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7.xml" ContentType="application/vnd.openxmlformats-officedocument.presentationml.tags+xml"/>
  <Override PartName="/ppt/notesSlides/notesSlide15.xml" ContentType="application/vnd.openxmlformats-officedocument.presentationml.notesSlide+xml"/>
  <Override PartName="/ppt/tags/tag8.xml" ContentType="application/vnd.openxmlformats-officedocument.presentationml.tags+xml"/>
  <Override PartName="/ppt/notesSlides/notesSlide16.xml" ContentType="application/vnd.openxmlformats-officedocument.presentationml.notesSlide+xml"/>
  <Override PartName="/ppt/tags/tag9.xml" ContentType="application/vnd.openxmlformats-officedocument.presentationml.tags+xml"/>
  <Override PartName="/ppt/notesSlides/notesSlide17.xml" ContentType="application/vnd.openxmlformats-officedocument.presentationml.notesSlide+xml"/>
  <Override PartName="/ppt/tags/tag10.xml" ContentType="application/vnd.openxmlformats-officedocument.presentationml.tags+xml"/>
  <Override PartName="/ppt/notesSlides/notesSlide18.xml" ContentType="application/vnd.openxmlformats-officedocument.presentationml.notesSlide+xml"/>
  <Override PartName="/ppt/tags/tag11.xml" ContentType="application/vnd.openxmlformats-officedocument.presentationml.tags+xml"/>
  <Override PartName="/ppt/notesSlides/notesSlide19.xml" ContentType="application/vnd.openxmlformats-officedocument.presentationml.notesSlide+xml"/>
  <Override PartName="/ppt/tags/tag12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3.xml" ContentType="application/vnd.openxmlformats-officedocument.presentationml.tags+xml"/>
  <Override PartName="/ppt/notesSlides/notesSlide25.xml" ContentType="application/vnd.openxmlformats-officedocument.presentationml.notesSlide+xml"/>
  <Override PartName="/ppt/tags/tag14.xml" ContentType="application/vnd.openxmlformats-officedocument.presentationml.tags+xml"/>
  <Override PartName="/ppt/notesSlides/notesSlide26.xml" ContentType="application/vnd.openxmlformats-officedocument.presentationml.notesSlide+xml"/>
  <Override PartName="/ppt/tags/tag15.xml" ContentType="application/vnd.openxmlformats-officedocument.presentationml.tags+xml"/>
  <Override PartName="/ppt/notesSlides/notesSlide27.xml" ContentType="application/vnd.openxmlformats-officedocument.presentationml.notesSlide+xml"/>
  <Override PartName="/ppt/tags/tag16.xml" ContentType="application/vnd.openxmlformats-officedocument.presentationml.tags+xml"/>
  <Override PartName="/ppt/notesSlides/notesSlide28.xml" ContentType="application/vnd.openxmlformats-officedocument.presentationml.notesSlide+xml"/>
  <Override PartName="/ppt/tags/tag17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18.xml" ContentType="application/vnd.openxmlformats-officedocument.presentationml.tags+xml"/>
  <Override PartName="/ppt/notesSlides/notesSlide33.xml" ContentType="application/vnd.openxmlformats-officedocument.presentationml.notesSlide+xml"/>
  <Override PartName="/ppt/tags/tag19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20.xml" ContentType="application/vnd.openxmlformats-officedocument.presentationml.tags+xml"/>
  <Override PartName="/ppt/notesSlides/notesSlide36.xml" ContentType="application/vnd.openxmlformats-officedocument.presentationml.notesSlide+xml"/>
  <Override PartName="/ppt/tags/tag21.xml" ContentType="application/vnd.openxmlformats-officedocument.presentationml.tags+xml"/>
  <Override PartName="/ppt/notesSlides/notesSlide37.xml" ContentType="application/vnd.openxmlformats-officedocument.presentationml.notesSlide+xml"/>
  <Override PartName="/ppt/tags/tag22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410" r:id="rId1"/>
  </p:sldMasterIdLst>
  <p:notesMasterIdLst>
    <p:notesMasterId r:id="rId79"/>
  </p:notesMasterIdLst>
  <p:handoutMasterIdLst>
    <p:handoutMasterId r:id="rId80"/>
  </p:handoutMasterIdLst>
  <p:sldIdLst>
    <p:sldId id="2006" r:id="rId2"/>
    <p:sldId id="3053" r:id="rId3"/>
    <p:sldId id="2629" r:id="rId4"/>
    <p:sldId id="3065" r:id="rId5"/>
    <p:sldId id="3171" r:id="rId6"/>
    <p:sldId id="3154" r:id="rId7"/>
    <p:sldId id="3014" r:id="rId8"/>
    <p:sldId id="3139" r:id="rId9"/>
    <p:sldId id="3153" r:id="rId10"/>
    <p:sldId id="3104" r:id="rId11"/>
    <p:sldId id="3044" r:id="rId12"/>
    <p:sldId id="3140" r:id="rId13"/>
    <p:sldId id="3133" r:id="rId14"/>
    <p:sldId id="3179" r:id="rId15"/>
    <p:sldId id="3141" r:id="rId16"/>
    <p:sldId id="3173" r:id="rId17"/>
    <p:sldId id="3076" r:id="rId18"/>
    <p:sldId id="3123" r:id="rId19"/>
    <p:sldId id="3182" r:id="rId20"/>
    <p:sldId id="3162" r:id="rId21"/>
    <p:sldId id="3161" r:id="rId22"/>
    <p:sldId id="3163" r:id="rId23"/>
    <p:sldId id="3174" r:id="rId24"/>
    <p:sldId id="3142" r:id="rId25"/>
    <p:sldId id="2945" r:id="rId26"/>
    <p:sldId id="3151" r:id="rId27"/>
    <p:sldId id="3094" r:id="rId28"/>
    <p:sldId id="3095" r:id="rId29"/>
    <p:sldId id="3096" r:id="rId30"/>
    <p:sldId id="3097" r:id="rId31"/>
    <p:sldId id="3109" r:id="rId32"/>
    <p:sldId id="3079" r:id="rId33"/>
    <p:sldId id="3036" r:id="rId34"/>
    <p:sldId id="3103" r:id="rId35"/>
    <p:sldId id="2953" r:id="rId36"/>
    <p:sldId id="3085" r:id="rId37"/>
    <p:sldId id="3086" r:id="rId38"/>
    <p:sldId id="3110" r:id="rId39"/>
    <p:sldId id="3111" r:id="rId40"/>
    <p:sldId id="3134" r:id="rId41"/>
    <p:sldId id="3181" r:id="rId42"/>
    <p:sldId id="3147" r:id="rId43"/>
    <p:sldId id="3180" r:id="rId44"/>
    <p:sldId id="3175" r:id="rId45"/>
    <p:sldId id="3177" r:id="rId46"/>
    <p:sldId id="3178" r:id="rId47"/>
    <p:sldId id="3169" r:id="rId48"/>
    <p:sldId id="3170" r:id="rId49"/>
    <p:sldId id="3172" r:id="rId50"/>
    <p:sldId id="3121" r:id="rId51"/>
    <p:sldId id="3145" r:id="rId52"/>
    <p:sldId id="2579" r:id="rId53"/>
    <p:sldId id="2947" r:id="rId54"/>
    <p:sldId id="3026" r:id="rId55"/>
    <p:sldId id="2975" r:id="rId56"/>
    <p:sldId id="2976" r:id="rId57"/>
    <p:sldId id="2985" r:id="rId58"/>
    <p:sldId id="2977" r:id="rId59"/>
    <p:sldId id="2979" r:id="rId60"/>
    <p:sldId id="2980" r:id="rId61"/>
    <p:sldId id="2981" r:id="rId62"/>
    <p:sldId id="2982" r:id="rId63"/>
    <p:sldId id="2983" r:id="rId64"/>
    <p:sldId id="2984" r:id="rId65"/>
    <p:sldId id="2986" r:id="rId66"/>
    <p:sldId id="2987" r:id="rId67"/>
    <p:sldId id="2800" r:id="rId68"/>
    <p:sldId id="2801" r:id="rId69"/>
    <p:sldId id="2803" r:id="rId70"/>
    <p:sldId id="2836" r:id="rId71"/>
    <p:sldId id="2805" r:id="rId72"/>
    <p:sldId id="3016" r:id="rId73"/>
    <p:sldId id="3017" r:id="rId74"/>
    <p:sldId id="3018" r:id="rId75"/>
    <p:sldId id="3019" r:id="rId76"/>
    <p:sldId id="3025" r:id="rId77"/>
    <p:sldId id="3176" r:id="rId78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">
          <p15:clr>
            <a:srgbClr val="A4A3A4"/>
          </p15:clr>
        </p15:guide>
        <p15:guide id="2" pos="37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FF"/>
    <a:srgbClr val="01001E"/>
    <a:srgbClr val="053470"/>
    <a:srgbClr val="00407F"/>
    <a:srgbClr val="D5EBFF"/>
    <a:srgbClr val="FF00FF"/>
    <a:srgbClr val="00FF00"/>
    <a:srgbClr val="0057AD"/>
    <a:srgbClr val="1C4975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46" autoAdjust="0"/>
    <p:restoredTop sz="95394" autoAdjust="0"/>
  </p:normalViewPr>
  <p:slideViewPr>
    <p:cSldViewPr snapToGrid="0">
      <p:cViewPr varScale="1">
        <p:scale>
          <a:sx n="82" d="100"/>
          <a:sy n="82" d="100"/>
        </p:scale>
        <p:origin x="302" y="48"/>
      </p:cViewPr>
      <p:guideLst>
        <p:guide orient="horz" pos="5"/>
        <p:guide pos="37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062" y="5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85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shan Singh" userId="49c4c4f20b0992d1" providerId="LiveId" clId="{1270D9BD-A885-4DF0-9B34-2A92C47648E3}"/>
    <pc:docChg chg="undo custSel addSld delSld modSld">
      <pc:chgData name="Eshan Singh" userId="49c4c4f20b0992d1" providerId="LiveId" clId="{1270D9BD-A885-4DF0-9B34-2A92C47648E3}" dt="2019-05-17T23:02:10.722" v="17" actId="2696"/>
      <pc:docMkLst>
        <pc:docMk/>
      </pc:docMkLst>
      <pc:sldChg chg="add del">
        <pc:chgData name="Eshan Singh" userId="49c4c4f20b0992d1" providerId="LiveId" clId="{1270D9BD-A885-4DF0-9B34-2A92C47648E3}" dt="2019-05-17T23:02:10.496" v="16" actId="2696"/>
        <pc:sldMkLst>
          <pc:docMk/>
          <pc:sldMk cId="423203355" sldId="2629"/>
        </pc:sldMkLst>
      </pc:sldChg>
      <pc:sldChg chg="add del">
        <pc:chgData name="Eshan Singh" userId="49c4c4f20b0992d1" providerId="LiveId" clId="{1270D9BD-A885-4DF0-9B34-2A92C47648E3}" dt="2019-05-17T23:02:10.722" v="17" actId="2696"/>
        <pc:sldMkLst>
          <pc:docMk/>
          <pc:sldMk cId="3250498600" sldId="3053"/>
        </pc:sldMkLst>
      </pc:sldChg>
      <pc:sldChg chg="add del">
        <pc:chgData name="Eshan Singh" userId="49c4c4f20b0992d1" providerId="LiveId" clId="{1270D9BD-A885-4DF0-9B34-2A92C47648E3}" dt="2019-05-17T23:02:10.301" v="15" actId="2696"/>
        <pc:sldMkLst>
          <pc:docMk/>
          <pc:sldMk cId="322832155" sldId="3065"/>
        </pc:sldMkLst>
      </pc:sldChg>
      <pc:sldChg chg="addSp delSp addAnim delAnim">
        <pc:chgData name="Eshan Singh" userId="49c4c4f20b0992d1" providerId="LiveId" clId="{1270D9BD-A885-4DF0-9B34-2A92C47648E3}" dt="2019-05-17T23:02:10.130" v="14" actId="478"/>
        <pc:sldMkLst>
          <pc:docMk/>
          <pc:sldMk cId="4145312686" sldId="3154"/>
        </pc:sldMkLst>
        <pc:spChg chg="add del">
          <ac:chgData name="Eshan Singh" userId="49c4c4f20b0992d1" providerId="LiveId" clId="{1270D9BD-A885-4DF0-9B34-2A92C47648E3}" dt="2019-05-17T23:02:09.897" v="13" actId="478"/>
          <ac:spMkLst>
            <pc:docMk/>
            <pc:sldMk cId="4145312686" sldId="3154"/>
            <ac:spMk id="5" creationId="{00000000-0000-0000-0000-000000000000}"/>
          </ac:spMkLst>
        </pc:spChg>
        <pc:spChg chg="add del">
          <ac:chgData name="Eshan Singh" userId="49c4c4f20b0992d1" providerId="LiveId" clId="{1270D9BD-A885-4DF0-9B34-2A92C47648E3}" dt="2019-05-17T23:02:10.130" v="14" actId="478"/>
          <ac:spMkLst>
            <pc:docMk/>
            <pc:sldMk cId="4145312686" sldId="3154"/>
            <ac:spMk id="40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1588" y="-1588"/>
            <a:ext cx="3171826" cy="479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585" tIns="0" rIns="20585" bIns="0" numCol="1" anchor="t" anchorCtr="0" compatLnSpc="1">
            <a:prstTxWarp prst="textNoShape">
              <a:avLst/>
            </a:prstTxWarp>
          </a:bodyPr>
          <a:lstStyle>
            <a:lvl1pPr defTabSz="974725" eaLnBrk="0" hangingPunct="0">
              <a:defRPr sz="1100" i="1">
                <a:latin typeface="Times New Roman" pitchFamily="18" charset="0"/>
                <a:ea typeface="Gulim" pitchFamily="34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-1588"/>
            <a:ext cx="3171825" cy="479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585" tIns="0" rIns="20585" bIns="0" numCol="1" anchor="t" anchorCtr="0" compatLnSpc="1">
            <a:prstTxWarp prst="textNoShape">
              <a:avLst/>
            </a:prstTxWarp>
          </a:bodyPr>
          <a:lstStyle>
            <a:lvl1pPr algn="r" defTabSz="974725" eaLnBrk="0" hangingPunct="0">
              <a:defRPr sz="1100" i="1">
                <a:latin typeface="Times New Roman" pitchFamily="18" charset="0"/>
                <a:ea typeface="Gulim" pitchFamily="34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-1588" y="9121775"/>
            <a:ext cx="3171826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585" tIns="0" rIns="20585" bIns="0" numCol="1" anchor="b" anchorCtr="0" compatLnSpc="1">
            <a:prstTxWarp prst="textNoShape">
              <a:avLst/>
            </a:prstTxWarp>
          </a:bodyPr>
          <a:lstStyle>
            <a:lvl1pPr defTabSz="974725" eaLnBrk="0" hangingPunct="0">
              <a:defRPr sz="1100" i="1">
                <a:latin typeface="Times New Roman" pitchFamily="18" charset="0"/>
                <a:ea typeface="Gulim" pitchFamily="34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585" tIns="0" rIns="20585" bIns="0" numCol="1" anchor="b" anchorCtr="0" compatLnSpc="1">
            <a:prstTxWarp prst="textNoShape">
              <a:avLst/>
            </a:prstTxWarp>
          </a:bodyPr>
          <a:lstStyle>
            <a:lvl1pPr algn="r" defTabSz="974725" eaLnBrk="0" hangingPunct="0">
              <a:defRPr sz="1100" i="1">
                <a:latin typeface="Times New Roman" pitchFamily="18" charset="0"/>
                <a:ea typeface="Gulim" pitchFamily="34" charset="-127"/>
                <a:cs typeface="+mn-cs"/>
              </a:defRPr>
            </a:lvl1pPr>
          </a:lstStyle>
          <a:p>
            <a:pPr>
              <a:defRPr/>
            </a:pPr>
            <a:fld id="{95AB5B16-0F14-4A9B-BC7C-306237F713A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265399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1588" y="-1588"/>
            <a:ext cx="3171826" cy="479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585" tIns="0" rIns="20585" bIns="0" numCol="1" anchor="t" anchorCtr="0" compatLnSpc="1">
            <a:prstTxWarp prst="textNoShape">
              <a:avLst/>
            </a:prstTxWarp>
          </a:bodyPr>
          <a:lstStyle>
            <a:lvl1pPr defTabSz="974725" eaLnBrk="0" hangingPunct="0">
              <a:defRPr sz="1100" i="1">
                <a:latin typeface="Times New Roman" pitchFamily="18" charset="0"/>
                <a:ea typeface="Gulim" pitchFamily="34" charset="-127"/>
                <a:cs typeface="+mn-cs"/>
              </a:defRPr>
            </a:lvl1pPr>
          </a:lstStyle>
          <a:p>
            <a:pPr>
              <a:defRPr/>
            </a:pPr>
            <a:r>
              <a:rPr lang="ko-KR" altLang="en-US"/>
              <a:t>EE 313:  </a:t>
            </a:r>
            <a:endParaRPr lang="en-US" altLang="ko-K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-1588"/>
            <a:ext cx="3171825" cy="479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585" tIns="0" rIns="20585" bIns="0" numCol="1" anchor="t" anchorCtr="0" compatLnSpc="1">
            <a:prstTxWarp prst="textNoShape">
              <a:avLst/>
            </a:prstTxWarp>
          </a:bodyPr>
          <a:lstStyle>
            <a:lvl1pPr algn="r" defTabSz="974725" eaLnBrk="0" hangingPunct="0">
              <a:defRPr sz="1100" i="1">
                <a:latin typeface="Times New Roman" pitchFamily="18" charset="0"/>
                <a:ea typeface="Gulim" pitchFamily="34" charset="-127"/>
                <a:cs typeface="+mn-cs"/>
              </a:defRPr>
            </a:lvl1pPr>
          </a:lstStyle>
          <a:p>
            <a:pPr>
              <a:defRPr/>
            </a:pPr>
            <a:r>
              <a:rPr lang="ko-KR" altLang="en-US"/>
              <a:t>Lecture 7</a:t>
            </a:r>
            <a:endParaRPr lang="en-US" altLang="ko-KR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1588" y="9121775"/>
            <a:ext cx="3171826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585" tIns="0" rIns="20585" bIns="0" numCol="1" anchor="b" anchorCtr="0" compatLnSpc="1">
            <a:prstTxWarp prst="textNoShape">
              <a:avLst/>
            </a:prstTxWarp>
          </a:bodyPr>
          <a:lstStyle>
            <a:lvl1pPr defTabSz="974725" eaLnBrk="0" hangingPunct="0">
              <a:defRPr sz="1100" i="1">
                <a:latin typeface="Times New Roman" pitchFamily="18" charset="0"/>
                <a:ea typeface="Gulim" pitchFamily="34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585" tIns="0" rIns="20585" bIns="0" numCol="1" anchor="b" anchorCtr="0" compatLnSpc="1">
            <a:prstTxWarp prst="textNoShape">
              <a:avLst/>
            </a:prstTxWarp>
          </a:bodyPr>
          <a:lstStyle>
            <a:lvl1pPr algn="r" defTabSz="974725" eaLnBrk="0" hangingPunct="0">
              <a:defRPr sz="1100" i="1">
                <a:latin typeface="Times New Roman" pitchFamily="18" charset="0"/>
                <a:ea typeface="Gulim" pitchFamily="34" charset="-127"/>
                <a:cs typeface="+mn-cs"/>
              </a:defRPr>
            </a:lvl1pPr>
          </a:lstStyle>
          <a:p>
            <a:pPr>
              <a:defRPr/>
            </a:pPr>
            <a:fld id="{A8E03DA9-BD8B-4CEB-8E10-6096054448B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59300"/>
            <a:ext cx="5365750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781" tIns="49748" rIns="97781" bIns="497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</a:p>
        </p:txBody>
      </p:sp>
      <p:sp>
        <p:nvSpPr>
          <p:cNvPr id="130055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66825" y="725488"/>
            <a:ext cx="4783138" cy="35877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85313925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017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ＭＳ Ｐゴシック" charset="0"/>
      </a:defRPr>
    </a:lvl1pPr>
    <a:lvl2pPr marL="454025" algn="l" defTabSz="9017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08050" algn="l" defTabSz="9017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62075" algn="l" defTabSz="9017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16100" algn="l" defTabSz="9017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 txBox="1">
            <a:spLocks noGrp="1" noChangeArrowheads="1"/>
          </p:cNvSpPr>
          <p:nvPr/>
        </p:nvSpPr>
        <p:spPr bwMode="auto">
          <a:xfrm>
            <a:off x="4141788" y="9115425"/>
            <a:ext cx="3167062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6588" tIns="48294" rIns="96588" bIns="48294" anchor="b"/>
          <a:lstStyle>
            <a:lvl1pPr defTabSz="965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BDB6C90A-BFD9-0841-A29F-8577BCF4C3BF}" type="slidenum">
              <a:rPr lang="ko-KR" altLang="en-US" sz="1300">
                <a:ea typeface="Gulim" charset="0"/>
                <a:cs typeface="Gulim" charset="0"/>
              </a:rPr>
              <a:pPr algn="r" eaLnBrk="1" hangingPunct="1"/>
              <a:t>1</a:t>
            </a:fld>
            <a:endParaRPr lang="en-US" altLang="ko-KR" sz="1300">
              <a:ea typeface="Gulim" charset="0"/>
              <a:cs typeface="Gulim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9138"/>
            <a:ext cx="4799013" cy="3598862"/>
          </a:xfrm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7713"/>
            <a:ext cx="5359400" cy="43180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588" tIns="48294" rIns="96588" bIns="48294"/>
          <a:lstStyle/>
          <a:p>
            <a:endParaRPr lang="ko-KR" altLang="en-US" dirty="0">
              <a:latin typeface="Times New Roman" charset="0"/>
              <a:ea typeface="Gulim" charset="0"/>
              <a:cs typeface="Guli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620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defTabSz="950913">
              <a:buFontTx/>
              <a:buNone/>
            </a:pPr>
            <a:r>
              <a:rPr lang="en-US" dirty="0"/>
              <a:t>L2 cache -&gt; largest component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43D23C-3F3B-4F87-A2F6-56AB1EF61392}" type="slidenum">
              <a:rPr lang="ko-KR" altLang="en-US">
                <a:solidFill>
                  <a:prstClr val="black"/>
                </a:solidFill>
              </a:rPr>
              <a:pPr/>
              <a:t>11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007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marR="0" lvl="0" indent="-228600" algn="l" defTabSz="9509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E-QED relies on several steps during three stages. </a:t>
            </a:r>
          </a:p>
          <a:p>
            <a:pPr marL="228600" marR="0" lvl="0" indent="-228600" algn="l" defTabSz="9509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Times" charset="0"/>
              <a:ea typeface="+mn-ea"/>
              <a:cs typeface="+mn-cs"/>
            </a:endParaRPr>
          </a:p>
          <a:p>
            <a:pPr marL="228600" marR="0" lvl="0" indent="-228600" algn="l" defTabSz="9509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During the chip design phase, E-QED signature blocks are automatically inserted.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These E-QED signature blocks are used during post-silicon validation to capture and compress the logic values of selected signals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signatures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).  </a:t>
            </a:r>
          </a:p>
          <a:p>
            <a:pPr marL="228600" marR="0" lvl="0" indent="-228600" algn="l" defTabSz="9509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Times" charset="0"/>
              <a:ea typeface="+mn-ea"/>
              <a:cs typeface="+mn-cs"/>
            </a:endParaRPr>
          </a:p>
          <a:p>
            <a:pPr marL="228600" marR="0" lvl="0" indent="-228600" algn="l" defTabSz="9509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During post-silicon validation, a suite of tests is run—it is crucial to run tests with short error-detection latencies (QED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 tests)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.  When an error is detected by such a test, the test is immediately halted, and all the captured signatures are scanned out.  </a:t>
            </a:r>
          </a:p>
          <a:p>
            <a:pPr marL="228600" marR="0" lvl="0" indent="-228600" algn="l" defTabSz="9509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Times" charset="0"/>
              <a:ea typeface="+mn-ea"/>
              <a:cs typeface="+mn-cs"/>
            </a:endParaRPr>
          </a:p>
          <a:p>
            <a:pPr marL="228600" marR="0" lvl="0" indent="-228600" algn="l" defTabSz="9509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In the last phase the collected signatures are analyzed with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 formal techniques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 to </a:t>
            </a:r>
          </a:p>
          <a:p>
            <a:pPr marL="228600" marR="0" lvl="0" indent="-228600" algn="l" defTabSz="9509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	First identify which Design Module produced the error(s)</a:t>
            </a:r>
          </a:p>
          <a:p>
            <a:pPr marL="228600" marR="0" lvl="0" indent="-228600" algn="l" defTabSz="9509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      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hen to find the FFs in that Module that could have captured the error(s)</a:t>
            </a:r>
          </a:p>
          <a:p>
            <a:pPr marL="228600" marR="0" lvl="0" indent="-228600" algn="l" defTabSz="9509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      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inally to narrow this list even further by checking for consistency with signatures captured by neighboring Design Modules</a:t>
            </a:r>
            <a:endParaRPr lang="en-US" dirty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43D23C-3F3B-4F87-A2F6-56AB1EF61392}" type="slidenum">
              <a:rPr lang="ko-KR" altLang="en-US">
                <a:solidFill>
                  <a:prstClr val="black"/>
                </a:solidFill>
              </a:rPr>
              <a:pPr/>
              <a:t>12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949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E03DA9-BD8B-4CEB-8E10-6096054448BE}" type="slidenum">
              <a:rPr lang="ko-KR" altLang="en-US" smtClean="0"/>
              <a:pPr>
                <a:defRPr/>
              </a:pPr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251194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need to understand QED for E-QED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E03DA9-BD8B-4CEB-8E10-6096054448BE}" type="slidenum">
              <a:rPr lang="ko-KR" altLang="en-US" smtClean="0"/>
              <a:pPr>
                <a:defRPr/>
              </a:pPr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10020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marR="0" lvl="0" indent="-228600" algn="l" defTabSz="9509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E-QED relies on several steps during three stages. </a:t>
            </a:r>
          </a:p>
          <a:p>
            <a:pPr marL="228600" marR="0" lvl="0" indent="-228600" algn="l" defTabSz="9509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Times" charset="0"/>
              <a:ea typeface="+mn-ea"/>
              <a:cs typeface="+mn-cs"/>
            </a:endParaRPr>
          </a:p>
          <a:p>
            <a:pPr marL="228600" marR="0" lvl="0" indent="-228600" algn="l" defTabSz="9509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During the chip design phase, E-QED signature blocks are automatically inserted.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These E-QED signature blocks are used during post-silicon validation to capture and compress the logic values of selected signals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signatures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).  </a:t>
            </a:r>
          </a:p>
          <a:p>
            <a:pPr marL="228600" marR="0" lvl="0" indent="-228600" algn="l" defTabSz="9509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Times" charset="0"/>
              <a:ea typeface="+mn-ea"/>
              <a:cs typeface="+mn-cs"/>
            </a:endParaRPr>
          </a:p>
          <a:p>
            <a:pPr marL="228600" marR="0" lvl="0" indent="-228600" algn="l" defTabSz="9509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During post-silicon validation, a suite of tests is run—it is crucial to run tests with short error-detection latencies (QED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 tests)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.  When an error is detected by such a test, the test is immediately halted, and all the captured signatures are scanned out.  </a:t>
            </a:r>
          </a:p>
          <a:p>
            <a:pPr marL="228600" marR="0" lvl="0" indent="-228600" algn="l" defTabSz="9509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Times" charset="0"/>
              <a:ea typeface="+mn-ea"/>
              <a:cs typeface="+mn-cs"/>
            </a:endParaRPr>
          </a:p>
          <a:p>
            <a:pPr marL="228600" marR="0" lvl="0" indent="-228600" algn="l" defTabSz="9509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In the last phase the collected signatures are analyzed with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 formal techniques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 to </a:t>
            </a:r>
          </a:p>
          <a:p>
            <a:pPr marL="228600" marR="0" lvl="0" indent="-228600" algn="l" defTabSz="9509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	First identify which Design Module produced the error(s)</a:t>
            </a:r>
          </a:p>
          <a:p>
            <a:pPr marL="228600" marR="0" lvl="0" indent="-228600" algn="l" defTabSz="9509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      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hen to find the FFs in that Module that could have captured the error(s)</a:t>
            </a:r>
          </a:p>
          <a:p>
            <a:pPr marL="228600" marR="0" lvl="0" indent="-228600" algn="l" defTabSz="9509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      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inally to narrow this list even further by checking for consistency with signatures captured by neighboring Design Modules</a:t>
            </a:r>
            <a:endParaRPr lang="en-US" dirty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43D23C-3F3B-4F87-A2F6-56AB1EF61392}" type="slidenum">
              <a:rPr lang="ko-KR" altLang="en-US">
                <a:solidFill>
                  <a:prstClr val="black"/>
                </a:solidFill>
              </a:rPr>
              <a:pPr/>
              <a:t>15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6959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defTabSz="950913">
              <a:buFontTx/>
              <a:buNone/>
            </a:pPr>
            <a:r>
              <a:rPr lang="en-US" dirty="0"/>
              <a:t>Restoration ratios, do not address bugs are gone</a:t>
            </a:r>
            <a:r>
              <a:rPr lang="en-US" baseline="0" dirty="0"/>
              <a:t> by the time you look at it</a:t>
            </a:r>
            <a:endParaRPr lang="en-US" dirty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43D23C-3F3B-4F87-A2F6-56AB1EF61392}" type="slidenum">
              <a:rPr lang="ko-KR" altLang="en-US">
                <a:solidFill>
                  <a:prstClr val="black"/>
                </a:solidFill>
              </a:rPr>
              <a:pPr/>
              <a:t>16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273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defTabSz="950913">
              <a:buFontTx/>
              <a:buNone/>
            </a:pPr>
            <a:r>
              <a:rPr lang="en-US" dirty="0"/>
              <a:t>Restoration ratios, do not address bugs are gone</a:t>
            </a:r>
            <a:r>
              <a:rPr lang="en-US" baseline="0" dirty="0"/>
              <a:t> by the time you look at it</a:t>
            </a:r>
            <a:endParaRPr lang="en-US" dirty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43D23C-3F3B-4F87-A2F6-56AB1EF61392}" type="slidenum">
              <a:rPr lang="ko-KR" altLang="en-US">
                <a:solidFill>
                  <a:prstClr val="black"/>
                </a:solidFill>
              </a:rPr>
              <a:pPr/>
              <a:t>17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027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defTabSz="950913">
              <a:buFontTx/>
              <a:buNone/>
            </a:pPr>
            <a:r>
              <a:rPr lang="en-US" dirty="0"/>
              <a:t>Restoration ratios, do not address bugs are gone</a:t>
            </a:r>
            <a:r>
              <a:rPr lang="en-US" baseline="0" dirty="0"/>
              <a:t> by the time you look at it</a:t>
            </a:r>
            <a:endParaRPr lang="en-US" dirty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43D23C-3F3B-4F87-A2F6-56AB1EF61392}" type="slidenum">
              <a:rPr lang="ko-KR" altLang="en-US">
                <a:solidFill>
                  <a:prstClr val="black"/>
                </a:solidFill>
              </a:rPr>
              <a:pPr/>
              <a:t>18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954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defTabSz="950913">
              <a:buFontTx/>
              <a:buNone/>
            </a:pPr>
            <a:r>
              <a:rPr lang="en-US" dirty="0"/>
              <a:t>Restoration ratios, do not address bugs are gone</a:t>
            </a:r>
            <a:r>
              <a:rPr lang="en-US" baseline="0" dirty="0"/>
              <a:t> by the time you look at it</a:t>
            </a:r>
            <a:endParaRPr lang="en-US" dirty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43D23C-3F3B-4F87-A2F6-56AB1EF61392}" type="slidenum">
              <a:rPr lang="ko-KR" altLang="en-US">
                <a:solidFill>
                  <a:prstClr val="black"/>
                </a:solidFill>
              </a:rPr>
              <a:pPr/>
              <a:t>19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0336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defTabSz="950913">
              <a:buFontTx/>
              <a:buNone/>
            </a:pPr>
            <a:r>
              <a:rPr lang="en-US" dirty="0"/>
              <a:t>Restoration ratios, do not address bugs are gone</a:t>
            </a:r>
            <a:r>
              <a:rPr lang="en-US" baseline="0" dirty="0"/>
              <a:t> by the time you look at it</a:t>
            </a:r>
            <a:endParaRPr lang="en-US" dirty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43D23C-3F3B-4F87-A2F6-56AB1EF61392}" type="slidenum">
              <a:rPr lang="ko-KR" altLang="en-US">
                <a:solidFill>
                  <a:prstClr val="black"/>
                </a:solidFill>
              </a:rPr>
              <a:pPr/>
              <a:t>20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051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ＭＳ Ｐゴシック" charset="0"/>
              </a:rPr>
              <a:t>So the growing complexity of hardware design has led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ＭＳ Ｐゴシック" charset="0"/>
              </a:rPr>
              <a:t> to an increasing number of bugs escape verification this is pre-silicon or done before the design is fabricated. As a result, these bugs can only be detected during post-silicon validation, when tests are run on the manufactured chip before it reaches high volume.</a:t>
            </a:r>
            <a:endParaRPr lang="en-US" sz="1200" kern="1200" dirty="0">
              <a:solidFill>
                <a:schemeClr val="tx1"/>
              </a:solidFill>
              <a:effectLst/>
              <a:latin typeface="Times New Roman" pitchFamily="18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43D23C-3F3B-4F87-A2F6-56AB1EF61392}" type="slidenum">
              <a:rPr lang="ko-KR" altLang="en-US">
                <a:solidFill>
                  <a:prstClr val="black"/>
                </a:solidFill>
              </a:rPr>
              <a:pPr/>
              <a:t>2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9196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defTabSz="950913">
              <a:buFontTx/>
              <a:buNone/>
            </a:pPr>
            <a:r>
              <a:rPr lang="en-US" dirty="0"/>
              <a:t>Restoration ratios, do not address bugs are gone</a:t>
            </a:r>
            <a:r>
              <a:rPr lang="en-US" baseline="0" dirty="0"/>
              <a:t> by the time you look at it</a:t>
            </a:r>
            <a:endParaRPr lang="en-US" dirty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43D23C-3F3B-4F87-A2F6-56AB1EF61392}" type="slidenum">
              <a:rPr lang="ko-KR" altLang="en-US">
                <a:solidFill>
                  <a:prstClr val="black"/>
                </a:solidFill>
              </a:rPr>
              <a:pPr/>
              <a:t>21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6671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defTabSz="950913">
              <a:buFontTx/>
              <a:buNone/>
            </a:pPr>
            <a:r>
              <a:rPr lang="en-US" dirty="0"/>
              <a:t>Restoration ratios, do not address bugs are gone</a:t>
            </a:r>
            <a:r>
              <a:rPr lang="en-US" baseline="0" dirty="0"/>
              <a:t> by the time you look at it</a:t>
            </a:r>
            <a:endParaRPr lang="en-US" dirty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43D23C-3F3B-4F87-A2F6-56AB1EF61392}" type="slidenum">
              <a:rPr lang="ko-KR" altLang="en-US">
                <a:solidFill>
                  <a:prstClr val="black"/>
                </a:solidFill>
              </a:rPr>
              <a:pPr/>
              <a:t>22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438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defTabSz="950913">
              <a:buFontTx/>
              <a:buNone/>
            </a:pPr>
            <a:r>
              <a:rPr lang="en-US" dirty="0"/>
              <a:t>Restoration ratios, do not address bugs are gone</a:t>
            </a:r>
            <a:r>
              <a:rPr lang="en-US" baseline="0" dirty="0"/>
              <a:t> by the time you look at it</a:t>
            </a:r>
            <a:endParaRPr lang="en-US" dirty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43D23C-3F3B-4F87-A2F6-56AB1EF61392}" type="slidenum">
              <a:rPr lang="ko-KR" altLang="en-US">
                <a:solidFill>
                  <a:prstClr val="black"/>
                </a:solidFill>
              </a:rPr>
              <a:pPr/>
              <a:t>23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7766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defTabSz="950913">
              <a:buFontTx/>
              <a:buNone/>
            </a:pPr>
            <a:r>
              <a:rPr lang="en-US" dirty="0"/>
              <a:t>Restoration ratios, do not address bugs are gone</a:t>
            </a:r>
            <a:r>
              <a:rPr lang="en-US" baseline="0" dirty="0"/>
              <a:t> by the time you look at it</a:t>
            </a:r>
            <a:endParaRPr lang="en-US" dirty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43D23C-3F3B-4F87-A2F6-56AB1EF61392}" type="slidenum">
              <a:rPr lang="ko-KR" altLang="en-US">
                <a:solidFill>
                  <a:prstClr val="black"/>
                </a:solidFill>
              </a:rPr>
              <a:pPr/>
              <a:t>24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6681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defTabSz="950913">
              <a:buFontTx/>
              <a:buNone/>
            </a:pPr>
            <a:endParaRPr lang="en-US" dirty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43D23C-3F3B-4F87-A2F6-56AB1EF61392}" type="slidenum">
              <a:rPr lang="ko-KR" altLang="en-US">
                <a:solidFill>
                  <a:prstClr val="black"/>
                </a:solidFill>
              </a:rPr>
              <a:pPr/>
              <a:t>25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8263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defTabSz="950913">
              <a:buFontTx/>
              <a:buNone/>
            </a:pPr>
            <a:r>
              <a:rPr lang="en-US" dirty="0"/>
              <a:t>Restoration ratios, do not address bugs are gone</a:t>
            </a:r>
            <a:r>
              <a:rPr lang="en-US" baseline="0" dirty="0"/>
              <a:t> by the time you look at it</a:t>
            </a:r>
            <a:endParaRPr lang="en-US" dirty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43D23C-3F3B-4F87-A2F6-56AB1EF61392}" type="slidenum">
              <a:rPr lang="ko-KR" altLang="en-US">
                <a:solidFill>
                  <a:prstClr val="black"/>
                </a:solidFill>
              </a:rPr>
              <a:pPr/>
              <a:t>26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5470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defTabSz="950913">
              <a:buFontTx/>
              <a:buNone/>
            </a:pPr>
            <a:r>
              <a:rPr lang="en-US" dirty="0"/>
              <a:t>Restoration ratios, do not address bugs are gone</a:t>
            </a:r>
            <a:r>
              <a:rPr lang="en-US" baseline="0" dirty="0"/>
              <a:t> by the time you look at it</a:t>
            </a:r>
            <a:endParaRPr lang="en-US" dirty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43D23C-3F3B-4F87-A2F6-56AB1EF61392}" type="slidenum">
              <a:rPr lang="ko-KR" altLang="en-US">
                <a:solidFill>
                  <a:prstClr val="black"/>
                </a:solidFill>
              </a:rPr>
              <a:pPr/>
              <a:t>27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5009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defTabSz="950913">
              <a:buFontTx/>
              <a:buNone/>
            </a:pPr>
            <a:r>
              <a:rPr lang="en-US" dirty="0"/>
              <a:t>Restoration ratios, do not address bugs are gone</a:t>
            </a:r>
            <a:r>
              <a:rPr lang="en-US" baseline="0" dirty="0"/>
              <a:t> by the time you look at it</a:t>
            </a:r>
            <a:endParaRPr lang="en-US" dirty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43D23C-3F3B-4F87-A2F6-56AB1EF61392}" type="slidenum">
              <a:rPr lang="ko-KR" altLang="en-US">
                <a:solidFill>
                  <a:prstClr val="black"/>
                </a:solidFill>
              </a:rPr>
              <a:pPr/>
              <a:t>28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5077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defTabSz="950913">
              <a:buFontTx/>
              <a:buNone/>
            </a:pPr>
            <a:r>
              <a:rPr lang="en-US" dirty="0"/>
              <a:t>Restoration ratios, do not address bugs are gone</a:t>
            </a:r>
            <a:r>
              <a:rPr lang="en-US" baseline="0" dirty="0"/>
              <a:t> by the time you look at it</a:t>
            </a:r>
            <a:endParaRPr lang="en-US" dirty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43D23C-3F3B-4F87-A2F6-56AB1EF61392}" type="slidenum">
              <a:rPr lang="ko-KR" altLang="en-US">
                <a:solidFill>
                  <a:prstClr val="black"/>
                </a:solidFill>
              </a:rPr>
              <a:pPr/>
              <a:t>29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8442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defTabSz="950913">
              <a:buFontTx/>
              <a:buNone/>
            </a:pPr>
            <a:r>
              <a:rPr lang="en-US" dirty="0"/>
              <a:t>Restoration ratios, do not address bugs are gone</a:t>
            </a:r>
            <a:r>
              <a:rPr lang="en-US" baseline="0" dirty="0"/>
              <a:t> by the time you look at it</a:t>
            </a:r>
            <a:endParaRPr lang="en-US" dirty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43D23C-3F3B-4F87-A2F6-56AB1EF61392}" type="slidenum">
              <a:rPr lang="ko-KR" altLang="en-US">
                <a:solidFill>
                  <a:prstClr val="black"/>
                </a:solidFill>
              </a:rPr>
              <a:pPr/>
              <a:t>30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126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2037"/>
          </a:xfrm>
          <a:ln/>
        </p:spPr>
      </p:sp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770" tIns="49742" rIns="97770" bIns="49742"/>
          <a:lstStyle/>
          <a:p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211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defTabSz="950913">
              <a:buFontTx/>
              <a:buNone/>
            </a:pPr>
            <a:r>
              <a:rPr lang="en-US" dirty="0"/>
              <a:t>Restoration ratios, do not address bugs are gone</a:t>
            </a:r>
            <a:r>
              <a:rPr lang="en-US" baseline="0" dirty="0"/>
              <a:t> by the time you look at it</a:t>
            </a:r>
            <a:endParaRPr lang="en-US" dirty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43D23C-3F3B-4F87-A2F6-56AB1EF61392}" type="slidenum">
              <a:rPr lang="ko-KR" altLang="en-US">
                <a:solidFill>
                  <a:prstClr val="black"/>
                </a:solidFill>
              </a:rPr>
              <a:pPr/>
              <a:t>31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9780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defTabSz="950913">
              <a:buFontTx/>
              <a:buNone/>
            </a:pPr>
            <a:r>
              <a:rPr lang="en-US" dirty="0"/>
              <a:t>Restoration ratios, do not address bugs are gone</a:t>
            </a:r>
            <a:r>
              <a:rPr lang="en-US" baseline="0" dirty="0"/>
              <a:t> by the time you look at it</a:t>
            </a:r>
            <a:endParaRPr lang="en-US" dirty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43D23C-3F3B-4F87-A2F6-56AB1EF61392}" type="slidenum">
              <a:rPr lang="ko-KR" altLang="en-US">
                <a:solidFill>
                  <a:prstClr val="black"/>
                </a:solidFill>
              </a:rPr>
              <a:pPr/>
              <a:t>32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6626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defTabSz="950913">
              <a:buFontTx/>
              <a:buNone/>
            </a:pPr>
            <a:r>
              <a:rPr lang="en-US" dirty="0"/>
              <a:t>Restoration ratios, do not address bugs are gone</a:t>
            </a:r>
            <a:r>
              <a:rPr lang="en-US" baseline="0" dirty="0"/>
              <a:t> by the time you look at it</a:t>
            </a:r>
            <a:endParaRPr lang="en-US" dirty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43D23C-3F3B-4F87-A2F6-56AB1EF61392}" type="slidenum">
              <a:rPr lang="ko-KR" altLang="en-US">
                <a:solidFill>
                  <a:prstClr val="black"/>
                </a:solidFill>
              </a:rPr>
              <a:pPr/>
              <a:t>33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0738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defTabSz="950913">
              <a:buFontTx/>
              <a:buNone/>
            </a:pPr>
            <a:r>
              <a:rPr lang="en-US" dirty="0"/>
              <a:t>Restoration ratios, do not address bugs are gone</a:t>
            </a:r>
            <a:r>
              <a:rPr lang="en-US" baseline="0" dirty="0"/>
              <a:t> by the time you look at it</a:t>
            </a:r>
            <a:endParaRPr lang="en-US" dirty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43D23C-3F3B-4F87-A2F6-56AB1EF61392}" type="slidenum">
              <a:rPr lang="ko-KR" altLang="en-US">
                <a:solidFill>
                  <a:prstClr val="black"/>
                </a:solidFill>
              </a:rPr>
              <a:pPr/>
              <a:t>34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5410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defTabSz="950913">
              <a:buFontTx/>
              <a:buNone/>
            </a:pPr>
            <a:r>
              <a:rPr lang="en-US" dirty="0"/>
              <a:t>Restoration ratios, do not address bugs are gone</a:t>
            </a:r>
            <a:r>
              <a:rPr lang="en-US" baseline="0" dirty="0"/>
              <a:t> by the time you look at it</a:t>
            </a:r>
            <a:endParaRPr lang="en-US" dirty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43D23C-3F3B-4F87-A2F6-56AB1EF61392}" type="slidenum">
              <a:rPr lang="ko-KR" altLang="en-US">
                <a:solidFill>
                  <a:prstClr val="black"/>
                </a:solidFill>
              </a:rPr>
              <a:pPr/>
              <a:t>35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1184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defTabSz="950913">
              <a:buFontTx/>
              <a:buNone/>
            </a:pPr>
            <a:r>
              <a:rPr lang="en-US" dirty="0"/>
              <a:t>Restoration ratios, do not address bugs are gone</a:t>
            </a:r>
            <a:r>
              <a:rPr lang="en-US" baseline="0" dirty="0"/>
              <a:t> by the time you look at it</a:t>
            </a:r>
            <a:endParaRPr lang="en-US" dirty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43D23C-3F3B-4F87-A2F6-56AB1EF61392}" type="slidenum">
              <a:rPr lang="ko-KR" altLang="en-US">
                <a:solidFill>
                  <a:prstClr val="black"/>
                </a:solidFill>
              </a:rPr>
              <a:pPr/>
              <a:t>36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1000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defTabSz="950913">
              <a:buFontTx/>
              <a:buNone/>
            </a:pPr>
            <a:r>
              <a:rPr lang="en-US" dirty="0"/>
              <a:t>Restoration ratios, do not address bugs are gone</a:t>
            </a:r>
            <a:r>
              <a:rPr lang="en-US" baseline="0" dirty="0"/>
              <a:t> by the time you look at it</a:t>
            </a:r>
            <a:endParaRPr lang="en-US" dirty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43D23C-3F3B-4F87-A2F6-56AB1EF61392}" type="slidenum">
              <a:rPr lang="ko-KR" altLang="en-US">
                <a:solidFill>
                  <a:prstClr val="black"/>
                </a:solidFill>
              </a:rPr>
              <a:pPr/>
              <a:t>37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2168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defTabSz="950913">
              <a:buFontTx/>
              <a:buNone/>
            </a:pPr>
            <a:r>
              <a:rPr lang="en-US" dirty="0"/>
              <a:t>Restoration ratios, do not address bugs are gone</a:t>
            </a:r>
            <a:r>
              <a:rPr lang="en-US" baseline="0" dirty="0"/>
              <a:t> by the time you look at it</a:t>
            </a:r>
            <a:endParaRPr lang="en-US" dirty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43D23C-3F3B-4F87-A2F6-56AB1EF61392}" type="slidenum">
              <a:rPr lang="ko-KR" altLang="en-US">
                <a:solidFill>
                  <a:prstClr val="black"/>
                </a:solidFill>
              </a:rPr>
              <a:pPr/>
              <a:t>38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1095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defTabSz="950913">
              <a:buFontTx/>
              <a:buNone/>
            </a:pPr>
            <a:r>
              <a:rPr lang="en-US" dirty="0"/>
              <a:t>Restoration ratios, do not address bugs are gone</a:t>
            </a:r>
            <a:r>
              <a:rPr lang="en-US" baseline="0" dirty="0"/>
              <a:t> by the time you look at it</a:t>
            </a:r>
            <a:endParaRPr lang="en-US" dirty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43D23C-3F3B-4F87-A2F6-56AB1EF61392}" type="slidenum">
              <a:rPr lang="ko-KR" altLang="en-US">
                <a:solidFill>
                  <a:prstClr val="black"/>
                </a:solidFill>
              </a:rPr>
              <a:pPr/>
              <a:t>39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2590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defTabSz="950913">
              <a:buFontTx/>
              <a:buNone/>
            </a:pPr>
            <a:r>
              <a:rPr lang="en-US" dirty="0"/>
              <a:t>Restoration ratios, do not address bugs are gone</a:t>
            </a:r>
            <a:r>
              <a:rPr lang="en-US" baseline="0" dirty="0"/>
              <a:t> by the time you look at it</a:t>
            </a:r>
            <a:endParaRPr lang="en-US" dirty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43D23C-3F3B-4F87-A2F6-56AB1EF61392}" type="slidenum">
              <a:rPr lang="ko-KR" altLang="en-US">
                <a:solidFill>
                  <a:prstClr val="black"/>
                </a:solidFill>
              </a:rPr>
              <a:pPr/>
              <a:t>40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551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2037"/>
          </a:xfrm>
          <a:ln/>
        </p:spPr>
      </p:sp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770" tIns="49742" rIns="97770" bIns="49742"/>
          <a:lstStyle/>
          <a:p>
            <a:r>
              <a:rPr lang="en-US" dirty="0">
                <a:latin typeface="Times New Roman" charset="0"/>
              </a:rPr>
              <a:t>Big problem:</a:t>
            </a:r>
            <a:r>
              <a:rPr lang="en-US" baseline="0" dirty="0">
                <a:latin typeface="Times New Roman" charset="0"/>
              </a:rPr>
              <a:t> localization</a:t>
            </a: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5010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E03DA9-BD8B-4CEB-8E10-6096054448BE}" type="slidenum">
              <a:rPr lang="ko-KR" altLang="en-US" smtClean="0"/>
              <a:pPr>
                <a:defRPr/>
              </a:pPr>
              <a:t>45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111456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Boolean techniques for hardware debug have their foundation in the 1960s… first work</a:t>
            </a:r>
            <a:r>
              <a:rPr lang="en-US" baseline="0" dirty="0"/>
              <a:t> on using Boolean analysis for debug</a:t>
            </a:r>
          </a:p>
          <a:p>
            <a:r>
              <a:rPr lang="en-US" baseline="0" dirty="0"/>
              <a:t>Tab-backspace for failure reproduction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E03DA9-BD8B-4CEB-8E10-6096054448BE}" type="slidenum">
              <a:rPr lang="ko-KR" altLang="en-US" smtClean="0"/>
              <a:pPr>
                <a:defRPr/>
              </a:pPr>
              <a:t>46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297369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E03DA9-BD8B-4CEB-8E10-6096054448BE}" type="slidenum">
              <a:rPr lang="ko-KR" altLang="en-US" smtClean="0"/>
              <a:pPr>
                <a:defRPr/>
              </a:pPr>
              <a:t>47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257450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Nu-tab for rewrite rules</a:t>
            </a:r>
          </a:p>
          <a:p>
            <a:r>
              <a:rPr lang="en-US" dirty="0"/>
              <a:t>Backbones</a:t>
            </a:r>
            <a:r>
              <a:rPr lang="en-US" baseline="0" dirty="0"/>
              <a:t> from </a:t>
            </a:r>
            <a:r>
              <a:rPr lang="en-US" baseline="0" dirty="0" err="1"/>
              <a:t>princetion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E03DA9-BD8B-4CEB-8E10-6096054448BE}" type="slidenum">
              <a:rPr lang="ko-KR" altLang="en-US" smtClean="0"/>
              <a:pPr>
                <a:defRPr/>
              </a:pPr>
              <a:t>48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032749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2037"/>
          </a:xfrm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</p:spPr>
        <p:txBody>
          <a:bodyPr/>
          <a:lstStyle/>
          <a:p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75446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Scales</a:t>
            </a:r>
          </a:p>
          <a:p>
            <a:r>
              <a:rPr lang="en-US" dirty="0"/>
              <a:t>Automatic</a:t>
            </a:r>
          </a:p>
          <a:p>
            <a:r>
              <a:rPr lang="en-US" dirty="0"/>
              <a:t>Very large</a:t>
            </a:r>
          </a:p>
          <a:p>
            <a:r>
              <a:rPr lang="en-US" dirty="0"/>
              <a:t>First result of it’s kind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E03DA9-BD8B-4CEB-8E10-6096054448BE}" type="slidenum">
              <a:rPr lang="ko-KR" altLang="en-US" smtClean="0"/>
              <a:pPr>
                <a:defRPr/>
              </a:pPr>
              <a:t>51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020234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defTabSz="950913">
              <a:buFontTx/>
              <a:buNone/>
            </a:pPr>
            <a:r>
              <a:rPr lang="en-US" dirty="0"/>
              <a:t>Restoration ratios, do not address bugs are gone</a:t>
            </a:r>
            <a:r>
              <a:rPr lang="en-US" baseline="0" dirty="0"/>
              <a:t> by the time you look at it</a:t>
            </a:r>
            <a:endParaRPr lang="en-US" dirty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43D23C-3F3B-4F87-A2F6-56AB1EF61392}" type="slidenum">
              <a:rPr lang="ko-KR" altLang="en-US">
                <a:solidFill>
                  <a:prstClr val="black"/>
                </a:solidFill>
              </a:rPr>
              <a:pPr/>
              <a:t>53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1236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defTabSz="950913">
              <a:buFontTx/>
              <a:buNone/>
            </a:pPr>
            <a:r>
              <a:rPr lang="en-US" dirty="0"/>
              <a:t>Restoration ratios, do not address bugs are gone</a:t>
            </a:r>
            <a:r>
              <a:rPr lang="en-US" baseline="0" dirty="0"/>
              <a:t> by the time you look at it</a:t>
            </a:r>
            <a:endParaRPr lang="en-US" dirty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43D23C-3F3B-4F87-A2F6-56AB1EF61392}" type="slidenum">
              <a:rPr lang="ko-KR" altLang="en-US">
                <a:solidFill>
                  <a:prstClr val="black"/>
                </a:solidFill>
              </a:rPr>
              <a:pPr/>
              <a:t>54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1120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defTabSz="950913">
              <a:buFontTx/>
              <a:buNone/>
            </a:pPr>
            <a:r>
              <a:rPr lang="en-US" dirty="0"/>
              <a:t>Restoration ratios, do not address bugs are gone</a:t>
            </a:r>
            <a:r>
              <a:rPr lang="en-US" baseline="0" dirty="0"/>
              <a:t> by the time you look at it</a:t>
            </a:r>
            <a:endParaRPr lang="en-US" dirty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43D23C-3F3B-4F87-A2F6-56AB1EF61392}" type="slidenum">
              <a:rPr lang="ko-KR" altLang="en-US">
                <a:solidFill>
                  <a:prstClr val="black"/>
                </a:solidFill>
              </a:rPr>
              <a:pPr/>
              <a:t>67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204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defTabSz="950913">
              <a:buFontTx/>
              <a:buNone/>
            </a:pPr>
            <a:r>
              <a:rPr lang="en-US" dirty="0"/>
              <a:t>Restoration ratios, do not address bugs are gone</a:t>
            </a:r>
            <a:r>
              <a:rPr lang="en-US" baseline="0" dirty="0"/>
              <a:t> by the time you look at it</a:t>
            </a:r>
            <a:endParaRPr lang="en-US" dirty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43D23C-3F3B-4F87-A2F6-56AB1EF61392}" type="slidenum">
              <a:rPr lang="ko-KR" altLang="en-US">
                <a:solidFill>
                  <a:prstClr val="black"/>
                </a:solidFill>
              </a:rPr>
              <a:pPr/>
              <a:t>68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69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E03DA9-BD8B-4CEB-8E10-6096054448BE}" type="slidenum">
              <a:rPr lang="ko-KR" altLang="en-US" smtClean="0"/>
              <a:pPr>
                <a:defRPr/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726063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defTabSz="950913">
              <a:buFontTx/>
              <a:buNone/>
            </a:pPr>
            <a:r>
              <a:rPr lang="en-US" dirty="0"/>
              <a:t>Restoration ratios, do not address bugs are gone</a:t>
            </a:r>
            <a:r>
              <a:rPr lang="en-US" baseline="0" dirty="0"/>
              <a:t> by the time you look at it</a:t>
            </a:r>
            <a:endParaRPr lang="en-US" dirty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43D23C-3F3B-4F87-A2F6-56AB1EF61392}" type="slidenum">
              <a:rPr lang="ko-KR" altLang="en-US">
                <a:solidFill>
                  <a:prstClr val="black"/>
                </a:solidFill>
              </a:rPr>
              <a:pPr/>
              <a:t>69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9307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defTabSz="950913">
              <a:buFontTx/>
              <a:buNone/>
            </a:pPr>
            <a:r>
              <a:rPr lang="en-US" dirty="0"/>
              <a:t>Restoration ratios, do not address bugs are gone</a:t>
            </a:r>
            <a:r>
              <a:rPr lang="en-US" baseline="0" dirty="0"/>
              <a:t> by the time you look at it</a:t>
            </a:r>
            <a:endParaRPr lang="en-US" dirty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43D23C-3F3B-4F87-A2F6-56AB1EF61392}" type="slidenum">
              <a:rPr lang="ko-KR" altLang="en-US">
                <a:solidFill>
                  <a:prstClr val="black"/>
                </a:solidFill>
              </a:rPr>
              <a:pPr/>
              <a:t>70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1937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defTabSz="950913">
              <a:buFontTx/>
              <a:buNone/>
            </a:pPr>
            <a:r>
              <a:rPr lang="en-US" dirty="0"/>
              <a:t>Restoration ratios, do not address bugs are gone</a:t>
            </a:r>
            <a:r>
              <a:rPr lang="en-US" baseline="0" dirty="0"/>
              <a:t> by the time you look at it</a:t>
            </a:r>
            <a:endParaRPr lang="en-US" dirty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43D23C-3F3B-4F87-A2F6-56AB1EF61392}" type="slidenum">
              <a:rPr lang="ko-KR" altLang="en-US">
                <a:solidFill>
                  <a:prstClr val="black"/>
                </a:solidFill>
              </a:rPr>
              <a:pPr/>
              <a:t>71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6080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66825" y="725488"/>
            <a:ext cx="4784725" cy="3587750"/>
          </a:xfrm>
          <a:ln/>
        </p:spPr>
      </p:sp>
      <p:sp>
        <p:nvSpPr>
          <p:cNvPr id="10035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100355" name="Slide Number Placeholder 3"/>
          <p:cNvSpPr txBox="1">
            <a:spLocks noGrp="1"/>
          </p:cNvSpPr>
          <p:nvPr/>
        </p:nvSpPr>
        <p:spPr bwMode="auto">
          <a:xfrm>
            <a:off x="4144963" y="9121775"/>
            <a:ext cx="317182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20585" tIns="0" rIns="20585" bIns="0" anchor="b"/>
          <a:lstStyle>
            <a:lvl1pPr defTabSz="965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5514112F-46D4-B046-88D0-38E99558FA6C}" type="slidenum">
              <a:rPr lang="ko-KR" altLang="en-US" sz="1300" i="1">
                <a:solidFill>
                  <a:prstClr val="black"/>
                </a:solidFill>
                <a:ea typeface="Gulim" charset="0"/>
                <a:cs typeface="Gulim" charset="0"/>
              </a:rPr>
              <a:pPr algn="r" eaLnBrk="1" hangingPunct="1"/>
              <a:t>73</a:t>
            </a:fld>
            <a:endParaRPr lang="en-US" altLang="ko-KR" sz="1300" i="1">
              <a:solidFill>
                <a:prstClr val="black"/>
              </a:solidFill>
              <a:ea typeface="Gulim" charset="0"/>
              <a:cs typeface="Guli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3308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66825" y="725488"/>
            <a:ext cx="4784725" cy="3587750"/>
          </a:xfrm>
          <a:ln/>
        </p:spPr>
      </p:sp>
      <p:sp>
        <p:nvSpPr>
          <p:cNvPr id="10240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102403" name="Slide Number Placeholder 3"/>
          <p:cNvSpPr txBox="1">
            <a:spLocks noGrp="1"/>
          </p:cNvSpPr>
          <p:nvPr/>
        </p:nvSpPr>
        <p:spPr bwMode="auto">
          <a:xfrm>
            <a:off x="4144963" y="9121775"/>
            <a:ext cx="317182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20585" tIns="0" rIns="20585" bIns="0" anchor="b"/>
          <a:lstStyle>
            <a:lvl1pPr defTabSz="965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099317E7-D806-CE4C-9279-C6932221E95D}" type="slidenum">
              <a:rPr lang="ko-KR" altLang="en-US" sz="1300" i="1">
                <a:solidFill>
                  <a:prstClr val="black"/>
                </a:solidFill>
                <a:ea typeface="Gulim" charset="0"/>
                <a:cs typeface="Gulim" charset="0"/>
              </a:rPr>
              <a:pPr algn="r" eaLnBrk="1" hangingPunct="1"/>
              <a:t>74</a:t>
            </a:fld>
            <a:endParaRPr lang="en-US" altLang="ko-KR" sz="1300" i="1">
              <a:solidFill>
                <a:prstClr val="black"/>
              </a:solidFill>
              <a:ea typeface="Gulim" charset="0"/>
              <a:cs typeface="Guli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0732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66825" y="725488"/>
            <a:ext cx="4784725" cy="3587750"/>
          </a:xfrm>
          <a:ln/>
        </p:spPr>
      </p:sp>
      <p:sp>
        <p:nvSpPr>
          <p:cNvPr id="10854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108547" name="Slide Number Placeholder 3"/>
          <p:cNvSpPr txBox="1">
            <a:spLocks noGrp="1"/>
          </p:cNvSpPr>
          <p:nvPr/>
        </p:nvSpPr>
        <p:spPr bwMode="auto">
          <a:xfrm>
            <a:off x="4144963" y="9121775"/>
            <a:ext cx="317182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20585" tIns="0" rIns="20585" bIns="0" anchor="b"/>
          <a:lstStyle>
            <a:lvl1pPr defTabSz="965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3808CE4F-D535-1349-9FA2-7DDE016B1503}" type="slidenum">
              <a:rPr lang="ko-KR" altLang="en-US" sz="1300" i="1">
                <a:solidFill>
                  <a:prstClr val="black"/>
                </a:solidFill>
                <a:ea typeface="Gulim" charset="0"/>
                <a:cs typeface="Gulim" charset="0"/>
              </a:rPr>
              <a:pPr algn="r" eaLnBrk="1" hangingPunct="1"/>
              <a:t>75</a:t>
            </a:fld>
            <a:endParaRPr lang="en-US" altLang="ko-KR" sz="1300" i="1">
              <a:solidFill>
                <a:prstClr val="black"/>
              </a:solidFill>
              <a:ea typeface="Gulim" charset="0"/>
              <a:cs typeface="Guli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3409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defTabSz="950913">
              <a:buFontTx/>
              <a:buNone/>
            </a:pPr>
            <a:endParaRPr lang="en-US" dirty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43D23C-3F3B-4F87-A2F6-56AB1EF61392}" type="slidenum">
              <a:rPr lang="ko-KR" altLang="en-US">
                <a:solidFill>
                  <a:prstClr val="black"/>
                </a:solidFill>
              </a:rPr>
              <a:pPr/>
              <a:t>76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238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marR="0" lvl="0" indent="-228600" algn="l" defTabSz="9509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E-QED relies on several steps during three stages. </a:t>
            </a:r>
          </a:p>
          <a:p>
            <a:pPr marL="228600" marR="0" lvl="0" indent="-228600" algn="l" defTabSz="9509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Times" charset="0"/>
              <a:ea typeface="+mn-ea"/>
              <a:cs typeface="+mn-cs"/>
            </a:endParaRPr>
          </a:p>
          <a:p>
            <a:pPr marL="228600" marR="0" lvl="0" indent="-228600" algn="l" defTabSz="9509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During the chip design phase, E-QED signature blocks are automatically inserted.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These E-QED signature blocks are used during post-silicon validation to capture and compress the logic values of selected signals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signatures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).  </a:t>
            </a:r>
          </a:p>
          <a:p>
            <a:pPr marL="228600" marR="0" lvl="0" indent="-228600" algn="l" defTabSz="9509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Times" charset="0"/>
              <a:ea typeface="+mn-ea"/>
              <a:cs typeface="+mn-cs"/>
            </a:endParaRPr>
          </a:p>
          <a:p>
            <a:pPr marL="228600" marR="0" lvl="0" indent="-228600" algn="l" defTabSz="9509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During post-silicon validation, a suite of tests is run—it is crucial to run tests with short error-detection latencies (QED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 tests)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.  When an error is detected by such a test, the test is immediately halted, and all the captured signatures are scanned out.  </a:t>
            </a:r>
          </a:p>
          <a:p>
            <a:pPr marL="228600" marR="0" lvl="0" indent="-228600" algn="l" defTabSz="9509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Times" charset="0"/>
              <a:ea typeface="+mn-ea"/>
              <a:cs typeface="+mn-cs"/>
            </a:endParaRPr>
          </a:p>
          <a:p>
            <a:pPr marL="228600" marR="0" lvl="0" indent="-228600" algn="l" defTabSz="9509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In the last phase the collected signatures are analyzed with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 formal techniques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 to </a:t>
            </a:r>
          </a:p>
          <a:p>
            <a:pPr marL="228600" marR="0" lvl="0" indent="-228600" algn="l" defTabSz="9509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	First identify which Design Module produced the error(s)</a:t>
            </a:r>
          </a:p>
          <a:p>
            <a:pPr marL="228600" marR="0" lvl="0" indent="-228600" algn="l" defTabSz="9509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      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hen to find the FFs in that Module that could have captured the error(s)</a:t>
            </a:r>
          </a:p>
          <a:p>
            <a:pPr marL="228600" marR="0" lvl="0" indent="-228600" algn="l" defTabSz="9509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      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inally to narrow this list even further by checking for consistency with signatures captured by neighboring Design Modules</a:t>
            </a:r>
            <a:endParaRPr lang="en-US" dirty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43D23C-3F3B-4F87-A2F6-56AB1EF61392}" type="slidenum">
              <a:rPr lang="ko-KR" altLang="en-US">
                <a:solidFill>
                  <a:prstClr val="black"/>
                </a:solidFill>
              </a:rPr>
              <a:pPr/>
              <a:t>7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525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marR="0" lvl="0" indent="-228600" algn="l" defTabSz="9509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E-QED relies on several steps during three stages. </a:t>
            </a:r>
          </a:p>
          <a:p>
            <a:pPr marL="228600" marR="0" lvl="0" indent="-228600" algn="l" defTabSz="9509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Times" charset="0"/>
              <a:ea typeface="+mn-ea"/>
              <a:cs typeface="+mn-cs"/>
            </a:endParaRPr>
          </a:p>
          <a:p>
            <a:pPr marL="228600" marR="0" lvl="0" indent="-228600" algn="l" defTabSz="9509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During the chip design phase, E-QED signature blocks are automatically inserted.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These E-QED signature blocks are used during post-silicon validation to capture and compress the logic values of selected signals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signatures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).  </a:t>
            </a:r>
          </a:p>
          <a:p>
            <a:pPr marL="228600" marR="0" lvl="0" indent="-228600" algn="l" defTabSz="9509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Times" charset="0"/>
              <a:ea typeface="+mn-ea"/>
              <a:cs typeface="+mn-cs"/>
            </a:endParaRPr>
          </a:p>
          <a:p>
            <a:pPr marL="228600" marR="0" lvl="0" indent="-228600" algn="l" defTabSz="9509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During post-silicon validation, a suite of tests is run—it is crucial to run tests with short error-detection latencies (QED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 tests)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.  When an error is detected by such a test, the test is immediately halted, and all the captured signatures are scanned out.  </a:t>
            </a:r>
          </a:p>
          <a:p>
            <a:pPr marL="228600" marR="0" lvl="0" indent="-228600" algn="l" defTabSz="9509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Times" charset="0"/>
              <a:ea typeface="+mn-ea"/>
              <a:cs typeface="+mn-cs"/>
            </a:endParaRPr>
          </a:p>
          <a:p>
            <a:pPr marL="228600" marR="0" lvl="0" indent="-228600" algn="l" defTabSz="9509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In the last phase the collected signatures are analyzed with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 formal techniques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 to </a:t>
            </a:r>
          </a:p>
          <a:p>
            <a:pPr marL="228600" marR="0" lvl="0" indent="-228600" algn="l" defTabSz="9509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	First identify which Design Module produced the error(s)</a:t>
            </a:r>
          </a:p>
          <a:p>
            <a:pPr marL="228600" marR="0" lvl="0" indent="-228600" algn="l" defTabSz="9509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      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hen to find the FFs in that Module that could have captured the error(s)</a:t>
            </a:r>
          </a:p>
          <a:p>
            <a:pPr marL="228600" marR="0" lvl="0" indent="-228600" algn="l" defTabSz="9509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      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inally to narrow this list even further by checking for consistency with signatures captured by neighboring Design Modules</a:t>
            </a:r>
            <a:endParaRPr lang="en-US" dirty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43D23C-3F3B-4F87-A2F6-56AB1EF61392}" type="slidenum">
              <a:rPr lang="ko-KR" altLang="en-US">
                <a:solidFill>
                  <a:prstClr val="black"/>
                </a:solidFill>
              </a:rPr>
              <a:pPr/>
              <a:t>8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92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defTabSz="950913">
              <a:buFontTx/>
              <a:buNone/>
            </a:pPr>
            <a:r>
              <a:rPr lang="en-US" dirty="0"/>
              <a:t>Restoration ratios, do not address bugs are gone</a:t>
            </a:r>
            <a:r>
              <a:rPr lang="en-US" baseline="0" dirty="0"/>
              <a:t> by the time you look at it</a:t>
            </a:r>
            <a:endParaRPr lang="en-US" dirty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43D23C-3F3B-4F87-A2F6-56AB1EF61392}" type="slidenum">
              <a:rPr lang="ko-KR" altLang="en-US">
                <a:solidFill>
                  <a:prstClr val="black"/>
                </a:solidFill>
              </a:rPr>
              <a:pPr/>
              <a:t>9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876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defTabSz="950913">
              <a:buFontTx/>
              <a:buNone/>
            </a:pPr>
            <a:r>
              <a:rPr lang="en-US" dirty="0"/>
              <a:t>Restoration ratios, do not address bugs are gone</a:t>
            </a:r>
            <a:r>
              <a:rPr lang="en-US" baseline="0" dirty="0"/>
              <a:t> by the time you look at it</a:t>
            </a:r>
            <a:endParaRPr lang="en-US" dirty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43D23C-3F3B-4F87-A2F6-56AB1EF61392}" type="slidenum">
              <a:rPr lang="ko-KR" altLang="en-US">
                <a:solidFill>
                  <a:prstClr val="black"/>
                </a:solidFill>
              </a:rPr>
              <a:pPr/>
              <a:t>10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197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477125" y="6540500"/>
            <a:ext cx="1665288" cy="3159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6928C510-C82C-4153-B60E-7F4E83296A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34188" y="457200"/>
            <a:ext cx="1998662" cy="605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57200"/>
            <a:ext cx="5843588" cy="605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477125" y="6540500"/>
            <a:ext cx="1665288" cy="3159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6BFC3350-D21D-469A-A26D-7E7E30446B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7200"/>
            <a:ext cx="799465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797050"/>
            <a:ext cx="3917950" cy="4718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908550" y="1797050"/>
            <a:ext cx="3919538" cy="4718050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477125" y="6540500"/>
            <a:ext cx="1665288" cy="3159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86205051-2455-47C4-A5E1-C5683CD393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7200"/>
            <a:ext cx="799465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797050"/>
            <a:ext cx="3917950" cy="4718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908550" y="1797050"/>
            <a:ext cx="3919538" cy="22828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908550" y="4232275"/>
            <a:ext cx="3919538" cy="22828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477125" y="6540500"/>
            <a:ext cx="1665288" cy="3159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EF336A36-C736-40EE-95A2-FF4AC50538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7200"/>
            <a:ext cx="799465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797050"/>
            <a:ext cx="3917950" cy="4718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08550" y="1797050"/>
            <a:ext cx="3919538" cy="4718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477125" y="6540500"/>
            <a:ext cx="1665288" cy="3159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F7ED9468-D78B-4161-B091-2F81B0DF44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65125" cy="6854825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50000"/>
              </a:spcBef>
              <a:defRPr/>
            </a:pPr>
            <a:endParaRPr lang="en-US" sz="1600" b="1">
              <a:solidFill>
                <a:srgbClr val="FFFFFF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9563" y="681038"/>
            <a:ext cx="46037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50000"/>
              </a:spcBef>
              <a:defRPr/>
            </a:pPr>
            <a:endParaRPr lang="en-US" sz="1600" b="1">
              <a:solidFill>
                <a:srgbClr val="FFFFFF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8288" y="681038"/>
            <a:ext cx="2857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50000"/>
              </a:spcBef>
              <a:defRPr/>
            </a:pPr>
            <a:endParaRPr lang="en-US" sz="1600" b="1">
              <a:solidFill>
                <a:srgbClr val="FFFFFF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9238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50000"/>
              </a:spcBef>
              <a:defRPr/>
            </a:pPr>
            <a:endParaRPr lang="en-US" sz="1600" b="1">
              <a:solidFill>
                <a:srgbClr val="FFFFFF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2250" y="681038"/>
            <a:ext cx="7938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50000"/>
              </a:spcBef>
              <a:defRPr/>
            </a:pPr>
            <a:endParaRPr lang="en-US" sz="1600" b="1">
              <a:solidFill>
                <a:srgbClr val="FFFFFF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5588" y="5046663"/>
            <a:ext cx="73025" cy="169227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50000"/>
              </a:spcBef>
              <a:defRPr/>
            </a:pPr>
            <a:endParaRPr lang="en-US" sz="1600" b="1">
              <a:solidFill>
                <a:srgbClr val="FFFFFF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5588" y="4797425"/>
            <a:ext cx="73025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50000"/>
              </a:spcBef>
              <a:defRPr/>
            </a:pPr>
            <a:endParaRPr lang="en-US" sz="1600" b="1">
              <a:solidFill>
                <a:srgbClr val="FFFFFF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5588" y="4637088"/>
            <a:ext cx="73025" cy="138112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50000"/>
              </a:spcBef>
              <a:defRPr/>
            </a:pPr>
            <a:endParaRPr lang="en-US" sz="1600" b="1">
              <a:solidFill>
                <a:srgbClr val="FFFFFF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5588" y="4541838"/>
            <a:ext cx="73025" cy="7461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50000"/>
              </a:spcBef>
              <a:defRPr/>
            </a:pPr>
            <a:endParaRPr lang="en-US" sz="1600" b="1">
              <a:solidFill>
                <a:srgbClr val="FFFFFF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91916"/>
            <a:ext cx="7772400" cy="4864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7200"/>
            <a:ext cx="799465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838200" y="1797050"/>
            <a:ext cx="7989888" cy="4718050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477125" y="6540500"/>
            <a:ext cx="1665288" cy="3159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12D0D833-8F5F-4488-B1F0-338A02DD63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7200"/>
            <a:ext cx="799465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797050"/>
            <a:ext cx="3917950" cy="4718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908550" y="1797050"/>
            <a:ext cx="3919538" cy="22828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908550" y="4232275"/>
            <a:ext cx="3919538" cy="22828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7477125" y="6540500"/>
            <a:ext cx="1665288" cy="3159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27670882-2EB1-46F1-A0D0-6150EF7A7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477125" y="6540500"/>
            <a:ext cx="1665288" cy="3159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CFAB6AD8-071C-41AC-9A67-BA405D8432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797050"/>
            <a:ext cx="3917950" cy="4718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08550" y="1797050"/>
            <a:ext cx="3919538" cy="4718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477125" y="6540500"/>
            <a:ext cx="1665288" cy="3159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E05B83D2-9330-4760-BE11-5F86E40661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477125" y="6540500"/>
            <a:ext cx="1665288" cy="3159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226B78A4-C85A-4FC7-A578-705FADA3CE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477125" y="6540500"/>
            <a:ext cx="1665288" cy="3159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AAF9DDBE-5BDF-47C1-8DE3-63BCB45AB0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477125" y="6540500"/>
            <a:ext cx="1665288" cy="3159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A632EDCE-33F6-4C8C-9EE6-E745D4C863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477125" y="6540500"/>
            <a:ext cx="1665288" cy="3159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653F5717-9BAB-4B59-935C-4D8C3B634F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477125" y="6540500"/>
            <a:ext cx="1665288" cy="3159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0A9713D6-94AC-4B43-BA92-14A30FCFA2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477125" y="6540500"/>
            <a:ext cx="1665288" cy="3159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8610A985-C6C7-4052-95D4-359C594CDF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204788"/>
            <a:ext cx="79946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3075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6263" y="1731963"/>
            <a:ext cx="7991475" cy="471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 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97460" r:id="rId1"/>
    <p:sldLayoutId id="2147497461" r:id="rId2"/>
    <p:sldLayoutId id="2147497462" r:id="rId3"/>
    <p:sldLayoutId id="2147497463" r:id="rId4"/>
    <p:sldLayoutId id="2147497464" r:id="rId5"/>
    <p:sldLayoutId id="2147497465" r:id="rId6"/>
    <p:sldLayoutId id="2147497466" r:id="rId7"/>
    <p:sldLayoutId id="2147497467" r:id="rId8"/>
    <p:sldLayoutId id="2147497468" r:id="rId9"/>
    <p:sldLayoutId id="2147497469" r:id="rId10"/>
    <p:sldLayoutId id="2147497470" r:id="rId11"/>
    <p:sldLayoutId id="2147497471" r:id="rId12"/>
    <p:sldLayoutId id="2147497472" r:id="rId13"/>
    <p:sldLayoutId id="2147497473" r:id="rId14"/>
    <p:sldLayoutId id="2147497435" r:id="rId15"/>
    <p:sldLayoutId id="2147497474" r:id="rId16"/>
    <p:sldLayoutId id="2147497475" r:id="rId17"/>
  </p:sldLayoutIdLst>
  <p:transition spd="slow">
    <p:fade/>
  </p:transition>
  <p:hf hdr="0" ftr="0" dt="0"/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BFFFFF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BFFFFF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BFFFFF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BFFFFF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BFFFFF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1">
          <a:solidFill>
            <a:schemeClr val="folHlink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1">
          <a:solidFill>
            <a:schemeClr val="folHlink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1">
          <a:solidFill>
            <a:schemeClr val="folHlink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1">
          <a:solidFill>
            <a:schemeClr val="folHlink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0"/>
        </a:spcBef>
        <a:spcAft>
          <a:spcPts val="800"/>
        </a:spcAft>
        <a:buClr>
          <a:schemeClr val="tx2"/>
        </a:buClr>
        <a:buSzPct val="75000"/>
        <a:buFont typeface="Wingdings" pitchFamily="2" charset="2"/>
        <a:buChar char="l"/>
        <a:defRPr sz="2400">
          <a:solidFill>
            <a:srgbClr val="FFFFFF"/>
          </a:solidFill>
          <a:latin typeface="+mn-lt"/>
          <a:ea typeface="ＭＳ Ｐゴシック" charset="0"/>
          <a:cs typeface="ＭＳ Ｐゴシック" charset="0"/>
        </a:defRPr>
      </a:lvl1pPr>
      <a:lvl2pPr marL="685800" indent="-228600" algn="l" rtl="0" eaLnBrk="1" fontAlgn="base" hangingPunct="1">
        <a:spcBef>
          <a:spcPct val="0"/>
        </a:spcBef>
        <a:spcAft>
          <a:spcPts val="800"/>
        </a:spcAft>
        <a:buClr>
          <a:schemeClr val="tx2"/>
        </a:buClr>
        <a:buSzPct val="100000"/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1" fontAlgn="base" hangingPunct="1">
        <a:spcBef>
          <a:spcPct val="0"/>
        </a:spcBef>
        <a:spcAft>
          <a:spcPts val="800"/>
        </a:spcAft>
        <a:buClr>
          <a:schemeClr val="tx2"/>
        </a:buClr>
        <a:buSzPct val="100000"/>
        <a:buFont typeface="Arial" charset="0"/>
        <a:buChar char="•"/>
        <a:defRPr sz="2400">
          <a:solidFill>
            <a:srgbClr val="FFFFFF"/>
          </a:solidFill>
          <a:latin typeface="+mn-lt"/>
          <a:ea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Times New Roman" pitchFamily="18" charset="0"/>
          <a:ea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5" Type="http://schemas.openxmlformats.org/officeDocument/2006/relationships/image" Target="../media/image6.png"/><Relationship Id="rId4" Type="http://schemas.openxmlformats.org/officeDocument/2006/relationships/image" Target="../media/image10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3" name="TextBox 1"/>
          <p:cNvSpPr txBox="1">
            <a:spLocks noChangeArrowheads="1"/>
          </p:cNvSpPr>
          <p:nvPr/>
        </p:nvSpPr>
        <p:spPr bwMode="auto">
          <a:xfrm>
            <a:off x="-4047" y="499210"/>
            <a:ext cx="9144001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4000" b="1" dirty="0">
                <a:solidFill>
                  <a:srgbClr val="FFFF00"/>
                </a:solidFill>
              </a:rPr>
              <a:t>E-QED: </a:t>
            </a:r>
          </a:p>
          <a:p>
            <a:pPr algn="ctr">
              <a:lnSpc>
                <a:spcPct val="150000"/>
              </a:lnSpc>
            </a:pPr>
            <a:r>
              <a:rPr lang="en-US" sz="3200" b="1" u="sng" dirty="0">
                <a:solidFill>
                  <a:schemeClr val="tx2"/>
                </a:solidFill>
              </a:rPr>
              <a:t>E</a:t>
            </a:r>
            <a:r>
              <a:rPr lang="en-US" sz="3200" b="1" dirty="0">
                <a:solidFill>
                  <a:schemeClr val="tx2"/>
                </a:solidFill>
              </a:rPr>
              <a:t>lec</a:t>
            </a:r>
            <a:r>
              <a:rPr lang="en-US" sz="3200" b="1" dirty="0">
                <a:solidFill>
                  <a:srgbClr val="FFFF00"/>
                </a:solidFill>
              </a:rPr>
              <a:t>trical Bug Localization with</a:t>
            </a:r>
          </a:p>
          <a:p>
            <a:pPr algn="ctr">
              <a:lnSpc>
                <a:spcPct val="150000"/>
              </a:lnSpc>
            </a:pPr>
            <a:r>
              <a:rPr lang="en-US" sz="3200" b="1" u="sng" dirty="0">
                <a:solidFill>
                  <a:schemeClr val="tx2"/>
                </a:solidFill>
              </a:rPr>
              <a:t>Q</a:t>
            </a:r>
            <a:r>
              <a:rPr lang="en-US" sz="3200" b="1" dirty="0">
                <a:solidFill>
                  <a:schemeClr val="tx2"/>
                </a:solidFill>
              </a:rPr>
              <a:t>uick </a:t>
            </a:r>
            <a:r>
              <a:rPr lang="en-US" sz="3200" b="1" u="sng" dirty="0">
                <a:solidFill>
                  <a:schemeClr val="tx2"/>
                </a:solidFill>
              </a:rPr>
              <a:t>E</a:t>
            </a:r>
            <a:r>
              <a:rPr lang="en-US" sz="3200" b="1" dirty="0">
                <a:solidFill>
                  <a:schemeClr val="tx2"/>
                </a:solidFill>
              </a:rPr>
              <a:t>rror </a:t>
            </a:r>
            <a:r>
              <a:rPr lang="en-US" sz="3200" b="1" u="sng" dirty="0">
                <a:solidFill>
                  <a:schemeClr val="tx2"/>
                </a:solidFill>
              </a:rPr>
              <a:t>D</a:t>
            </a:r>
            <a:r>
              <a:rPr lang="en-US" sz="3200" b="1" dirty="0">
                <a:solidFill>
                  <a:schemeClr val="tx2"/>
                </a:solidFill>
              </a:rPr>
              <a:t>etection </a:t>
            </a:r>
            <a:r>
              <a:rPr lang="en-US" sz="3200" b="1" dirty="0">
                <a:solidFill>
                  <a:srgbClr val="FFFF00"/>
                </a:solidFill>
              </a:rPr>
              <a:t>and Formal Methods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-4047" y="3467411"/>
            <a:ext cx="9144000" cy="658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42900" indent="-342900" algn="ctr" eaLnBrk="0" hangingPunct="0">
              <a:lnSpc>
                <a:spcPct val="150000"/>
              </a:lnSpc>
              <a:spcAft>
                <a:spcPts val="0"/>
              </a:spcAft>
              <a:buClr>
                <a:schemeClr val="tx2"/>
              </a:buClr>
              <a:buSzPct val="75000"/>
              <a:buFont typeface="Wingdings" charset="0"/>
              <a:buNone/>
            </a:pPr>
            <a:r>
              <a:rPr lang="en-US" altLang="ko-KR" sz="2800" dirty="0">
                <a:ea typeface="Gulim" charset="0"/>
                <a:cs typeface="Gulim" charset="0"/>
              </a:rPr>
              <a:t>Eshan Singh, Clark Barrett, Subhasish Mitra</a:t>
            </a: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2919346" y="5826764"/>
            <a:ext cx="3297214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42900" indent="-342900" algn="ctr" eaLnBrk="0" hangingPunct="0">
              <a:lnSpc>
                <a:spcPct val="120000"/>
              </a:lnSpc>
              <a:buClr>
                <a:schemeClr val="tx2"/>
              </a:buClr>
              <a:buSzPct val="75000"/>
              <a:buFont typeface="Wingdings" charset="0"/>
              <a:buNone/>
            </a:pPr>
            <a:r>
              <a:rPr lang="en-US" altLang="ko-KR" sz="2800" dirty="0">
                <a:solidFill>
                  <a:srgbClr val="66FFFF"/>
                </a:solidFill>
                <a:ea typeface="Gulim" charset="0"/>
                <a:cs typeface="Gulim" charset="0"/>
              </a:rPr>
              <a:t>Stanford University</a:t>
            </a:r>
          </a:p>
        </p:txBody>
      </p:sp>
      <p:pic>
        <p:nvPicPr>
          <p:cNvPr id="14" name="Picture 19" descr="SU_BlockStree_2color_d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42865" y="4620401"/>
            <a:ext cx="650176" cy="980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252" y="4601456"/>
            <a:ext cx="1627854" cy="1632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7375">
        <p:fade/>
      </p:transition>
    </mc:Choice>
    <mc:Fallback xmlns="">
      <p:transition advTm="7375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0" y="112991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3600" b="1" kern="0" dirty="0">
                <a:solidFill>
                  <a:srgbClr val="D5EBFF"/>
                </a:solidFill>
                <a:ea typeface="ＭＳ Ｐゴシック" charset="0"/>
                <a:cs typeface="ＭＳ Ｐゴシック" charset="0"/>
              </a:rPr>
              <a:t>Insert Additional Hardware</a:t>
            </a:r>
          </a:p>
        </p:txBody>
      </p:sp>
      <p:sp>
        <p:nvSpPr>
          <p:cNvPr id="105" name="Slide Number Placeholder 1"/>
          <p:cNvSpPr txBox="1">
            <a:spLocks noGrp="1"/>
          </p:cNvSpPr>
          <p:nvPr/>
        </p:nvSpPr>
        <p:spPr bwMode="auto">
          <a:xfrm>
            <a:off x="7478712" y="6542087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796CF6B2-3E4D-4942-A08C-2246C144377A}" type="slidenum">
              <a:rPr lang="en-US" sz="1400"/>
              <a:pPr algn="r"/>
              <a:t>10</a:t>
            </a:fld>
            <a:endParaRPr lang="en-US" sz="1400"/>
          </a:p>
        </p:txBody>
      </p:sp>
      <p:sp>
        <p:nvSpPr>
          <p:cNvPr id="86" name="Content Placeholder 2"/>
          <p:cNvSpPr txBox="1">
            <a:spLocks/>
          </p:cNvSpPr>
          <p:nvPr/>
        </p:nvSpPr>
        <p:spPr bwMode="auto">
          <a:xfrm>
            <a:off x="2320844" y="1100809"/>
            <a:ext cx="4638929" cy="586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defRPr/>
            </a:pPr>
            <a:r>
              <a:rPr lang="en-US" sz="2800" dirty="0"/>
              <a:t> E-QED signature blocks</a:t>
            </a:r>
          </a:p>
        </p:txBody>
      </p:sp>
      <p:cxnSp>
        <p:nvCxnSpPr>
          <p:cNvPr id="53" name="Straight Arrow Connector 52"/>
          <p:cNvCxnSpPr/>
          <p:nvPr/>
        </p:nvCxnSpPr>
        <p:spPr bwMode="auto">
          <a:xfrm flipH="1">
            <a:off x="5349440" y="2586254"/>
            <a:ext cx="688254" cy="6372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58" name="Rectangle 57"/>
          <p:cNvSpPr/>
          <p:nvPr/>
        </p:nvSpPr>
        <p:spPr bwMode="auto">
          <a:xfrm rot="16200000">
            <a:off x="5316139" y="2476840"/>
            <a:ext cx="738142" cy="218826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4" name="Straight Arrow Connector 63"/>
          <p:cNvCxnSpPr/>
          <p:nvPr/>
        </p:nvCxnSpPr>
        <p:spPr bwMode="auto">
          <a:xfrm flipH="1">
            <a:off x="5349441" y="3411984"/>
            <a:ext cx="688253" cy="10066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67" name="Rectangle 66"/>
          <p:cNvSpPr/>
          <p:nvPr/>
        </p:nvSpPr>
        <p:spPr bwMode="auto">
          <a:xfrm rot="16200000">
            <a:off x="5316139" y="3306265"/>
            <a:ext cx="738142" cy="218826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 rot="10800000">
            <a:off x="1877883" y="1372745"/>
            <a:ext cx="738142" cy="218826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5" name="Rounded Rectangle 74"/>
          <p:cNvSpPr/>
          <p:nvPr/>
        </p:nvSpPr>
        <p:spPr bwMode="auto">
          <a:xfrm>
            <a:off x="1292538" y="2072648"/>
            <a:ext cx="1375945" cy="1863058"/>
          </a:xfrm>
          <a:prstGeom prst="roundRect">
            <a:avLst>
              <a:gd name="adj" fmla="val 11851"/>
            </a:avLst>
          </a:prstGeom>
          <a:gradFill flip="none" rotWithShape="1">
            <a:gsLst>
              <a:gs pos="0">
                <a:srgbClr val="01001E"/>
              </a:gs>
              <a:gs pos="86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8100">
            <a:solidFill>
              <a:schemeClr val="bg1">
                <a:lumMod val="20000"/>
                <a:lumOff val="80000"/>
              </a:schemeClr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76" name="Rounded Rectangle 75"/>
          <p:cNvSpPr/>
          <p:nvPr/>
        </p:nvSpPr>
        <p:spPr bwMode="auto">
          <a:xfrm>
            <a:off x="1291152" y="4631676"/>
            <a:ext cx="1842879" cy="1625219"/>
          </a:xfrm>
          <a:prstGeom prst="roundRect">
            <a:avLst>
              <a:gd name="adj" fmla="val 14583"/>
            </a:avLst>
          </a:prstGeom>
          <a:gradFill>
            <a:gsLst>
              <a:gs pos="0">
                <a:srgbClr val="01001E"/>
              </a:gs>
              <a:gs pos="86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</a:gradFill>
          <a:ln w="38100">
            <a:solidFill>
              <a:schemeClr val="bg1">
                <a:lumMod val="20000"/>
                <a:lumOff val="80000"/>
              </a:schemeClr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77" name="Rounded Rectangle 76"/>
          <p:cNvSpPr/>
          <p:nvPr/>
        </p:nvSpPr>
        <p:spPr bwMode="auto">
          <a:xfrm>
            <a:off x="3841294" y="4611334"/>
            <a:ext cx="1489138" cy="1625218"/>
          </a:xfrm>
          <a:prstGeom prst="roundRect">
            <a:avLst>
              <a:gd name="adj" fmla="val 12499"/>
            </a:avLst>
          </a:prstGeom>
          <a:gradFill>
            <a:gsLst>
              <a:gs pos="0">
                <a:srgbClr val="01001E"/>
              </a:gs>
              <a:gs pos="86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</a:gradFill>
          <a:ln w="38100">
            <a:solidFill>
              <a:schemeClr val="bg1">
                <a:lumMod val="20000"/>
                <a:lumOff val="80000"/>
              </a:schemeClr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78" name="Rounded Rectangle 77"/>
          <p:cNvSpPr/>
          <p:nvPr/>
        </p:nvSpPr>
        <p:spPr bwMode="auto">
          <a:xfrm>
            <a:off x="3362411" y="2072648"/>
            <a:ext cx="1972668" cy="1871991"/>
          </a:xfrm>
          <a:prstGeom prst="roundRect">
            <a:avLst>
              <a:gd name="adj" fmla="val 11969"/>
            </a:avLst>
          </a:prstGeom>
          <a:gradFill>
            <a:gsLst>
              <a:gs pos="0">
                <a:srgbClr val="01001E"/>
              </a:gs>
              <a:gs pos="86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</a:gradFill>
          <a:ln w="38100">
            <a:solidFill>
              <a:schemeClr val="bg1">
                <a:lumMod val="20000"/>
                <a:lumOff val="80000"/>
              </a:schemeClr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79" name="Rectangle 78"/>
          <p:cNvSpPr/>
          <p:nvPr/>
        </p:nvSpPr>
        <p:spPr bwMode="auto">
          <a:xfrm>
            <a:off x="1038578" y="1894155"/>
            <a:ext cx="6942667" cy="4585035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320031" y="2608225"/>
            <a:ext cx="13484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Module A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572728" y="5061759"/>
            <a:ext cx="13484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Module D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3676573" y="2575902"/>
            <a:ext cx="134434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Module </a:t>
            </a:r>
          </a:p>
          <a:p>
            <a:pPr algn="ctr"/>
            <a:r>
              <a:rPr lang="en-US" sz="2600" dirty="0"/>
              <a:t>B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3937748" y="5065434"/>
            <a:ext cx="129623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Module E</a:t>
            </a:r>
          </a:p>
        </p:txBody>
      </p:sp>
      <p:sp>
        <p:nvSpPr>
          <p:cNvPr id="88" name="Rounded Rectangle 87"/>
          <p:cNvSpPr/>
          <p:nvPr/>
        </p:nvSpPr>
        <p:spPr bwMode="auto">
          <a:xfrm>
            <a:off x="6037694" y="4473535"/>
            <a:ext cx="1682046" cy="1781904"/>
          </a:xfrm>
          <a:prstGeom prst="roundRect">
            <a:avLst>
              <a:gd name="adj" fmla="val 11805"/>
            </a:avLst>
          </a:prstGeom>
          <a:gradFill>
            <a:gsLst>
              <a:gs pos="0">
                <a:srgbClr val="01001E"/>
              </a:gs>
              <a:gs pos="86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</a:gradFill>
          <a:ln w="38100">
            <a:solidFill>
              <a:schemeClr val="bg1">
                <a:lumMod val="20000"/>
                <a:lumOff val="80000"/>
              </a:schemeClr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89" name="Rounded Rectangle 88"/>
          <p:cNvSpPr/>
          <p:nvPr/>
        </p:nvSpPr>
        <p:spPr bwMode="auto">
          <a:xfrm>
            <a:off x="6041709" y="2078278"/>
            <a:ext cx="1682046" cy="1691014"/>
          </a:xfrm>
          <a:prstGeom prst="roundRect">
            <a:avLst>
              <a:gd name="adj" fmla="val 10627"/>
            </a:avLst>
          </a:prstGeom>
          <a:gradFill>
            <a:gsLst>
              <a:gs pos="0">
                <a:srgbClr val="01001E"/>
              </a:gs>
              <a:gs pos="86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</a:gradFill>
          <a:ln w="38100">
            <a:solidFill>
              <a:schemeClr val="bg1">
                <a:lumMod val="20000"/>
                <a:lumOff val="80000"/>
              </a:schemeClr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248604" y="2477509"/>
            <a:ext cx="134434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Module </a:t>
            </a:r>
          </a:p>
          <a:p>
            <a:pPr algn="ctr"/>
            <a:r>
              <a:rPr lang="en-US" sz="2600" dirty="0"/>
              <a:t>C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248604" y="4977667"/>
            <a:ext cx="129623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Module F</a:t>
            </a:r>
          </a:p>
        </p:txBody>
      </p:sp>
      <p:cxnSp>
        <p:nvCxnSpPr>
          <p:cNvPr id="95" name="Straight Arrow Connector 94"/>
          <p:cNvCxnSpPr/>
          <p:nvPr/>
        </p:nvCxnSpPr>
        <p:spPr bwMode="auto">
          <a:xfrm rot="5400000" flipH="1">
            <a:off x="1807200" y="4279583"/>
            <a:ext cx="688253" cy="10066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96" name="Rectangle 95"/>
          <p:cNvSpPr/>
          <p:nvPr/>
        </p:nvSpPr>
        <p:spPr bwMode="auto">
          <a:xfrm>
            <a:off x="1787289" y="4186530"/>
            <a:ext cx="738142" cy="218826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7" name="Straight Arrow Connector 96"/>
          <p:cNvCxnSpPr/>
          <p:nvPr/>
        </p:nvCxnSpPr>
        <p:spPr bwMode="auto">
          <a:xfrm rot="5400000" flipH="1">
            <a:off x="4216088" y="4284255"/>
            <a:ext cx="688253" cy="10066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98" name="Rectangle 97"/>
          <p:cNvSpPr/>
          <p:nvPr/>
        </p:nvSpPr>
        <p:spPr bwMode="auto">
          <a:xfrm>
            <a:off x="4196177" y="4179913"/>
            <a:ext cx="738142" cy="218826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9" name="Straight Arrow Connector 98"/>
          <p:cNvCxnSpPr/>
          <p:nvPr/>
        </p:nvCxnSpPr>
        <p:spPr bwMode="auto">
          <a:xfrm rot="5400000" flipH="1">
            <a:off x="6128358" y="4116682"/>
            <a:ext cx="688253" cy="10066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00" name="Rectangle 99"/>
          <p:cNvSpPr/>
          <p:nvPr/>
        </p:nvSpPr>
        <p:spPr bwMode="auto">
          <a:xfrm>
            <a:off x="6108447" y="4023629"/>
            <a:ext cx="738142" cy="218826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1" name="Straight Arrow Connector 100"/>
          <p:cNvCxnSpPr/>
          <p:nvPr/>
        </p:nvCxnSpPr>
        <p:spPr bwMode="auto">
          <a:xfrm rot="5400000" flipH="1">
            <a:off x="6979684" y="4124790"/>
            <a:ext cx="688253" cy="10066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02" name="Rectangle 101"/>
          <p:cNvSpPr/>
          <p:nvPr/>
        </p:nvSpPr>
        <p:spPr bwMode="auto">
          <a:xfrm>
            <a:off x="6959773" y="4020448"/>
            <a:ext cx="738142" cy="218826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6" name="Straight Arrow Connector 105"/>
          <p:cNvCxnSpPr/>
          <p:nvPr/>
        </p:nvCxnSpPr>
        <p:spPr bwMode="auto">
          <a:xfrm flipH="1">
            <a:off x="7726891" y="2601345"/>
            <a:ext cx="688254" cy="6372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07" name="Straight Arrow Connector 106"/>
          <p:cNvCxnSpPr/>
          <p:nvPr/>
        </p:nvCxnSpPr>
        <p:spPr bwMode="auto">
          <a:xfrm flipH="1">
            <a:off x="7726892" y="3427075"/>
            <a:ext cx="688253" cy="10066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08" name="Straight Arrow Connector 107"/>
          <p:cNvCxnSpPr/>
          <p:nvPr/>
        </p:nvCxnSpPr>
        <p:spPr bwMode="auto">
          <a:xfrm flipH="1">
            <a:off x="3102640" y="5462623"/>
            <a:ext cx="688253" cy="10066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09" name="Rectangle 108"/>
          <p:cNvSpPr/>
          <p:nvPr/>
        </p:nvSpPr>
        <p:spPr bwMode="auto">
          <a:xfrm rot="16200000">
            <a:off x="3069338" y="5356904"/>
            <a:ext cx="738142" cy="218826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0" name="Straight Arrow Connector 109"/>
          <p:cNvCxnSpPr/>
          <p:nvPr/>
        </p:nvCxnSpPr>
        <p:spPr bwMode="auto">
          <a:xfrm flipH="1">
            <a:off x="2674157" y="3009790"/>
            <a:ext cx="688254" cy="6372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11" name="Rectangle 110"/>
          <p:cNvSpPr/>
          <p:nvPr/>
        </p:nvSpPr>
        <p:spPr bwMode="auto">
          <a:xfrm rot="16200000">
            <a:off x="2640856" y="2900376"/>
            <a:ext cx="738142" cy="218826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2" name="Straight Arrow Connector 111"/>
          <p:cNvCxnSpPr/>
          <p:nvPr/>
        </p:nvCxnSpPr>
        <p:spPr bwMode="auto">
          <a:xfrm flipH="1">
            <a:off x="7733572" y="5090873"/>
            <a:ext cx="688254" cy="6372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3" name="Straight Arrow Connector 112"/>
          <p:cNvCxnSpPr/>
          <p:nvPr/>
        </p:nvCxnSpPr>
        <p:spPr bwMode="auto">
          <a:xfrm flipH="1">
            <a:off x="7733573" y="5916603"/>
            <a:ext cx="688253" cy="10066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44246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9805">
        <p:fade/>
      </p:transition>
    </mc:Choice>
    <mc:Fallback xmlns="">
      <p:transition advTm="9805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0" y="112992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3600" b="1" kern="0" dirty="0">
                <a:solidFill>
                  <a:srgbClr val="D5EBFF"/>
                </a:solidFill>
                <a:ea typeface="ＭＳ Ｐゴシック" charset="0"/>
                <a:cs typeface="ＭＳ Ｐゴシック" charset="0"/>
              </a:rPr>
              <a:t>Trace Buffer</a:t>
            </a:r>
          </a:p>
        </p:txBody>
      </p:sp>
      <p:sp>
        <p:nvSpPr>
          <p:cNvPr id="105" name="Slide Number Placeholder 1"/>
          <p:cNvSpPr txBox="1">
            <a:spLocks noGrp="1"/>
          </p:cNvSpPr>
          <p:nvPr/>
        </p:nvSpPr>
        <p:spPr bwMode="auto">
          <a:xfrm>
            <a:off x="7477125" y="6540500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796CF6B2-3E4D-4942-A08C-2246C144377A}" type="slidenum">
              <a:rPr lang="en-US" sz="1400"/>
              <a:pPr algn="r"/>
              <a:t>11</a:t>
            </a:fld>
            <a:endParaRPr lang="en-US" sz="1400"/>
          </a:p>
        </p:txBody>
      </p:sp>
      <p:sp>
        <p:nvSpPr>
          <p:cNvPr id="150" name="Content Placeholder 2"/>
          <p:cNvSpPr txBox="1">
            <a:spLocks/>
          </p:cNvSpPr>
          <p:nvPr/>
        </p:nvSpPr>
        <p:spPr bwMode="auto">
          <a:xfrm>
            <a:off x="696239" y="923858"/>
            <a:ext cx="8023565" cy="1282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r>
              <a:rPr lang="en-US" sz="2800" dirty="0"/>
              <a:t>Trace buffer</a:t>
            </a:r>
          </a:p>
          <a:p>
            <a:pPr marL="803275" lvl="1" indent="-346075">
              <a:spcAft>
                <a:spcPts val="80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/>
            </a:pPr>
            <a:r>
              <a:rPr lang="en-US" sz="2800" dirty="0"/>
              <a:t>All values captured</a:t>
            </a:r>
          </a:p>
        </p:txBody>
      </p:sp>
      <p:sp>
        <p:nvSpPr>
          <p:cNvPr id="71" name="Rectangle 70"/>
          <p:cNvSpPr/>
          <p:nvPr/>
        </p:nvSpPr>
        <p:spPr bwMode="auto">
          <a:xfrm>
            <a:off x="4851516" y="5437779"/>
            <a:ext cx="409061" cy="507161"/>
          </a:xfrm>
          <a:prstGeom prst="rect">
            <a:avLst/>
          </a:prstGeom>
          <a:noFill/>
          <a:ln w="28575"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58994" tIns="29497" rIns="58994" bIns="29497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290" b="1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91" name="Triangle 2"/>
          <p:cNvSpPr/>
          <p:nvPr/>
        </p:nvSpPr>
        <p:spPr bwMode="auto">
          <a:xfrm>
            <a:off x="4973266" y="5815795"/>
            <a:ext cx="165687" cy="126592"/>
          </a:xfrm>
          <a:prstGeom prst="triangle">
            <a:avLst/>
          </a:prstGeom>
          <a:noFill/>
          <a:ln w="28575"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58994" tIns="29497" rIns="58994" bIns="29497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290" b="1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03" name="Rectangle 102"/>
          <p:cNvSpPr/>
          <p:nvPr/>
        </p:nvSpPr>
        <p:spPr bwMode="auto">
          <a:xfrm>
            <a:off x="5265707" y="5437779"/>
            <a:ext cx="409061" cy="507161"/>
          </a:xfrm>
          <a:prstGeom prst="rect">
            <a:avLst/>
          </a:prstGeom>
          <a:noFill/>
          <a:ln w="28575"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58994" tIns="29497" rIns="58994" bIns="29497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290" b="1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04" name="Triangle 2"/>
          <p:cNvSpPr/>
          <p:nvPr/>
        </p:nvSpPr>
        <p:spPr bwMode="auto">
          <a:xfrm>
            <a:off x="5387456" y="5815795"/>
            <a:ext cx="165687" cy="126592"/>
          </a:xfrm>
          <a:prstGeom prst="triangle">
            <a:avLst/>
          </a:prstGeom>
          <a:noFill/>
          <a:ln w="28575"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58994" tIns="29497" rIns="58994" bIns="29497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290" b="1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09" name="Rectangle 108"/>
          <p:cNvSpPr/>
          <p:nvPr/>
        </p:nvSpPr>
        <p:spPr bwMode="auto">
          <a:xfrm>
            <a:off x="6157936" y="5442727"/>
            <a:ext cx="409061" cy="507161"/>
          </a:xfrm>
          <a:prstGeom prst="rect">
            <a:avLst/>
          </a:prstGeom>
          <a:noFill/>
          <a:ln w="28575"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58994" tIns="29497" rIns="58994" bIns="29497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290" b="1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10" name="Triangle 2"/>
          <p:cNvSpPr/>
          <p:nvPr/>
        </p:nvSpPr>
        <p:spPr bwMode="auto">
          <a:xfrm>
            <a:off x="6279686" y="5821035"/>
            <a:ext cx="165687" cy="126592"/>
          </a:xfrm>
          <a:prstGeom prst="triangle">
            <a:avLst/>
          </a:prstGeom>
          <a:noFill/>
          <a:ln w="28575"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58994" tIns="29497" rIns="58994" bIns="29497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290" b="1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15" name="Rectangle 114"/>
          <p:cNvSpPr/>
          <p:nvPr/>
        </p:nvSpPr>
        <p:spPr bwMode="auto">
          <a:xfrm>
            <a:off x="6570695" y="5442727"/>
            <a:ext cx="409061" cy="507161"/>
          </a:xfrm>
          <a:prstGeom prst="rect">
            <a:avLst/>
          </a:prstGeom>
          <a:noFill/>
          <a:ln w="28575"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58994" tIns="29497" rIns="58994" bIns="29497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290" b="1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16" name="Triangle 2"/>
          <p:cNvSpPr/>
          <p:nvPr/>
        </p:nvSpPr>
        <p:spPr bwMode="auto">
          <a:xfrm>
            <a:off x="6692445" y="5821035"/>
            <a:ext cx="165687" cy="126592"/>
          </a:xfrm>
          <a:prstGeom prst="triangle">
            <a:avLst/>
          </a:prstGeom>
          <a:noFill/>
          <a:ln w="28575"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58994" tIns="29497" rIns="58994" bIns="29497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290" b="1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20" name="Oval 119"/>
          <p:cNvSpPr/>
          <p:nvPr/>
        </p:nvSpPr>
        <p:spPr bwMode="auto">
          <a:xfrm>
            <a:off x="7975877" y="5483480"/>
            <a:ext cx="225563" cy="225564"/>
          </a:xfrm>
          <a:prstGeom prst="ellipse">
            <a:avLst/>
          </a:prstGeom>
          <a:noFill/>
          <a:ln w="28575"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58994" tIns="29497" rIns="58994" bIns="29497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290" b="1" dirty="0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121" name="Straight Connector 120"/>
          <p:cNvCxnSpPr>
            <a:stCxn id="120" idx="0"/>
            <a:endCxn id="120" idx="4"/>
          </p:cNvCxnSpPr>
          <p:nvPr/>
        </p:nvCxnSpPr>
        <p:spPr bwMode="auto">
          <a:xfrm>
            <a:off x="8088659" y="5483480"/>
            <a:ext cx="0" cy="225564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22" name="Straight Connector 121"/>
          <p:cNvCxnSpPr>
            <a:stCxn id="120" idx="2"/>
            <a:endCxn id="120" idx="6"/>
          </p:cNvCxnSpPr>
          <p:nvPr/>
        </p:nvCxnSpPr>
        <p:spPr bwMode="auto">
          <a:xfrm>
            <a:off x="7975877" y="5596262"/>
            <a:ext cx="225563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23" name="Oval 122"/>
          <p:cNvSpPr/>
          <p:nvPr/>
        </p:nvSpPr>
        <p:spPr bwMode="auto">
          <a:xfrm>
            <a:off x="4482459" y="5491052"/>
            <a:ext cx="225563" cy="225564"/>
          </a:xfrm>
          <a:prstGeom prst="ellipse">
            <a:avLst/>
          </a:prstGeom>
          <a:noFill/>
          <a:ln w="28575"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58994" tIns="29497" rIns="58994" bIns="29497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290" b="1" dirty="0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124" name="Straight Connector 123"/>
          <p:cNvCxnSpPr>
            <a:stCxn id="123" idx="0"/>
            <a:endCxn id="123" idx="4"/>
          </p:cNvCxnSpPr>
          <p:nvPr/>
        </p:nvCxnSpPr>
        <p:spPr bwMode="auto">
          <a:xfrm>
            <a:off x="4595241" y="5491052"/>
            <a:ext cx="0" cy="225564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25" name="Straight Connector 124"/>
          <p:cNvCxnSpPr>
            <a:stCxn id="123" idx="2"/>
            <a:endCxn id="123" idx="6"/>
          </p:cNvCxnSpPr>
          <p:nvPr/>
        </p:nvCxnSpPr>
        <p:spPr bwMode="auto">
          <a:xfrm>
            <a:off x="4482459" y="5603834"/>
            <a:ext cx="225563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26" name="Oval 125"/>
          <p:cNvSpPr/>
          <p:nvPr/>
        </p:nvSpPr>
        <p:spPr bwMode="auto">
          <a:xfrm>
            <a:off x="5805382" y="5496000"/>
            <a:ext cx="225563" cy="225564"/>
          </a:xfrm>
          <a:prstGeom prst="ellipse">
            <a:avLst/>
          </a:prstGeom>
          <a:noFill/>
          <a:ln w="28575"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58994" tIns="29497" rIns="58994" bIns="29497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290" b="1" dirty="0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127" name="Straight Connector 126"/>
          <p:cNvCxnSpPr>
            <a:stCxn id="126" idx="0"/>
            <a:endCxn id="126" idx="4"/>
          </p:cNvCxnSpPr>
          <p:nvPr/>
        </p:nvCxnSpPr>
        <p:spPr bwMode="auto">
          <a:xfrm>
            <a:off x="5918163" y="5496000"/>
            <a:ext cx="0" cy="225564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28" name="Straight Connector 127"/>
          <p:cNvCxnSpPr>
            <a:stCxn id="126" idx="2"/>
            <a:endCxn id="126" idx="6"/>
          </p:cNvCxnSpPr>
          <p:nvPr/>
        </p:nvCxnSpPr>
        <p:spPr bwMode="auto">
          <a:xfrm>
            <a:off x="5805382" y="5608782"/>
            <a:ext cx="225563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29" name="Straight Arrow Connector 128"/>
          <p:cNvCxnSpPr/>
          <p:nvPr/>
        </p:nvCxnSpPr>
        <p:spPr bwMode="auto">
          <a:xfrm>
            <a:off x="6013255" y="5608784"/>
            <a:ext cx="154639" cy="0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30" name="Straight Arrow Connector 129"/>
          <p:cNvCxnSpPr/>
          <p:nvPr/>
        </p:nvCxnSpPr>
        <p:spPr bwMode="auto">
          <a:xfrm>
            <a:off x="4723754" y="5601892"/>
            <a:ext cx="137719" cy="0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31" name="Straight Arrow Connector 130"/>
          <p:cNvCxnSpPr/>
          <p:nvPr/>
        </p:nvCxnSpPr>
        <p:spPr bwMode="auto">
          <a:xfrm flipH="1">
            <a:off x="4603632" y="4721077"/>
            <a:ext cx="10994" cy="769977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32" name="Straight Arrow Connector 131"/>
          <p:cNvCxnSpPr/>
          <p:nvPr/>
        </p:nvCxnSpPr>
        <p:spPr bwMode="auto">
          <a:xfrm>
            <a:off x="5918163" y="4726023"/>
            <a:ext cx="13025" cy="769579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38" name="Straight Connector 137"/>
          <p:cNvCxnSpPr/>
          <p:nvPr/>
        </p:nvCxnSpPr>
        <p:spPr bwMode="auto">
          <a:xfrm flipV="1">
            <a:off x="4214087" y="4925426"/>
            <a:ext cx="4702672" cy="5465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39" name="Straight Arrow Connector 138"/>
          <p:cNvCxnSpPr/>
          <p:nvPr/>
        </p:nvCxnSpPr>
        <p:spPr bwMode="auto">
          <a:xfrm>
            <a:off x="4214087" y="5603834"/>
            <a:ext cx="268374" cy="0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42" name="Straight Connector 141"/>
          <p:cNvCxnSpPr/>
          <p:nvPr/>
        </p:nvCxnSpPr>
        <p:spPr bwMode="auto">
          <a:xfrm>
            <a:off x="4218222" y="4927979"/>
            <a:ext cx="104" cy="674781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43" name="Straight Arrow Connector 142"/>
          <p:cNvCxnSpPr/>
          <p:nvPr/>
        </p:nvCxnSpPr>
        <p:spPr bwMode="auto">
          <a:xfrm flipH="1">
            <a:off x="8086734" y="4917951"/>
            <a:ext cx="1926" cy="573057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75" name="Rectangle 174"/>
          <p:cNvSpPr/>
          <p:nvPr/>
        </p:nvSpPr>
        <p:spPr bwMode="auto">
          <a:xfrm>
            <a:off x="7480642" y="5428633"/>
            <a:ext cx="409061" cy="507161"/>
          </a:xfrm>
          <a:prstGeom prst="rect">
            <a:avLst/>
          </a:prstGeom>
          <a:noFill/>
          <a:ln w="28575"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58994" tIns="29497" rIns="58994" bIns="29497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290" b="1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76" name="Triangle 2"/>
          <p:cNvSpPr/>
          <p:nvPr/>
        </p:nvSpPr>
        <p:spPr bwMode="auto">
          <a:xfrm>
            <a:off x="7602391" y="5806649"/>
            <a:ext cx="165687" cy="126592"/>
          </a:xfrm>
          <a:prstGeom prst="triangle">
            <a:avLst/>
          </a:prstGeom>
          <a:noFill/>
          <a:ln w="28575"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58994" tIns="29497" rIns="58994" bIns="29497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290" b="1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79" name="Rectangle 178"/>
          <p:cNvSpPr/>
          <p:nvPr/>
        </p:nvSpPr>
        <p:spPr bwMode="auto">
          <a:xfrm>
            <a:off x="8282982" y="5425603"/>
            <a:ext cx="409061" cy="507161"/>
          </a:xfrm>
          <a:prstGeom prst="rect">
            <a:avLst/>
          </a:prstGeom>
          <a:noFill/>
          <a:ln w="28575"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58994" tIns="29497" rIns="58994" bIns="29497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290" b="1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80" name="Triangle 2"/>
          <p:cNvSpPr/>
          <p:nvPr/>
        </p:nvSpPr>
        <p:spPr bwMode="auto">
          <a:xfrm>
            <a:off x="8404732" y="5800101"/>
            <a:ext cx="165687" cy="126592"/>
          </a:xfrm>
          <a:prstGeom prst="triangle">
            <a:avLst/>
          </a:prstGeom>
          <a:noFill/>
          <a:ln w="28575"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58994" tIns="29497" rIns="58994" bIns="29497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290" b="1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83" name="Oval 182"/>
          <p:cNvSpPr/>
          <p:nvPr/>
        </p:nvSpPr>
        <p:spPr bwMode="auto">
          <a:xfrm>
            <a:off x="7128087" y="5481907"/>
            <a:ext cx="225563" cy="225564"/>
          </a:xfrm>
          <a:prstGeom prst="ellipse">
            <a:avLst/>
          </a:prstGeom>
          <a:noFill/>
          <a:ln w="28575"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58994" tIns="29497" rIns="58994" bIns="29497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290" b="1" dirty="0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184" name="Straight Connector 183"/>
          <p:cNvCxnSpPr>
            <a:stCxn id="183" idx="0"/>
            <a:endCxn id="183" idx="4"/>
          </p:cNvCxnSpPr>
          <p:nvPr/>
        </p:nvCxnSpPr>
        <p:spPr bwMode="auto">
          <a:xfrm>
            <a:off x="7240869" y="5481907"/>
            <a:ext cx="0" cy="225564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85" name="Straight Connector 184"/>
          <p:cNvCxnSpPr>
            <a:stCxn id="183" idx="2"/>
            <a:endCxn id="183" idx="6"/>
          </p:cNvCxnSpPr>
          <p:nvPr/>
        </p:nvCxnSpPr>
        <p:spPr bwMode="auto">
          <a:xfrm>
            <a:off x="7128087" y="5594689"/>
            <a:ext cx="225563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86" name="Straight Arrow Connector 185"/>
          <p:cNvCxnSpPr/>
          <p:nvPr/>
        </p:nvCxnSpPr>
        <p:spPr bwMode="auto">
          <a:xfrm>
            <a:off x="7335960" y="5594690"/>
            <a:ext cx="154639" cy="0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87" name="Straight Arrow Connector 186"/>
          <p:cNvCxnSpPr/>
          <p:nvPr/>
        </p:nvCxnSpPr>
        <p:spPr bwMode="auto">
          <a:xfrm>
            <a:off x="7252873" y="4721077"/>
            <a:ext cx="1021" cy="760431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91" name="Straight Connector 190"/>
          <p:cNvCxnSpPr/>
          <p:nvPr/>
        </p:nvCxnSpPr>
        <p:spPr bwMode="auto">
          <a:xfrm flipH="1">
            <a:off x="8731920" y="5580963"/>
            <a:ext cx="184839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98" name="Straight Arrow Connector 197"/>
          <p:cNvCxnSpPr/>
          <p:nvPr/>
        </p:nvCxnSpPr>
        <p:spPr bwMode="auto">
          <a:xfrm>
            <a:off x="8160569" y="5598482"/>
            <a:ext cx="137719" cy="0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99" name="Oval 198"/>
          <p:cNvSpPr/>
          <p:nvPr/>
        </p:nvSpPr>
        <p:spPr bwMode="auto">
          <a:xfrm>
            <a:off x="8051841" y="4892715"/>
            <a:ext cx="73850" cy="67115"/>
          </a:xfrm>
          <a:prstGeom prst="ellipse">
            <a:avLst/>
          </a:prstGeom>
          <a:solidFill>
            <a:schemeClr val="tx1"/>
          </a:solidFill>
          <a:ln w="28575">
            <a:solidFill>
              <a:srgbClr val="01001E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58994" tIns="29497" rIns="58994" bIns="29497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290" b="1" dirty="0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87" name="Straight Connector 86"/>
          <p:cNvCxnSpPr/>
          <p:nvPr/>
        </p:nvCxnSpPr>
        <p:spPr bwMode="auto">
          <a:xfrm>
            <a:off x="8902902" y="4928813"/>
            <a:ext cx="6955" cy="65215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72" name="Straight Arrow Connector 71"/>
          <p:cNvCxnSpPr/>
          <p:nvPr/>
        </p:nvCxnSpPr>
        <p:spPr bwMode="auto">
          <a:xfrm>
            <a:off x="5667663" y="5601892"/>
            <a:ext cx="137719" cy="0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73" name="Straight Arrow Connector 72"/>
          <p:cNvCxnSpPr/>
          <p:nvPr/>
        </p:nvCxnSpPr>
        <p:spPr bwMode="auto">
          <a:xfrm>
            <a:off x="6990368" y="5596566"/>
            <a:ext cx="137719" cy="0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74" name="Straight Arrow Connector 73"/>
          <p:cNvCxnSpPr/>
          <p:nvPr/>
        </p:nvCxnSpPr>
        <p:spPr bwMode="auto">
          <a:xfrm>
            <a:off x="7890391" y="5601892"/>
            <a:ext cx="137719" cy="0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graphicFrame>
        <p:nvGraphicFramePr>
          <p:cNvPr id="76" name="Table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301915"/>
              </p:ext>
            </p:extLst>
          </p:nvPr>
        </p:nvGraphicFramePr>
        <p:xfrm>
          <a:off x="919819" y="5381460"/>
          <a:ext cx="1322706" cy="5179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40902">
                  <a:extLst>
                    <a:ext uri="{9D8B030D-6E8A-4147-A177-3AD203B41FA5}">
                      <a16:colId xmlns:a16="http://schemas.microsoft.com/office/drawing/2014/main" val="2305897704"/>
                    </a:ext>
                  </a:extLst>
                </a:gridCol>
                <a:gridCol w="440902">
                  <a:extLst>
                    <a:ext uri="{9D8B030D-6E8A-4147-A177-3AD203B41FA5}">
                      <a16:colId xmlns:a16="http://schemas.microsoft.com/office/drawing/2014/main" val="3265327538"/>
                    </a:ext>
                  </a:extLst>
                </a:gridCol>
                <a:gridCol w="440902">
                  <a:extLst>
                    <a:ext uri="{9D8B030D-6E8A-4147-A177-3AD203B41FA5}">
                      <a16:colId xmlns:a16="http://schemas.microsoft.com/office/drawing/2014/main" val="3679008225"/>
                    </a:ext>
                  </a:extLst>
                </a:gridCol>
              </a:tblGrid>
              <a:tr h="517981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00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352861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332118"/>
              </p:ext>
            </p:extLst>
          </p:nvPr>
        </p:nvGraphicFramePr>
        <p:xfrm>
          <a:off x="908392" y="3365764"/>
          <a:ext cx="1322706" cy="2537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9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9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09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7414">
                <a:tc>
                  <a:txBody>
                    <a:bodyPr/>
                    <a:lstStyle/>
                    <a:p>
                      <a:pPr algn="ctr"/>
                      <a:endParaRPr 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414">
                <a:tc>
                  <a:txBody>
                    <a:bodyPr/>
                    <a:lstStyle/>
                    <a:p>
                      <a:pPr algn="ctr"/>
                      <a:endParaRPr 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414">
                <a:tc>
                  <a:txBody>
                    <a:bodyPr/>
                    <a:lstStyle/>
                    <a:p>
                      <a:pPr algn="ctr"/>
                      <a:endParaRPr 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414">
                <a:tc>
                  <a:txBody>
                    <a:bodyPr/>
                    <a:lstStyle/>
                    <a:p>
                      <a:pPr algn="ctr"/>
                      <a:endParaRPr 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414">
                <a:tc>
                  <a:txBody>
                    <a:bodyPr/>
                    <a:lstStyle/>
                    <a:p>
                      <a:pPr algn="ctr"/>
                      <a:endParaRPr 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32015" y="5969619"/>
            <a:ext cx="23024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Trace buffer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4490098" y="5938079"/>
            <a:ext cx="452327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MISR</a:t>
            </a:r>
          </a:p>
        </p:txBody>
      </p:sp>
      <p:graphicFrame>
        <p:nvGraphicFramePr>
          <p:cNvPr id="85" name="Table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051642"/>
              </p:ext>
            </p:extLst>
          </p:nvPr>
        </p:nvGraphicFramePr>
        <p:xfrm>
          <a:off x="920556" y="4863479"/>
          <a:ext cx="1322706" cy="5179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40902">
                  <a:extLst>
                    <a:ext uri="{9D8B030D-6E8A-4147-A177-3AD203B41FA5}">
                      <a16:colId xmlns:a16="http://schemas.microsoft.com/office/drawing/2014/main" val="2305897704"/>
                    </a:ext>
                  </a:extLst>
                </a:gridCol>
                <a:gridCol w="440902">
                  <a:extLst>
                    <a:ext uri="{9D8B030D-6E8A-4147-A177-3AD203B41FA5}">
                      <a16:colId xmlns:a16="http://schemas.microsoft.com/office/drawing/2014/main" val="3265327538"/>
                    </a:ext>
                  </a:extLst>
                </a:gridCol>
                <a:gridCol w="440902">
                  <a:extLst>
                    <a:ext uri="{9D8B030D-6E8A-4147-A177-3AD203B41FA5}">
                      <a16:colId xmlns:a16="http://schemas.microsoft.com/office/drawing/2014/main" val="3679008225"/>
                    </a:ext>
                  </a:extLst>
                </a:gridCol>
              </a:tblGrid>
              <a:tr h="517981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3352861"/>
                  </a:ext>
                </a:extLst>
              </a:tr>
            </a:tbl>
          </a:graphicData>
        </a:graphic>
      </p:graphicFrame>
      <p:graphicFrame>
        <p:nvGraphicFramePr>
          <p:cNvPr id="86" name="Table 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823136"/>
              </p:ext>
            </p:extLst>
          </p:nvPr>
        </p:nvGraphicFramePr>
        <p:xfrm>
          <a:off x="916782" y="4348209"/>
          <a:ext cx="1322706" cy="5179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40902">
                  <a:extLst>
                    <a:ext uri="{9D8B030D-6E8A-4147-A177-3AD203B41FA5}">
                      <a16:colId xmlns:a16="http://schemas.microsoft.com/office/drawing/2014/main" val="2305897704"/>
                    </a:ext>
                  </a:extLst>
                </a:gridCol>
                <a:gridCol w="440902">
                  <a:extLst>
                    <a:ext uri="{9D8B030D-6E8A-4147-A177-3AD203B41FA5}">
                      <a16:colId xmlns:a16="http://schemas.microsoft.com/office/drawing/2014/main" val="3265327538"/>
                    </a:ext>
                  </a:extLst>
                </a:gridCol>
                <a:gridCol w="440902">
                  <a:extLst>
                    <a:ext uri="{9D8B030D-6E8A-4147-A177-3AD203B41FA5}">
                      <a16:colId xmlns:a16="http://schemas.microsoft.com/office/drawing/2014/main" val="3679008225"/>
                    </a:ext>
                  </a:extLst>
                </a:gridCol>
              </a:tblGrid>
              <a:tr h="517981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3352861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886570" y="5377502"/>
            <a:ext cx="4092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0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5288706" y="5379092"/>
            <a:ext cx="4092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0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6194817" y="5388884"/>
            <a:ext cx="4092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0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6601890" y="5398685"/>
            <a:ext cx="4092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0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7510425" y="5394092"/>
            <a:ext cx="4092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0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8302758" y="5379092"/>
            <a:ext cx="4092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1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4035451" y="2842600"/>
            <a:ext cx="4092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1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4387910" y="2839951"/>
            <a:ext cx="4092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0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4722157" y="2835148"/>
            <a:ext cx="4092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1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886570" y="5381127"/>
            <a:ext cx="4092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0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5288706" y="5382717"/>
            <a:ext cx="4092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0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194817" y="5392509"/>
            <a:ext cx="4092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0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6601890" y="5402310"/>
            <a:ext cx="4092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0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7510425" y="5397717"/>
            <a:ext cx="4092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1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8302758" y="5382717"/>
            <a:ext cx="4092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1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4035451" y="2842600"/>
            <a:ext cx="4092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0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4387910" y="2839951"/>
            <a:ext cx="4092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1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4722157" y="2835148"/>
            <a:ext cx="4092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1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886570" y="5381084"/>
            <a:ext cx="4092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1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5288706" y="5382674"/>
            <a:ext cx="4092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0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6194817" y="5392466"/>
            <a:ext cx="4092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1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6601890" y="5402267"/>
            <a:ext cx="4092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0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7510425" y="5397674"/>
            <a:ext cx="4092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1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8302758" y="5382674"/>
            <a:ext cx="4092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0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3949310" y="2828241"/>
            <a:ext cx="1245379" cy="506802"/>
          </a:xfrm>
          <a:prstGeom prst="rect">
            <a:avLst/>
          </a:prstGeom>
          <a:noFill/>
          <a:ln w="38100">
            <a:solidFill>
              <a:srgbClr val="66FFFF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38558" y="2270437"/>
            <a:ext cx="29325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tx2"/>
                </a:solidFill>
              </a:rPr>
              <a:t>Captured values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046802" y="2845468"/>
            <a:ext cx="4092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1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4399261" y="2842819"/>
            <a:ext cx="4092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0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4733508" y="2838016"/>
            <a:ext cx="4092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0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4882100" y="5384789"/>
            <a:ext cx="4092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1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284236" y="5386379"/>
            <a:ext cx="4092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1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190347" y="5396171"/>
            <a:ext cx="4092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0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6597420" y="5405972"/>
            <a:ext cx="4092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1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7505955" y="5401379"/>
            <a:ext cx="4092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0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8298288" y="5386379"/>
            <a:ext cx="4092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1</a:t>
            </a:r>
          </a:p>
        </p:txBody>
      </p:sp>
      <p:sp>
        <p:nvSpPr>
          <p:cNvPr id="101" name="Content Placeholder 2"/>
          <p:cNvSpPr txBox="1">
            <a:spLocks/>
          </p:cNvSpPr>
          <p:nvPr/>
        </p:nvSpPr>
        <p:spPr bwMode="auto">
          <a:xfrm>
            <a:off x="683946" y="927694"/>
            <a:ext cx="8023565" cy="113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r>
              <a:rPr lang="en-US" sz="2800" u="sng" dirty="0"/>
              <a:t>M</a:t>
            </a:r>
            <a:r>
              <a:rPr lang="en-US" sz="2800" dirty="0"/>
              <a:t>ultiple </a:t>
            </a:r>
            <a:r>
              <a:rPr lang="en-US" sz="2800" u="sng" dirty="0"/>
              <a:t>I</a:t>
            </a:r>
            <a:r>
              <a:rPr lang="en-US" sz="2800" dirty="0"/>
              <a:t>nput </a:t>
            </a:r>
            <a:r>
              <a:rPr lang="en-US" sz="2800" b="1" u="sng" dirty="0">
                <a:solidFill>
                  <a:schemeClr val="tx2"/>
                </a:solidFill>
              </a:rPr>
              <a:t>S</a:t>
            </a:r>
            <a:r>
              <a:rPr lang="en-US" sz="2800" b="1" dirty="0">
                <a:solidFill>
                  <a:schemeClr val="tx2"/>
                </a:solidFill>
              </a:rPr>
              <a:t>ignature</a:t>
            </a:r>
            <a:r>
              <a:rPr lang="en-US" sz="2800" dirty="0"/>
              <a:t> </a:t>
            </a:r>
            <a:r>
              <a:rPr lang="en-US" sz="2800" u="sng" dirty="0"/>
              <a:t>R</a:t>
            </a:r>
            <a:r>
              <a:rPr lang="en-US" sz="2800" dirty="0"/>
              <a:t>egister</a:t>
            </a:r>
          </a:p>
          <a:p>
            <a:pPr marL="800100" lvl="1" indent="-342900">
              <a:spcAft>
                <a:spcPts val="80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/>
            </a:pPr>
            <a:r>
              <a:rPr lang="en-US" sz="2800" dirty="0"/>
              <a:t>Values compressed into signature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2815" y="2366810"/>
            <a:ext cx="29982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Area overhead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</a:rPr>
              <a:t>~L2 cache size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5194689" y="2364154"/>
            <a:ext cx="29982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Area overhead</a:t>
            </a:r>
          </a:p>
          <a:p>
            <a:pPr algn="ctr"/>
            <a:r>
              <a:rPr lang="en-US" sz="2800" b="1" dirty="0">
                <a:solidFill>
                  <a:schemeClr val="tx2"/>
                </a:solidFill>
              </a:rPr>
              <a:t>2.5%</a:t>
            </a:r>
          </a:p>
        </p:txBody>
      </p:sp>
      <p:graphicFrame>
        <p:nvGraphicFramePr>
          <p:cNvPr id="107" name="Table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028867"/>
              </p:ext>
            </p:extLst>
          </p:nvPr>
        </p:nvGraphicFramePr>
        <p:xfrm>
          <a:off x="907427" y="3875359"/>
          <a:ext cx="1322706" cy="5179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40902">
                  <a:extLst>
                    <a:ext uri="{9D8B030D-6E8A-4147-A177-3AD203B41FA5}">
                      <a16:colId xmlns:a16="http://schemas.microsoft.com/office/drawing/2014/main" val="2305897704"/>
                    </a:ext>
                  </a:extLst>
                </a:gridCol>
                <a:gridCol w="440902">
                  <a:extLst>
                    <a:ext uri="{9D8B030D-6E8A-4147-A177-3AD203B41FA5}">
                      <a16:colId xmlns:a16="http://schemas.microsoft.com/office/drawing/2014/main" val="3265327538"/>
                    </a:ext>
                  </a:extLst>
                </a:gridCol>
                <a:gridCol w="440902">
                  <a:extLst>
                    <a:ext uri="{9D8B030D-6E8A-4147-A177-3AD203B41FA5}">
                      <a16:colId xmlns:a16="http://schemas.microsoft.com/office/drawing/2014/main" val="3679008225"/>
                    </a:ext>
                  </a:extLst>
                </a:gridCol>
              </a:tblGrid>
              <a:tr h="517981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3352861"/>
                  </a:ext>
                </a:extLst>
              </a:tr>
            </a:tbl>
          </a:graphicData>
        </a:graphic>
      </p:graphicFrame>
      <p:graphicFrame>
        <p:nvGraphicFramePr>
          <p:cNvPr id="111" name="Table 1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331968"/>
              </p:ext>
            </p:extLst>
          </p:nvPr>
        </p:nvGraphicFramePr>
        <p:xfrm>
          <a:off x="910281" y="3346211"/>
          <a:ext cx="1322706" cy="5179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40902">
                  <a:extLst>
                    <a:ext uri="{9D8B030D-6E8A-4147-A177-3AD203B41FA5}">
                      <a16:colId xmlns:a16="http://schemas.microsoft.com/office/drawing/2014/main" val="2305897704"/>
                    </a:ext>
                  </a:extLst>
                </a:gridCol>
                <a:gridCol w="440902">
                  <a:extLst>
                    <a:ext uri="{9D8B030D-6E8A-4147-A177-3AD203B41FA5}">
                      <a16:colId xmlns:a16="http://schemas.microsoft.com/office/drawing/2014/main" val="3265327538"/>
                    </a:ext>
                  </a:extLst>
                </a:gridCol>
                <a:gridCol w="440902">
                  <a:extLst>
                    <a:ext uri="{9D8B030D-6E8A-4147-A177-3AD203B41FA5}">
                      <a16:colId xmlns:a16="http://schemas.microsoft.com/office/drawing/2014/main" val="3679008225"/>
                    </a:ext>
                  </a:extLst>
                </a:gridCol>
              </a:tblGrid>
              <a:tr h="517981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3352861"/>
                  </a:ext>
                </a:extLst>
              </a:tr>
            </a:tbl>
          </a:graphicData>
        </a:graphic>
      </p:graphicFrame>
      <p:sp>
        <p:nvSpPr>
          <p:cNvPr id="113" name="TextBox 112"/>
          <p:cNvSpPr txBox="1"/>
          <p:nvPr/>
        </p:nvSpPr>
        <p:spPr>
          <a:xfrm>
            <a:off x="4037598" y="2827232"/>
            <a:ext cx="4092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1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4390057" y="2824583"/>
            <a:ext cx="4092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1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4724304" y="2819780"/>
            <a:ext cx="4092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0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4882100" y="5375912"/>
            <a:ext cx="4092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0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5284236" y="5377502"/>
            <a:ext cx="4092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1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6190347" y="5387294"/>
            <a:ext cx="4092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0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6597420" y="5397095"/>
            <a:ext cx="4092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0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7505955" y="5392502"/>
            <a:ext cx="4092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1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8298288" y="5377502"/>
            <a:ext cx="4092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1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4880291" y="5386217"/>
            <a:ext cx="4092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1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5282427" y="5387807"/>
            <a:ext cx="4092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0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6188538" y="5397599"/>
            <a:ext cx="4092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1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6595611" y="5407400"/>
            <a:ext cx="4092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0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7504146" y="5402807"/>
            <a:ext cx="4092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1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8296479" y="5387807"/>
            <a:ext cx="4092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0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4039412" y="2845054"/>
            <a:ext cx="4092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0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4391871" y="2842405"/>
            <a:ext cx="4092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0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4726118" y="2837602"/>
            <a:ext cx="4092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1</a:t>
            </a:r>
          </a:p>
        </p:txBody>
      </p:sp>
      <p:sp>
        <p:nvSpPr>
          <p:cNvPr id="162" name="Rectangle 2"/>
          <p:cNvSpPr txBox="1">
            <a:spLocks noChangeArrowheads="1"/>
          </p:cNvSpPr>
          <p:nvPr/>
        </p:nvSpPr>
        <p:spPr bwMode="auto">
          <a:xfrm>
            <a:off x="0" y="107099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3600" b="1" kern="0" dirty="0">
                <a:solidFill>
                  <a:srgbClr val="D5EBFF"/>
                </a:solidFill>
                <a:ea typeface="ＭＳ Ｐゴシック" charset="0"/>
                <a:cs typeface="ＭＳ Ｐゴシック" charset="0"/>
              </a:rPr>
              <a:t>Trace Buffer vs MISR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3667432" y="4393340"/>
            <a:ext cx="5474981" cy="2037182"/>
          </a:xfrm>
          <a:prstGeom prst="rect">
            <a:avLst/>
          </a:prstGeom>
          <a:solidFill>
            <a:srgbClr val="01001E"/>
          </a:solidFill>
          <a:ln>
            <a:noFill/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765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55139">
        <p:fade/>
      </p:transition>
    </mc:Choice>
    <mc:Fallback xmlns="">
      <p:transition advTm="551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17 -0.37083 L 0.16076 -0.37083 C 0.08854 -0.37083 3.33333E-6 -0.26851 3.33333E-6 -0.18541 L 3.33333E-6 -3.7037E-6 " pathEditMode="relative" rAng="0" ptsTypes="AAAA">
                                      <p:cBhvr>
                                        <p:cTn id="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94" y="18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701 -0.30324 L 0.15816 -0.30324 C 0.08489 -0.30324 4.72222E-6 -0.22083 4.72222E-6 -0.15185 L 4.72222E-6 -4.81481E-6 " pathEditMode="relative" rAng="0" ptsTypes="AAAA">
                                      <p:cBhvr>
                                        <p:cTn id="1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51" y="15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691 -0.21782 L 0.16268 -0.21782 C 0.08941 -0.21782 -4.44444E-6 -0.15787 -4.44444E-6 -0.10902 L -4.44444E-6 -3.33333E-6 " pathEditMode="relative" rAng="0" ptsTypes="AAAA">
                                      <p:cBhvr>
                                        <p:cTn id="20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54" y="10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107 -0.15463 L 0.16458 -0.15463 C 0.09045 -0.15463 2.22222E-6 -0.11227 2.22222E-6 -0.07755 L 2.22222E-6 2.22222E-6 " pathEditMode="relative" rAng="0" ptsTypes="AAAA">
                                      <p:cBhvr>
                                        <p:cTn id="26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63" y="7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073 -0.07268 L 0.16441 -0.07268 C 0.09046 -0.07268 5E-6 -0.05277 5E-6 -0.03657 L 5E-6 -4.44444E-6 " pathEditMode="relative" rAng="0" ptsTypes="AAAA">
                                      <p:cBhvr>
                                        <p:cTn id="32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45" y="3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2.96296E-6 L 0.04097 0.21158 " pathEditMode="relative" rAng="0" ptsTypes="AA">
                                      <p:cBhvr>
                                        <p:cTn id="51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9" y="10579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0 L 0.14635 0.21829 " pathEditMode="relative" rAng="0" ptsTypes="AA">
                                      <p:cBhvr>
                                        <p:cTn id="53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09" y="10903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44444E-6 L 0.25451 0.2125 " pathEditMode="relative" rAng="0" ptsTypes="AA">
                                      <p:cBhvr>
                                        <p:cTn id="55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26" y="10625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"/>
                            </p:stCondLst>
                            <p:childTnLst>
                              <p:par>
                                <p:cTn id="6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250"/>
                            </p:stCondLst>
                            <p:childTnLst>
                              <p:par>
                                <p:cTn id="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"/>
                            </p:stCondLst>
                            <p:childTnLst>
                              <p:par>
                                <p:cTn id="10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2.96296E-6 L 0.04097 0.21158 " pathEditMode="relative" rAng="0" ptsTypes="AA">
                                      <p:cBhvr>
                                        <p:cTn id="106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9" y="10579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0 L 0.14635 0.21829 " pathEditMode="relative" rAng="0" ptsTypes="AA">
                                      <p:cBhvr>
                                        <p:cTn id="108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09" y="10903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44444E-6 L 0.25451 0.2125 " pathEditMode="relative" rAng="0" ptsTypes="AA">
                                      <p:cBhvr>
                                        <p:cTn id="110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26" y="10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1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500"/>
                            </p:stCondLst>
                            <p:childTnLst>
                              <p:par>
                                <p:cTn id="1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2500"/>
                            </p:stCondLst>
                            <p:childTnLst>
                              <p:par>
                                <p:cTn id="15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4.44444E-6 L 0.04097 0.21158 " pathEditMode="relative" rAng="0" ptsTypes="AA">
                                      <p:cBhvr>
                                        <p:cTn id="157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9" y="10579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96296E-6 L 0.14636 0.21829 " pathEditMode="relative" rAng="0" ptsTypes="AA">
                                      <p:cBhvr>
                                        <p:cTn id="159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09" y="10903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48148E-6 L 0.25452 0.2125 " pathEditMode="relative" rAng="0" ptsTypes="AA">
                                      <p:cBhvr>
                                        <p:cTn id="161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26" y="10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3250"/>
                            </p:stCondLst>
                            <p:childTnLst>
                              <p:par>
                                <p:cTn id="16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3750"/>
                            </p:stCondLst>
                            <p:childTnLst>
                              <p:par>
                                <p:cTn id="20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3750"/>
                            </p:stCondLst>
                            <p:childTnLst>
                              <p:par>
                                <p:cTn id="20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85185E-6 L 0.04097 0.21157 " pathEditMode="relative" rAng="0" ptsTypes="AA">
                                      <p:cBhvr>
                                        <p:cTn id="208" dur="7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9" y="10579"/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81481E-6 L 0.14635 0.21828 " pathEditMode="relative" rAng="0" ptsTypes="AA">
                                      <p:cBhvr>
                                        <p:cTn id="210" dur="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09" y="10903"/>
                                    </p:animMotion>
                                  </p:childTnLst>
                                </p:cTn>
                              </p:par>
                              <p:par>
                                <p:cTn id="2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7.40741E-7 L 0.25452 0.2125 " pathEditMode="relative" rAng="0" ptsTypes="AA">
                                      <p:cBhvr>
                                        <p:cTn id="212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26" y="10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4500"/>
                            </p:stCondLst>
                            <p:childTnLst>
                              <p:par>
                                <p:cTn id="21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5000"/>
                            </p:stCondLst>
                            <p:childTnLst>
                              <p:par>
                                <p:cTn id="2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5000"/>
                            </p:stCondLst>
                            <p:childTnLst>
                              <p:par>
                                <p:cTn id="25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44444E-6 L 0.04097 0.21158 " pathEditMode="relative" rAng="0" ptsTypes="AA">
                                      <p:cBhvr>
                                        <p:cTn id="259" dur="7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9" y="10579"/>
                                    </p:animMotion>
                                  </p:childTnLst>
                                </p:cTn>
                              </p:par>
                              <p:par>
                                <p:cTn id="26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48148E-6 L 0.14636 0.21829 " pathEditMode="relative" rAng="0" ptsTypes="AA">
                                      <p:cBhvr>
                                        <p:cTn id="261" dur="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09" y="10903"/>
                                    </p:animMotion>
                                  </p:childTnLst>
                                </p:cTn>
                              </p:par>
                              <p:par>
                                <p:cTn id="26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96296E-6 L 0.25451 0.2125 " pathEditMode="relative" rAng="0" ptsTypes="AA">
                                      <p:cBhvr>
                                        <p:cTn id="263" dur="75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26" y="10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5750"/>
                            </p:stCondLst>
                            <p:childTnLst>
                              <p:par>
                                <p:cTn id="26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1" fill="hold">
                            <p:stCondLst>
                              <p:cond delay="6250"/>
                            </p:stCondLst>
                            <p:childTnLst>
                              <p:par>
                                <p:cTn id="30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0" grpId="0"/>
      <p:bldP spid="11" grpId="0"/>
      <p:bldP spid="90" grpId="0"/>
      <p:bldP spid="92" grpId="0"/>
      <p:bldP spid="93" grpId="0"/>
      <p:bldP spid="94" grpId="0"/>
      <p:bldP spid="95" grpId="0"/>
      <p:bldP spid="96" grpId="0"/>
      <p:bldP spid="96" grpId="1"/>
      <p:bldP spid="96" grpId="2"/>
      <p:bldP spid="97" grpId="0"/>
      <p:bldP spid="97" grpId="1"/>
      <p:bldP spid="97" grpId="2"/>
      <p:bldP spid="98" grpId="0"/>
      <p:bldP spid="98" grpId="1"/>
      <p:bldP spid="98" grpId="2"/>
      <p:bldP spid="99" grpId="0"/>
      <p:bldP spid="99" grpId="1"/>
      <p:bldP spid="102" grpId="0"/>
      <p:bldP spid="102" grpId="1"/>
      <p:bldP spid="106" grpId="0"/>
      <p:bldP spid="106" grpId="1"/>
      <p:bldP spid="112" grpId="0"/>
      <p:bldP spid="112" grpId="1"/>
      <p:bldP spid="114" grpId="0"/>
      <p:bldP spid="114" grpId="1"/>
      <p:bldP spid="119" grpId="0"/>
      <p:bldP spid="119" grpId="1"/>
      <p:bldP spid="134" grpId="0"/>
      <p:bldP spid="134" grpId="1"/>
      <p:bldP spid="134" grpId="2"/>
      <p:bldP spid="136" grpId="0"/>
      <p:bldP spid="136" grpId="1"/>
      <p:bldP spid="136" grpId="2"/>
      <p:bldP spid="140" grpId="0"/>
      <p:bldP spid="140" grpId="1"/>
      <p:bldP spid="140" grpId="2"/>
      <p:bldP spid="141" grpId="0"/>
      <p:bldP spid="141" grpId="1"/>
      <p:bldP spid="144" grpId="0"/>
      <p:bldP spid="144" grpId="1"/>
      <p:bldP spid="145" grpId="0"/>
      <p:bldP spid="145" grpId="1"/>
      <p:bldP spid="146" grpId="0"/>
      <p:bldP spid="146" grpId="1"/>
      <p:bldP spid="147" grpId="0"/>
      <p:bldP spid="147" grpId="1"/>
      <p:bldP spid="148" grpId="0"/>
      <p:bldP spid="148" grpId="1"/>
      <p:bldP spid="2" grpId="0" animBg="1"/>
      <p:bldP spid="3" grpId="0"/>
      <p:bldP spid="78" grpId="0"/>
      <p:bldP spid="78" grpId="1"/>
      <p:bldP spid="78" grpId="2"/>
      <p:bldP spid="79" grpId="0"/>
      <p:bldP spid="79" grpId="1"/>
      <p:bldP spid="79" grpId="2"/>
      <p:bldP spid="80" grpId="0"/>
      <p:bldP spid="80" grpId="1"/>
      <p:bldP spid="80" grpId="2"/>
      <p:bldP spid="81" grpId="0"/>
      <p:bldP spid="81" grpId="1"/>
      <p:bldP spid="82" grpId="0"/>
      <p:bldP spid="82" grpId="1"/>
      <p:bldP spid="83" grpId="0"/>
      <p:bldP spid="83" grpId="1"/>
      <p:bldP spid="88" grpId="0"/>
      <p:bldP spid="88" grpId="1"/>
      <p:bldP spid="89" grpId="0"/>
      <p:bldP spid="89" grpId="1"/>
      <p:bldP spid="100" grpId="0"/>
      <p:bldP spid="100" grpId="1"/>
      <p:bldP spid="101" grpId="0"/>
      <p:bldP spid="8" grpId="0"/>
      <p:bldP spid="108" grpId="0"/>
      <p:bldP spid="113" grpId="0"/>
      <p:bldP spid="113" grpId="1"/>
      <p:bldP spid="113" grpId="2"/>
      <p:bldP spid="117" grpId="0"/>
      <p:bldP spid="117" grpId="1"/>
      <p:bldP spid="117" grpId="2"/>
      <p:bldP spid="118" grpId="0"/>
      <p:bldP spid="118" grpId="1"/>
      <p:bldP spid="118" grpId="2"/>
      <p:bldP spid="133" grpId="0"/>
      <p:bldP spid="133" grpId="1"/>
      <p:bldP spid="135" grpId="0"/>
      <p:bldP spid="135" grpId="1"/>
      <p:bldP spid="137" grpId="0"/>
      <p:bldP spid="137" grpId="1"/>
      <p:bldP spid="149" grpId="0"/>
      <p:bldP spid="149" grpId="1"/>
      <p:bldP spid="151" grpId="0"/>
      <p:bldP spid="151" grpId="1"/>
      <p:bldP spid="152" grpId="0"/>
      <p:bldP spid="152" grpId="1"/>
      <p:bldP spid="153" grpId="0"/>
      <p:bldP spid="154" grpId="0"/>
      <p:bldP spid="155" grpId="0"/>
      <p:bldP spid="156" grpId="0"/>
      <p:bldP spid="157" grpId="0"/>
      <p:bldP spid="158" grpId="0"/>
      <p:bldP spid="159" grpId="0"/>
      <p:bldP spid="159" grpId="1"/>
      <p:bldP spid="159" grpId="2"/>
      <p:bldP spid="160" grpId="0"/>
      <p:bldP spid="160" grpId="1"/>
      <p:bldP spid="160" grpId="2"/>
      <p:bldP spid="161" grpId="0"/>
      <p:bldP spid="161" grpId="1"/>
      <p:bldP spid="161" grpId="2"/>
      <p:bldP spid="162" grpId="0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0" y="121956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3600" b="1" kern="0" dirty="0">
                <a:solidFill>
                  <a:srgbClr val="D5EBFF"/>
                </a:solidFill>
                <a:latin typeface="+mj-lt"/>
                <a:ea typeface="ＭＳ Ｐゴシック" charset="0"/>
                <a:cs typeface="ＭＳ Ｐゴシック" charset="0"/>
              </a:rPr>
              <a:t>E-QED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80605" y="3286281"/>
            <a:ext cx="5821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</a:rPr>
              <a:t>Run post-silicon validation tests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1206263" y="930168"/>
            <a:ext cx="6832221" cy="1240265"/>
          </a:xfrm>
          <a:prstGeom prst="roundRect">
            <a:avLst/>
          </a:prstGeom>
          <a:noFill/>
          <a:ln>
            <a:solidFill>
              <a:schemeClr val="accent4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TextBox 32"/>
          <p:cNvSpPr txBox="1"/>
          <p:nvPr/>
        </p:nvSpPr>
        <p:spPr>
          <a:xfrm>
            <a:off x="1206264" y="1288691"/>
            <a:ext cx="6770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Design phase: E-QED signature blocks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400158" y="5285270"/>
            <a:ext cx="6382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Localize error: formal methods</a:t>
            </a:r>
          </a:p>
        </p:txBody>
      </p:sp>
      <p:sp>
        <p:nvSpPr>
          <p:cNvPr id="2" name="Right Arrow 1"/>
          <p:cNvSpPr/>
          <p:nvPr/>
        </p:nvSpPr>
        <p:spPr bwMode="auto">
          <a:xfrm rot="5400000">
            <a:off x="4311679" y="1993595"/>
            <a:ext cx="520641" cy="1111701"/>
          </a:xfrm>
          <a:prstGeom prst="rightArrow">
            <a:avLst>
              <a:gd name="adj1" fmla="val 50000"/>
              <a:gd name="adj2" fmla="val 68157"/>
            </a:avLst>
          </a:prstGeom>
          <a:solidFill>
            <a:srgbClr val="66FFFF"/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fld id="{6928C510-C82C-4153-B60E-7F4E83296A8A}" type="slidenum">
              <a:rPr lang="en-US" sz="1400" smtClean="0"/>
              <a:pPr algn="r">
                <a:defRPr/>
              </a:pPr>
              <a:t>12</a:t>
            </a:fld>
            <a:endParaRPr lang="en-US" sz="1400" dirty="0"/>
          </a:p>
        </p:txBody>
      </p:sp>
      <p:sp>
        <p:nvSpPr>
          <p:cNvPr id="14" name="Right Arrow 13"/>
          <p:cNvSpPr/>
          <p:nvPr/>
        </p:nvSpPr>
        <p:spPr bwMode="auto">
          <a:xfrm rot="5400000">
            <a:off x="4300344" y="3991885"/>
            <a:ext cx="520641" cy="1111701"/>
          </a:xfrm>
          <a:prstGeom prst="rightArrow">
            <a:avLst>
              <a:gd name="adj1" fmla="val 50000"/>
              <a:gd name="adj2" fmla="val 68157"/>
            </a:avLst>
          </a:prstGeom>
          <a:solidFill>
            <a:srgbClr val="66FFFF"/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206264" y="2928458"/>
            <a:ext cx="6832221" cy="1240265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206264" y="4926748"/>
            <a:ext cx="6832221" cy="1240265"/>
          </a:xfrm>
          <a:prstGeom prst="roundRect">
            <a:avLst/>
          </a:prstGeom>
          <a:noFill/>
          <a:ln>
            <a:solidFill>
              <a:schemeClr val="accent4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71804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4915">
        <p:fade/>
      </p:transition>
    </mc:Choice>
    <mc:Fallback xmlns="">
      <p:transition advTm="4915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/>
          <p:cNvSpPr txBox="1">
            <a:spLocks noGrp="1" noChangeArrowheads="1"/>
          </p:cNvSpPr>
          <p:nvPr/>
        </p:nvSpPr>
        <p:spPr bwMode="auto">
          <a:xfrm>
            <a:off x="7477125" y="6540500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D1C8D99C-B749-D642-A84B-395F637E7DB5}" type="slidenum">
              <a:rPr lang="en-US" sz="1400">
                <a:solidFill>
                  <a:srgbClr val="FFFFFF"/>
                </a:solidFill>
              </a:rPr>
              <a:pPr algn="r"/>
              <a:t>13</a:t>
            </a:fld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75778" name="Rectangle 2" descr=" 20495"/>
          <p:cNvSpPr txBox="1">
            <a:spLocks noChangeArrowheads="1"/>
          </p:cNvSpPr>
          <p:nvPr/>
        </p:nvSpPr>
        <p:spPr bwMode="auto">
          <a:xfrm>
            <a:off x="0" y="121118"/>
            <a:ext cx="9142413" cy="44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sz="3600" b="1" dirty="0">
                <a:solidFill>
                  <a:srgbClr val="D5EBFF"/>
                </a:solidFill>
              </a:rPr>
              <a:t>Quick Error Detection Critical</a:t>
            </a:r>
          </a:p>
        </p:txBody>
      </p:sp>
      <p:sp>
        <p:nvSpPr>
          <p:cNvPr id="46" name="Content Placeholder 2"/>
          <p:cNvSpPr txBox="1">
            <a:spLocks/>
          </p:cNvSpPr>
          <p:nvPr/>
        </p:nvSpPr>
        <p:spPr bwMode="auto">
          <a:xfrm>
            <a:off x="714753" y="946630"/>
            <a:ext cx="8427659" cy="699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25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r>
              <a:rPr lang="en-US" sz="2800" dirty="0"/>
              <a:t>Capture </a:t>
            </a:r>
            <a:r>
              <a:rPr lang="en-US" sz="2800" dirty="0">
                <a:solidFill>
                  <a:schemeClr val="tx2"/>
                </a:solidFill>
              </a:rPr>
              <a:t>bug activation </a:t>
            </a:r>
            <a:r>
              <a:rPr lang="en-US" sz="2800" dirty="0"/>
              <a:t>for formal analysis</a:t>
            </a:r>
          </a:p>
          <a:p>
            <a:pPr>
              <a:lnSpc>
                <a:spcPct val="125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r>
              <a:rPr lang="en-US" sz="2800" dirty="0"/>
              <a:t>Short </a:t>
            </a:r>
            <a:r>
              <a:rPr lang="en-US" sz="2800" b="1" dirty="0">
                <a:solidFill>
                  <a:srgbClr val="66FFFF"/>
                </a:solidFill>
              </a:rPr>
              <a:t>error detection latency </a:t>
            </a:r>
            <a:r>
              <a:rPr lang="en-US" sz="2800" dirty="0"/>
              <a:t>a must</a:t>
            </a:r>
          </a:p>
          <a:p>
            <a:pPr marL="914400" lvl="1" indent="-457200">
              <a:lnSpc>
                <a:spcPct val="125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/>
            </a:pPr>
            <a:r>
              <a:rPr lang="en-US" sz="2800" dirty="0"/>
              <a:t>&lt; 1,000 cycles</a:t>
            </a:r>
          </a:p>
          <a:p>
            <a:pPr marL="0" indent="0"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defRPr/>
            </a:pPr>
            <a:endParaRPr lang="en-US" sz="2800" dirty="0"/>
          </a:p>
        </p:txBody>
      </p:sp>
      <p:sp>
        <p:nvSpPr>
          <p:cNvPr id="66" name="TextBox 23"/>
          <p:cNvSpPr txBox="1">
            <a:spLocks noChangeArrowheads="1"/>
          </p:cNvSpPr>
          <p:nvPr/>
        </p:nvSpPr>
        <p:spPr bwMode="auto">
          <a:xfrm>
            <a:off x="7604958" y="3298485"/>
            <a:ext cx="165921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000" b="0" dirty="0">
                <a:solidFill>
                  <a:srgbClr val="FFFFFF"/>
                </a:solidFill>
                <a:ea typeface="+mn-ea"/>
              </a:rPr>
              <a:t>Error</a:t>
            </a:r>
          </a:p>
          <a:p>
            <a:pPr algn="ctr" eaLnBrk="1" hangingPunct="1">
              <a:defRPr/>
            </a:pPr>
            <a:r>
              <a:rPr lang="en-US" sz="2000" b="0" dirty="0">
                <a:solidFill>
                  <a:srgbClr val="FFFFFF"/>
                </a:solidFill>
                <a:ea typeface="+mn-ea"/>
              </a:rPr>
              <a:t>detected  </a:t>
            </a:r>
          </a:p>
        </p:txBody>
      </p:sp>
      <p:sp>
        <p:nvSpPr>
          <p:cNvPr id="68" name="TextBox 21"/>
          <p:cNvSpPr txBox="1">
            <a:spLocks noChangeArrowheads="1"/>
          </p:cNvSpPr>
          <p:nvPr/>
        </p:nvSpPr>
        <p:spPr bwMode="auto">
          <a:xfrm>
            <a:off x="2556384" y="3321742"/>
            <a:ext cx="2946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000" dirty="0">
                <a:solidFill>
                  <a:schemeClr val="tx2"/>
                </a:solidFill>
                <a:ea typeface="+mn-ea"/>
              </a:rPr>
              <a:t>Bug activated</a:t>
            </a:r>
          </a:p>
          <a:p>
            <a:pPr algn="ctr" eaLnBrk="1" hangingPunct="1">
              <a:defRPr/>
            </a:pPr>
            <a:r>
              <a:rPr lang="en-US" sz="2000" b="0" dirty="0">
                <a:solidFill>
                  <a:srgbClr val="FFFFFF"/>
                </a:solidFill>
                <a:ea typeface="+mn-ea"/>
              </a:rPr>
              <a:t>Error occurred</a:t>
            </a:r>
          </a:p>
        </p:txBody>
      </p:sp>
      <p:cxnSp>
        <p:nvCxnSpPr>
          <p:cNvPr id="36" name="Straight Arrow Connector 11"/>
          <p:cNvCxnSpPr>
            <a:cxnSpLocks noChangeShapeType="1"/>
          </p:cNvCxnSpPr>
          <p:nvPr/>
        </p:nvCxnSpPr>
        <p:spPr bwMode="auto">
          <a:xfrm flipV="1">
            <a:off x="3455791" y="4832653"/>
            <a:ext cx="4850943" cy="20848"/>
          </a:xfrm>
          <a:prstGeom prst="straightConnector1">
            <a:avLst/>
          </a:prstGeom>
          <a:noFill/>
          <a:ln w="76200">
            <a:solidFill>
              <a:srgbClr val="66FFFF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7" name="Straight Arrow Connector 11"/>
          <p:cNvCxnSpPr>
            <a:cxnSpLocks noChangeShapeType="1"/>
          </p:cNvCxnSpPr>
          <p:nvPr/>
        </p:nvCxnSpPr>
        <p:spPr bwMode="auto">
          <a:xfrm flipV="1">
            <a:off x="532428" y="4839932"/>
            <a:ext cx="3638143" cy="14309"/>
          </a:xfrm>
          <a:prstGeom prst="straightConnector1">
            <a:avLst/>
          </a:prstGeom>
          <a:noFill/>
          <a:ln w="85725">
            <a:solidFill>
              <a:srgbClr val="FFFF99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8" name="Cross 29"/>
          <p:cNvSpPr>
            <a:spLocks noChangeArrowheads="1"/>
          </p:cNvSpPr>
          <p:nvPr/>
        </p:nvSpPr>
        <p:spPr bwMode="auto">
          <a:xfrm rot="2700000">
            <a:off x="8281055" y="4667451"/>
            <a:ext cx="363538" cy="363537"/>
          </a:xfrm>
          <a:prstGeom prst="plus">
            <a:avLst>
              <a:gd name="adj" fmla="val 34241"/>
            </a:avLst>
          </a:prstGeom>
          <a:solidFill>
            <a:srgbClr val="FC0128"/>
          </a:solidFill>
          <a:ln w="381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rot="10800000" vert="eaVert"/>
          <a:lstStyle/>
          <a:p>
            <a:pPr>
              <a:defRPr/>
            </a:pPr>
            <a:endParaRPr lang="en-US" sz="2000">
              <a:solidFill>
                <a:srgbClr val="66FFFF"/>
              </a:solidFill>
              <a:ea typeface="+mn-ea"/>
              <a:cs typeface="Arial" charset="0"/>
            </a:endParaRPr>
          </a:p>
        </p:txBody>
      </p:sp>
      <p:cxnSp>
        <p:nvCxnSpPr>
          <p:cNvPr id="39" name="Straight Arrow Connector 22"/>
          <p:cNvCxnSpPr>
            <a:cxnSpLocks noChangeShapeType="1"/>
          </p:cNvCxnSpPr>
          <p:nvPr/>
        </p:nvCxnSpPr>
        <p:spPr bwMode="auto">
          <a:xfrm rot="5400000">
            <a:off x="8258035" y="4219548"/>
            <a:ext cx="406400" cy="31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41" name="Group 33"/>
          <p:cNvGrpSpPr>
            <a:grpSpLocks/>
          </p:cNvGrpSpPr>
          <p:nvPr/>
        </p:nvGrpSpPr>
        <p:grpSpPr bwMode="auto">
          <a:xfrm>
            <a:off x="6485592" y="4714609"/>
            <a:ext cx="287338" cy="228600"/>
            <a:chOff x="4568666" y="4672012"/>
            <a:chExt cx="287655" cy="228600"/>
          </a:xfrm>
        </p:grpSpPr>
        <p:cxnSp>
          <p:nvCxnSpPr>
            <p:cNvPr id="42" name="Straight Connector 31"/>
            <p:cNvCxnSpPr>
              <a:cxnSpLocks noChangeShapeType="1"/>
            </p:cNvCxnSpPr>
            <p:nvPr/>
          </p:nvCxnSpPr>
          <p:spPr bwMode="auto">
            <a:xfrm rot="5400000" flipH="1" flipV="1">
              <a:off x="4545749" y="4694929"/>
              <a:ext cx="228600" cy="182764"/>
            </a:xfrm>
            <a:prstGeom prst="line">
              <a:avLst/>
            </a:prstGeom>
            <a:noFill/>
            <a:ln w="38100" algn="ctr">
              <a:solidFill>
                <a:schemeClr val="accent4">
                  <a:lumMod val="50000"/>
                </a:schemeClr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" name="Straight Connector 32"/>
            <p:cNvCxnSpPr>
              <a:cxnSpLocks noChangeShapeType="1"/>
            </p:cNvCxnSpPr>
            <p:nvPr/>
          </p:nvCxnSpPr>
          <p:spPr bwMode="auto">
            <a:xfrm rot="5400000" flipH="1" flipV="1">
              <a:off x="4650639" y="4694929"/>
              <a:ext cx="228600" cy="182764"/>
            </a:xfrm>
            <a:prstGeom prst="line">
              <a:avLst/>
            </a:prstGeom>
            <a:noFill/>
            <a:ln w="38100" algn="ctr">
              <a:solidFill>
                <a:schemeClr val="accent4">
                  <a:lumMod val="50000"/>
                </a:schemeClr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4" name="TextBox 13"/>
          <p:cNvSpPr txBox="1">
            <a:spLocks noChangeArrowheads="1"/>
          </p:cNvSpPr>
          <p:nvPr/>
        </p:nvSpPr>
        <p:spPr bwMode="auto">
          <a:xfrm>
            <a:off x="273099" y="3906289"/>
            <a:ext cx="304006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2000" b="0" dirty="0">
                <a:solidFill>
                  <a:srgbClr val="FFFFFF"/>
                </a:solidFill>
                <a:ea typeface="+mn-ea"/>
              </a:rPr>
              <a:t>Test </a:t>
            </a:r>
          </a:p>
          <a:p>
            <a:pPr eaLnBrk="1" hangingPunct="1">
              <a:defRPr/>
            </a:pPr>
            <a:r>
              <a:rPr lang="en-US" sz="2000" b="0" dirty="0">
                <a:solidFill>
                  <a:srgbClr val="FFFFFF"/>
                </a:solidFill>
                <a:ea typeface="+mn-ea"/>
              </a:rPr>
              <a:t>execution</a:t>
            </a:r>
          </a:p>
        </p:txBody>
      </p:sp>
      <p:cxnSp>
        <p:nvCxnSpPr>
          <p:cNvPr id="45" name="Straight Arrow Connector 19"/>
          <p:cNvCxnSpPr>
            <a:cxnSpLocks noChangeShapeType="1"/>
          </p:cNvCxnSpPr>
          <p:nvPr/>
        </p:nvCxnSpPr>
        <p:spPr bwMode="auto">
          <a:xfrm rot="5400000">
            <a:off x="3815473" y="4218015"/>
            <a:ext cx="406400" cy="31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7" name="Straight Connector 31"/>
          <p:cNvCxnSpPr>
            <a:cxnSpLocks noChangeShapeType="1"/>
          </p:cNvCxnSpPr>
          <p:nvPr/>
        </p:nvCxnSpPr>
        <p:spPr bwMode="auto">
          <a:xfrm rot="5400000" flipH="1" flipV="1">
            <a:off x="1358761" y="4731278"/>
            <a:ext cx="228600" cy="182562"/>
          </a:xfrm>
          <a:prstGeom prst="line">
            <a:avLst/>
          </a:prstGeom>
          <a:noFill/>
          <a:ln w="38100">
            <a:solidFill>
              <a:srgbClr val="FFFF99"/>
            </a:solidFill>
            <a:round/>
            <a:headEnd type="none" w="sm" len="sm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8" name="Straight Connector 32"/>
          <p:cNvCxnSpPr>
            <a:cxnSpLocks noChangeShapeType="1"/>
          </p:cNvCxnSpPr>
          <p:nvPr/>
        </p:nvCxnSpPr>
        <p:spPr bwMode="auto">
          <a:xfrm rot="5400000" flipH="1" flipV="1">
            <a:off x="1463536" y="4731278"/>
            <a:ext cx="228600" cy="182562"/>
          </a:xfrm>
          <a:prstGeom prst="line">
            <a:avLst/>
          </a:prstGeom>
          <a:noFill/>
          <a:ln w="38100">
            <a:solidFill>
              <a:srgbClr val="FFFF99"/>
            </a:solidFill>
            <a:round/>
            <a:headEnd type="none" w="sm" len="sm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9" name="Straight Connector 31"/>
          <p:cNvCxnSpPr>
            <a:cxnSpLocks noChangeShapeType="1"/>
          </p:cNvCxnSpPr>
          <p:nvPr/>
        </p:nvCxnSpPr>
        <p:spPr bwMode="auto">
          <a:xfrm rot="5400000" flipH="1" flipV="1">
            <a:off x="6467336" y="4742390"/>
            <a:ext cx="228600" cy="182562"/>
          </a:xfrm>
          <a:prstGeom prst="line">
            <a:avLst/>
          </a:prstGeom>
          <a:noFill/>
          <a:ln w="38100">
            <a:solidFill>
              <a:srgbClr val="66FFFF"/>
            </a:solidFill>
            <a:round/>
            <a:headEnd type="none" w="sm" len="sm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0" name="Straight Connector 32"/>
          <p:cNvCxnSpPr>
            <a:cxnSpLocks noChangeShapeType="1"/>
          </p:cNvCxnSpPr>
          <p:nvPr/>
        </p:nvCxnSpPr>
        <p:spPr bwMode="auto">
          <a:xfrm rot="5400000" flipH="1" flipV="1">
            <a:off x="6572111" y="4742390"/>
            <a:ext cx="228600" cy="182562"/>
          </a:xfrm>
          <a:prstGeom prst="line">
            <a:avLst/>
          </a:prstGeom>
          <a:noFill/>
          <a:ln w="38100">
            <a:solidFill>
              <a:srgbClr val="66FFFF"/>
            </a:solidFill>
            <a:round/>
            <a:headEnd type="none" w="sm" len="sm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51" name="Group 33"/>
          <p:cNvGrpSpPr/>
          <p:nvPr/>
        </p:nvGrpSpPr>
        <p:grpSpPr>
          <a:xfrm flipH="1">
            <a:off x="3605421" y="4417011"/>
            <a:ext cx="836612" cy="803275"/>
            <a:chOff x="5522913" y="1681163"/>
            <a:chExt cx="836612" cy="803275"/>
          </a:xfrm>
          <a:solidFill>
            <a:schemeClr val="tx1"/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53" name="Freeform 214"/>
            <p:cNvSpPr>
              <a:spLocks/>
            </p:cNvSpPr>
            <p:nvPr/>
          </p:nvSpPr>
          <p:spPr bwMode="auto">
            <a:xfrm>
              <a:off x="6097588" y="1898651"/>
              <a:ext cx="130175" cy="114300"/>
            </a:xfrm>
            <a:custGeom>
              <a:avLst/>
              <a:gdLst>
                <a:gd name="T0" fmla="*/ 0 w 82"/>
                <a:gd name="T1" fmla="*/ 60 h 72"/>
                <a:gd name="T2" fmla="*/ 1 w 82"/>
                <a:gd name="T3" fmla="*/ 58 h 72"/>
                <a:gd name="T4" fmla="*/ 3 w 82"/>
                <a:gd name="T5" fmla="*/ 55 h 72"/>
                <a:gd name="T6" fmla="*/ 6 w 82"/>
                <a:gd name="T7" fmla="*/ 53 h 72"/>
                <a:gd name="T8" fmla="*/ 8 w 82"/>
                <a:gd name="T9" fmla="*/ 50 h 72"/>
                <a:gd name="T10" fmla="*/ 12 w 82"/>
                <a:gd name="T11" fmla="*/ 47 h 72"/>
                <a:gd name="T12" fmla="*/ 14 w 82"/>
                <a:gd name="T13" fmla="*/ 45 h 72"/>
                <a:gd name="T14" fmla="*/ 16 w 82"/>
                <a:gd name="T15" fmla="*/ 43 h 72"/>
                <a:gd name="T16" fmla="*/ 18 w 82"/>
                <a:gd name="T17" fmla="*/ 40 h 72"/>
                <a:gd name="T18" fmla="*/ 20 w 82"/>
                <a:gd name="T19" fmla="*/ 38 h 72"/>
                <a:gd name="T20" fmla="*/ 23 w 82"/>
                <a:gd name="T21" fmla="*/ 37 h 72"/>
                <a:gd name="T22" fmla="*/ 25 w 82"/>
                <a:gd name="T23" fmla="*/ 34 h 72"/>
                <a:gd name="T24" fmla="*/ 29 w 82"/>
                <a:gd name="T25" fmla="*/ 32 h 72"/>
                <a:gd name="T26" fmla="*/ 32 w 82"/>
                <a:gd name="T27" fmla="*/ 28 h 72"/>
                <a:gd name="T28" fmla="*/ 35 w 82"/>
                <a:gd name="T29" fmla="*/ 27 h 72"/>
                <a:gd name="T30" fmla="*/ 38 w 82"/>
                <a:gd name="T31" fmla="*/ 23 h 72"/>
                <a:gd name="T32" fmla="*/ 41 w 82"/>
                <a:gd name="T33" fmla="*/ 21 h 72"/>
                <a:gd name="T34" fmla="*/ 45 w 82"/>
                <a:gd name="T35" fmla="*/ 18 h 72"/>
                <a:gd name="T36" fmla="*/ 47 w 82"/>
                <a:gd name="T37" fmla="*/ 16 h 72"/>
                <a:gd name="T38" fmla="*/ 51 w 82"/>
                <a:gd name="T39" fmla="*/ 14 h 72"/>
                <a:gd name="T40" fmla="*/ 55 w 82"/>
                <a:gd name="T41" fmla="*/ 11 h 72"/>
                <a:gd name="T42" fmla="*/ 60 w 82"/>
                <a:gd name="T43" fmla="*/ 9 h 72"/>
                <a:gd name="T44" fmla="*/ 63 w 82"/>
                <a:gd name="T45" fmla="*/ 6 h 72"/>
                <a:gd name="T46" fmla="*/ 67 w 82"/>
                <a:gd name="T47" fmla="*/ 4 h 72"/>
                <a:gd name="T48" fmla="*/ 72 w 82"/>
                <a:gd name="T49" fmla="*/ 1 h 72"/>
                <a:gd name="T50" fmla="*/ 82 w 82"/>
                <a:gd name="T51" fmla="*/ 14 h 72"/>
                <a:gd name="T52" fmla="*/ 79 w 82"/>
                <a:gd name="T53" fmla="*/ 15 h 72"/>
                <a:gd name="T54" fmla="*/ 77 w 82"/>
                <a:gd name="T55" fmla="*/ 17 h 72"/>
                <a:gd name="T56" fmla="*/ 73 w 82"/>
                <a:gd name="T57" fmla="*/ 20 h 72"/>
                <a:gd name="T58" fmla="*/ 71 w 82"/>
                <a:gd name="T59" fmla="*/ 21 h 72"/>
                <a:gd name="T60" fmla="*/ 68 w 82"/>
                <a:gd name="T61" fmla="*/ 22 h 72"/>
                <a:gd name="T62" fmla="*/ 66 w 82"/>
                <a:gd name="T63" fmla="*/ 25 h 72"/>
                <a:gd name="T64" fmla="*/ 62 w 82"/>
                <a:gd name="T65" fmla="*/ 27 h 72"/>
                <a:gd name="T66" fmla="*/ 60 w 82"/>
                <a:gd name="T67" fmla="*/ 30 h 72"/>
                <a:gd name="T68" fmla="*/ 57 w 82"/>
                <a:gd name="T69" fmla="*/ 32 h 72"/>
                <a:gd name="T70" fmla="*/ 55 w 82"/>
                <a:gd name="T71" fmla="*/ 33 h 72"/>
                <a:gd name="T72" fmla="*/ 51 w 82"/>
                <a:gd name="T73" fmla="*/ 36 h 72"/>
                <a:gd name="T74" fmla="*/ 49 w 82"/>
                <a:gd name="T75" fmla="*/ 38 h 72"/>
                <a:gd name="T76" fmla="*/ 45 w 82"/>
                <a:gd name="T77" fmla="*/ 40 h 72"/>
                <a:gd name="T78" fmla="*/ 42 w 82"/>
                <a:gd name="T79" fmla="*/ 43 h 72"/>
                <a:gd name="T80" fmla="*/ 39 w 82"/>
                <a:gd name="T81" fmla="*/ 45 h 72"/>
                <a:gd name="T82" fmla="*/ 36 w 82"/>
                <a:gd name="T83" fmla="*/ 47 h 72"/>
                <a:gd name="T84" fmla="*/ 34 w 82"/>
                <a:gd name="T85" fmla="*/ 50 h 72"/>
                <a:gd name="T86" fmla="*/ 30 w 82"/>
                <a:gd name="T87" fmla="*/ 52 h 72"/>
                <a:gd name="T88" fmla="*/ 28 w 82"/>
                <a:gd name="T89" fmla="*/ 55 h 72"/>
                <a:gd name="T90" fmla="*/ 25 w 82"/>
                <a:gd name="T91" fmla="*/ 58 h 72"/>
                <a:gd name="T92" fmla="*/ 23 w 82"/>
                <a:gd name="T93" fmla="*/ 60 h 72"/>
                <a:gd name="T94" fmla="*/ 20 w 82"/>
                <a:gd name="T95" fmla="*/ 62 h 72"/>
                <a:gd name="T96" fmla="*/ 18 w 82"/>
                <a:gd name="T97" fmla="*/ 65 h 72"/>
                <a:gd name="T98" fmla="*/ 16 w 82"/>
                <a:gd name="T99" fmla="*/ 66 h 72"/>
                <a:gd name="T100" fmla="*/ 14 w 82"/>
                <a:gd name="T101" fmla="*/ 70 h 72"/>
                <a:gd name="T102" fmla="*/ 13 w 82"/>
                <a:gd name="T103" fmla="*/ 72 h 72"/>
                <a:gd name="T104" fmla="*/ 0 w 82"/>
                <a:gd name="T105" fmla="*/ 60 h 7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82"/>
                <a:gd name="T160" fmla="*/ 0 h 72"/>
                <a:gd name="T161" fmla="*/ 82 w 82"/>
                <a:gd name="T162" fmla="*/ 72 h 7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82" h="72">
                  <a:moveTo>
                    <a:pt x="0" y="60"/>
                  </a:moveTo>
                  <a:lnTo>
                    <a:pt x="0" y="60"/>
                  </a:lnTo>
                  <a:lnTo>
                    <a:pt x="1" y="59"/>
                  </a:lnTo>
                  <a:lnTo>
                    <a:pt x="1" y="58"/>
                  </a:lnTo>
                  <a:lnTo>
                    <a:pt x="2" y="58"/>
                  </a:lnTo>
                  <a:lnTo>
                    <a:pt x="3" y="55"/>
                  </a:lnTo>
                  <a:lnTo>
                    <a:pt x="5" y="55"/>
                  </a:lnTo>
                  <a:lnTo>
                    <a:pt x="6" y="53"/>
                  </a:lnTo>
                  <a:lnTo>
                    <a:pt x="7" y="52"/>
                  </a:lnTo>
                  <a:lnTo>
                    <a:pt x="8" y="50"/>
                  </a:lnTo>
                  <a:lnTo>
                    <a:pt x="11" y="48"/>
                  </a:lnTo>
                  <a:lnTo>
                    <a:pt x="12" y="47"/>
                  </a:lnTo>
                  <a:lnTo>
                    <a:pt x="13" y="47"/>
                  </a:lnTo>
                  <a:lnTo>
                    <a:pt x="14" y="45"/>
                  </a:lnTo>
                  <a:lnTo>
                    <a:pt x="14" y="44"/>
                  </a:lnTo>
                  <a:lnTo>
                    <a:pt x="16" y="43"/>
                  </a:lnTo>
                  <a:lnTo>
                    <a:pt x="17" y="42"/>
                  </a:lnTo>
                  <a:lnTo>
                    <a:pt x="18" y="40"/>
                  </a:lnTo>
                  <a:lnTo>
                    <a:pt x="19" y="39"/>
                  </a:lnTo>
                  <a:lnTo>
                    <a:pt x="20" y="38"/>
                  </a:lnTo>
                  <a:lnTo>
                    <a:pt x="22" y="37"/>
                  </a:lnTo>
                  <a:lnTo>
                    <a:pt x="23" y="37"/>
                  </a:lnTo>
                  <a:lnTo>
                    <a:pt x="24" y="34"/>
                  </a:lnTo>
                  <a:lnTo>
                    <a:pt x="25" y="34"/>
                  </a:lnTo>
                  <a:lnTo>
                    <a:pt x="27" y="33"/>
                  </a:lnTo>
                  <a:lnTo>
                    <a:pt x="29" y="32"/>
                  </a:lnTo>
                  <a:lnTo>
                    <a:pt x="30" y="30"/>
                  </a:lnTo>
                  <a:lnTo>
                    <a:pt x="32" y="28"/>
                  </a:lnTo>
                  <a:lnTo>
                    <a:pt x="33" y="27"/>
                  </a:lnTo>
                  <a:lnTo>
                    <a:pt x="35" y="27"/>
                  </a:lnTo>
                  <a:lnTo>
                    <a:pt x="36" y="25"/>
                  </a:lnTo>
                  <a:lnTo>
                    <a:pt x="38" y="23"/>
                  </a:lnTo>
                  <a:lnTo>
                    <a:pt x="39" y="22"/>
                  </a:lnTo>
                  <a:lnTo>
                    <a:pt x="41" y="21"/>
                  </a:lnTo>
                  <a:lnTo>
                    <a:pt x="42" y="20"/>
                  </a:lnTo>
                  <a:lnTo>
                    <a:pt x="45" y="18"/>
                  </a:lnTo>
                  <a:lnTo>
                    <a:pt x="46" y="17"/>
                  </a:lnTo>
                  <a:lnTo>
                    <a:pt x="47" y="16"/>
                  </a:lnTo>
                  <a:lnTo>
                    <a:pt x="50" y="15"/>
                  </a:lnTo>
                  <a:lnTo>
                    <a:pt x="51" y="14"/>
                  </a:lnTo>
                  <a:lnTo>
                    <a:pt x="54" y="12"/>
                  </a:lnTo>
                  <a:lnTo>
                    <a:pt x="55" y="11"/>
                  </a:lnTo>
                  <a:lnTo>
                    <a:pt x="57" y="10"/>
                  </a:lnTo>
                  <a:lnTo>
                    <a:pt x="60" y="9"/>
                  </a:lnTo>
                  <a:lnTo>
                    <a:pt x="61" y="8"/>
                  </a:lnTo>
                  <a:lnTo>
                    <a:pt x="63" y="6"/>
                  </a:lnTo>
                  <a:lnTo>
                    <a:pt x="66" y="5"/>
                  </a:lnTo>
                  <a:lnTo>
                    <a:pt x="67" y="4"/>
                  </a:lnTo>
                  <a:lnTo>
                    <a:pt x="69" y="3"/>
                  </a:lnTo>
                  <a:lnTo>
                    <a:pt x="72" y="1"/>
                  </a:lnTo>
                  <a:lnTo>
                    <a:pt x="73" y="0"/>
                  </a:lnTo>
                  <a:lnTo>
                    <a:pt x="82" y="14"/>
                  </a:lnTo>
                  <a:lnTo>
                    <a:pt x="80" y="14"/>
                  </a:lnTo>
                  <a:lnTo>
                    <a:pt x="79" y="15"/>
                  </a:lnTo>
                  <a:lnTo>
                    <a:pt x="78" y="16"/>
                  </a:lnTo>
                  <a:lnTo>
                    <a:pt x="77" y="17"/>
                  </a:lnTo>
                  <a:lnTo>
                    <a:pt x="74" y="17"/>
                  </a:lnTo>
                  <a:lnTo>
                    <a:pt x="73" y="20"/>
                  </a:lnTo>
                  <a:lnTo>
                    <a:pt x="72" y="20"/>
                  </a:lnTo>
                  <a:lnTo>
                    <a:pt x="71" y="21"/>
                  </a:lnTo>
                  <a:lnTo>
                    <a:pt x="69" y="21"/>
                  </a:lnTo>
                  <a:lnTo>
                    <a:pt x="68" y="22"/>
                  </a:lnTo>
                  <a:lnTo>
                    <a:pt x="67" y="23"/>
                  </a:lnTo>
                  <a:lnTo>
                    <a:pt x="66" y="25"/>
                  </a:lnTo>
                  <a:lnTo>
                    <a:pt x="64" y="26"/>
                  </a:lnTo>
                  <a:lnTo>
                    <a:pt x="62" y="27"/>
                  </a:lnTo>
                  <a:lnTo>
                    <a:pt x="61" y="28"/>
                  </a:lnTo>
                  <a:lnTo>
                    <a:pt x="60" y="30"/>
                  </a:lnTo>
                  <a:lnTo>
                    <a:pt x="58" y="30"/>
                  </a:lnTo>
                  <a:lnTo>
                    <a:pt x="57" y="32"/>
                  </a:lnTo>
                  <a:lnTo>
                    <a:pt x="56" y="32"/>
                  </a:lnTo>
                  <a:lnTo>
                    <a:pt x="55" y="33"/>
                  </a:lnTo>
                  <a:lnTo>
                    <a:pt x="52" y="34"/>
                  </a:lnTo>
                  <a:lnTo>
                    <a:pt x="51" y="36"/>
                  </a:lnTo>
                  <a:lnTo>
                    <a:pt x="50" y="37"/>
                  </a:lnTo>
                  <a:lnTo>
                    <a:pt x="49" y="38"/>
                  </a:lnTo>
                  <a:lnTo>
                    <a:pt x="46" y="39"/>
                  </a:lnTo>
                  <a:lnTo>
                    <a:pt x="45" y="40"/>
                  </a:lnTo>
                  <a:lnTo>
                    <a:pt x="44" y="42"/>
                  </a:lnTo>
                  <a:lnTo>
                    <a:pt x="42" y="43"/>
                  </a:lnTo>
                  <a:lnTo>
                    <a:pt x="41" y="44"/>
                  </a:lnTo>
                  <a:lnTo>
                    <a:pt x="39" y="45"/>
                  </a:lnTo>
                  <a:lnTo>
                    <a:pt x="38" y="47"/>
                  </a:lnTo>
                  <a:lnTo>
                    <a:pt x="36" y="47"/>
                  </a:lnTo>
                  <a:lnTo>
                    <a:pt x="35" y="49"/>
                  </a:lnTo>
                  <a:lnTo>
                    <a:pt x="34" y="50"/>
                  </a:lnTo>
                  <a:lnTo>
                    <a:pt x="33" y="52"/>
                  </a:lnTo>
                  <a:lnTo>
                    <a:pt x="30" y="52"/>
                  </a:lnTo>
                  <a:lnTo>
                    <a:pt x="29" y="54"/>
                  </a:lnTo>
                  <a:lnTo>
                    <a:pt x="28" y="55"/>
                  </a:lnTo>
                  <a:lnTo>
                    <a:pt x="27" y="56"/>
                  </a:lnTo>
                  <a:lnTo>
                    <a:pt x="25" y="58"/>
                  </a:lnTo>
                  <a:lnTo>
                    <a:pt x="24" y="59"/>
                  </a:lnTo>
                  <a:lnTo>
                    <a:pt x="23" y="60"/>
                  </a:lnTo>
                  <a:lnTo>
                    <a:pt x="22" y="61"/>
                  </a:lnTo>
                  <a:lnTo>
                    <a:pt x="20" y="62"/>
                  </a:lnTo>
                  <a:lnTo>
                    <a:pt x="19" y="64"/>
                  </a:lnTo>
                  <a:lnTo>
                    <a:pt x="18" y="65"/>
                  </a:lnTo>
                  <a:lnTo>
                    <a:pt x="18" y="66"/>
                  </a:lnTo>
                  <a:lnTo>
                    <a:pt x="16" y="66"/>
                  </a:lnTo>
                  <a:lnTo>
                    <a:pt x="16" y="69"/>
                  </a:lnTo>
                  <a:lnTo>
                    <a:pt x="14" y="70"/>
                  </a:lnTo>
                  <a:lnTo>
                    <a:pt x="13" y="70"/>
                  </a:lnTo>
                  <a:lnTo>
                    <a:pt x="13" y="72"/>
                  </a:lnTo>
                  <a:lnTo>
                    <a:pt x="12" y="72"/>
                  </a:lnTo>
                  <a:lnTo>
                    <a:pt x="0" y="6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4" name="Freeform 213"/>
            <p:cNvSpPr>
              <a:spLocks/>
            </p:cNvSpPr>
            <p:nvPr/>
          </p:nvSpPr>
          <p:spPr bwMode="auto">
            <a:xfrm>
              <a:off x="5937250" y="1755776"/>
              <a:ext cx="49212" cy="142875"/>
            </a:xfrm>
            <a:custGeom>
              <a:avLst/>
              <a:gdLst>
                <a:gd name="T0" fmla="*/ 0 w 31"/>
                <a:gd name="T1" fmla="*/ 84 h 90"/>
                <a:gd name="T2" fmla="*/ 1 w 31"/>
                <a:gd name="T3" fmla="*/ 82 h 90"/>
                <a:gd name="T4" fmla="*/ 2 w 31"/>
                <a:gd name="T5" fmla="*/ 79 h 90"/>
                <a:gd name="T6" fmla="*/ 3 w 31"/>
                <a:gd name="T7" fmla="*/ 76 h 90"/>
                <a:gd name="T8" fmla="*/ 4 w 31"/>
                <a:gd name="T9" fmla="*/ 73 h 90"/>
                <a:gd name="T10" fmla="*/ 5 w 31"/>
                <a:gd name="T11" fmla="*/ 71 h 90"/>
                <a:gd name="T12" fmla="*/ 7 w 31"/>
                <a:gd name="T13" fmla="*/ 68 h 90"/>
                <a:gd name="T14" fmla="*/ 8 w 31"/>
                <a:gd name="T15" fmla="*/ 66 h 90"/>
                <a:gd name="T16" fmla="*/ 8 w 31"/>
                <a:gd name="T17" fmla="*/ 63 h 90"/>
                <a:gd name="T18" fmla="*/ 9 w 31"/>
                <a:gd name="T19" fmla="*/ 61 h 90"/>
                <a:gd name="T20" fmla="*/ 10 w 31"/>
                <a:gd name="T21" fmla="*/ 57 h 90"/>
                <a:gd name="T22" fmla="*/ 12 w 31"/>
                <a:gd name="T23" fmla="*/ 55 h 90"/>
                <a:gd name="T24" fmla="*/ 13 w 31"/>
                <a:gd name="T25" fmla="*/ 51 h 90"/>
                <a:gd name="T26" fmla="*/ 13 w 31"/>
                <a:gd name="T27" fmla="*/ 49 h 90"/>
                <a:gd name="T28" fmla="*/ 14 w 31"/>
                <a:gd name="T29" fmla="*/ 45 h 90"/>
                <a:gd name="T30" fmla="*/ 14 w 31"/>
                <a:gd name="T31" fmla="*/ 41 h 90"/>
                <a:gd name="T32" fmla="*/ 15 w 31"/>
                <a:gd name="T33" fmla="*/ 38 h 90"/>
                <a:gd name="T34" fmla="*/ 17 w 31"/>
                <a:gd name="T35" fmla="*/ 34 h 90"/>
                <a:gd name="T36" fmla="*/ 17 w 31"/>
                <a:gd name="T37" fmla="*/ 29 h 90"/>
                <a:gd name="T38" fmla="*/ 17 w 31"/>
                <a:gd name="T39" fmla="*/ 26 h 90"/>
                <a:gd name="T40" fmla="*/ 18 w 31"/>
                <a:gd name="T41" fmla="*/ 22 h 90"/>
                <a:gd name="T42" fmla="*/ 18 w 31"/>
                <a:gd name="T43" fmla="*/ 17 h 90"/>
                <a:gd name="T44" fmla="*/ 18 w 31"/>
                <a:gd name="T45" fmla="*/ 13 h 90"/>
                <a:gd name="T46" fmla="*/ 18 w 31"/>
                <a:gd name="T47" fmla="*/ 9 h 90"/>
                <a:gd name="T48" fmla="*/ 18 w 31"/>
                <a:gd name="T49" fmla="*/ 4 h 90"/>
                <a:gd name="T50" fmla="*/ 18 w 31"/>
                <a:gd name="T51" fmla="*/ 0 h 90"/>
                <a:gd name="T52" fmla="*/ 31 w 31"/>
                <a:gd name="T53" fmla="*/ 2 h 90"/>
                <a:gd name="T54" fmla="*/ 31 w 31"/>
                <a:gd name="T55" fmla="*/ 5 h 90"/>
                <a:gd name="T56" fmla="*/ 31 w 31"/>
                <a:gd name="T57" fmla="*/ 7 h 90"/>
                <a:gd name="T58" fmla="*/ 31 w 31"/>
                <a:gd name="T59" fmla="*/ 11 h 90"/>
                <a:gd name="T60" fmla="*/ 31 w 31"/>
                <a:gd name="T61" fmla="*/ 14 h 90"/>
                <a:gd name="T62" fmla="*/ 31 w 31"/>
                <a:gd name="T63" fmla="*/ 17 h 90"/>
                <a:gd name="T64" fmla="*/ 31 w 31"/>
                <a:gd name="T65" fmla="*/ 21 h 90"/>
                <a:gd name="T66" fmla="*/ 31 w 31"/>
                <a:gd name="T67" fmla="*/ 23 h 90"/>
                <a:gd name="T68" fmla="*/ 31 w 31"/>
                <a:gd name="T69" fmla="*/ 27 h 90"/>
                <a:gd name="T70" fmla="*/ 31 w 31"/>
                <a:gd name="T71" fmla="*/ 29 h 90"/>
                <a:gd name="T72" fmla="*/ 31 w 31"/>
                <a:gd name="T73" fmla="*/ 33 h 90"/>
                <a:gd name="T74" fmla="*/ 30 w 31"/>
                <a:gd name="T75" fmla="*/ 36 h 90"/>
                <a:gd name="T76" fmla="*/ 30 w 31"/>
                <a:gd name="T77" fmla="*/ 40 h 90"/>
                <a:gd name="T78" fmla="*/ 29 w 31"/>
                <a:gd name="T79" fmla="*/ 44 h 90"/>
                <a:gd name="T80" fmla="*/ 29 w 31"/>
                <a:gd name="T81" fmla="*/ 48 h 90"/>
                <a:gd name="T82" fmla="*/ 27 w 31"/>
                <a:gd name="T83" fmla="*/ 51 h 90"/>
                <a:gd name="T84" fmla="*/ 27 w 31"/>
                <a:gd name="T85" fmla="*/ 55 h 90"/>
                <a:gd name="T86" fmla="*/ 26 w 31"/>
                <a:gd name="T87" fmla="*/ 58 h 90"/>
                <a:gd name="T88" fmla="*/ 25 w 31"/>
                <a:gd name="T89" fmla="*/ 62 h 90"/>
                <a:gd name="T90" fmla="*/ 24 w 31"/>
                <a:gd name="T91" fmla="*/ 66 h 90"/>
                <a:gd name="T92" fmla="*/ 23 w 31"/>
                <a:gd name="T93" fmla="*/ 70 h 90"/>
                <a:gd name="T94" fmla="*/ 22 w 31"/>
                <a:gd name="T95" fmla="*/ 73 h 90"/>
                <a:gd name="T96" fmla="*/ 20 w 31"/>
                <a:gd name="T97" fmla="*/ 77 h 90"/>
                <a:gd name="T98" fmla="*/ 19 w 31"/>
                <a:gd name="T99" fmla="*/ 80 h 90"/>
                <a:gd name="T100" fmla="*/ 17 w 31"/>
                <a:gd name="T101" fmla="*/ 84 h 90"/>
                <a:gd name="T102" fmla="*/ 14 w 31"/>
                <a:gd name="T103" fmla="*/ 86 h 90"/>
                <a:gd name="T104" fmla="*/ 13 w 31"/>
                <a:gd name="T105" fmla="*/ 90 h 9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31"/>
                <a:gd name="T160" fmla="*/ 0 h 90"/>
                <a:gd name="T161" fmla="*/ 31 w 31"/>
                <a:gd name="T162" fmla="*/ 90 h 90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31" h="90">
                  <a:moveTo>
                    <a:pt x="0" y="84"/>
                  </a:moveTo>
                  <a:lnTo>
                    <a:pt x="0" y="84"/>
                  </a:lnTo>
                  <a:lnTo>
                    <a:pt x="1" y="83"/>
                  </a:lnTo>
                  <a:lnTo>
                    <a:pt x="1" y="82"/>
                  </a:lnTo>
                  <a:lnTo>
                    <a:pt x="1" y="80"/>
                  </a:lnTo>
                  <a:lnTo>
                    <a:pt x="2" y="79"/>
                  </a:lnTo>
                  <a:lnTo>
                    <a:pt x="3" y="78"/>
                  </a:lnTo>
                  <a:lnTo>
                    <a:pt x="3" y="76"/>
                  </a:lnTo>
                  <a:lnTo>
                    <a:pt x="4" y="74"/>
                  </a:lnTo>
                  <a:lnTo>
                    <a:pt x="4" y="73"/>
                  </a:lnTo>
                  <a:lnTo>
                    <a:pt x="5" y="72"/>
                  </a:lnTo>
                  <a:lnTo>
                    <a:pt x="5" y="71"/>
                  </a:lnTo>
                  <a:lnTo>
                    <a:pt x="7" y="70"/>
                  </a:lnTo>
                  <a:lnTo>
                    <a:pt x="7" y="68"/>
                  </a:lnTo>
                  <a:lnTo>
                    <a:pt x="7" y="67"/>
                  </a:lnTo>
                  <a:lnTo>
                    <a:pt x="8" y="66"/>
                  </a:lnTo>
                  <a:lnTo>
                    <a:pt x="8" y="65"/>
                  </a:lnTo>
                  <a:lnTo>
                    <a:pt x="8" y="63"/>
                  </a:lnTo>
                  <a:lnTo>
                    <a:pt x="9" y="62"/>
                  </a:lnTo>
                  <a:lnTo>
                    <a:pt x="9" y="61"/>
                  </a:lnTo>
                  <a:lnTo>
                    <a:pt x="9" y="58"/>
                  </a:lnTo>
                  <a:lnTo>
                    <a:pt x="10" y="57"/>
                  </a:lnTo>
                  <a:lnTo>
                    <a:pt x="12" y="56"/>
                  </a:lnTo>
                  <a:lnTo>
                    <a:pt x="12" y="55"/>
                  </a:lnTo>
                  <a:lnTo>
                    <a:pt x="12" y="54"/>
                  </a:lnTo>
                  <a:lnTo>
                    <a:pt x="13" y="51"/>
                  </a:lnTo>
                  <a:lnTo>
                    <a:pt x="13" y="50"/>
                  </a:lnTo>
                  <a:lnTo>
                    <a:pt x="13" y="49"/>
                  </a:lnTo>
                  <a:lnTo>
                    <a:pt x="14" y="46"/>
                  </a:lnTo>
                  <a:lnTo>
                    <a:pt x="14" y="45"/>
                  </a:lnTo>
                  <a:lnTo>
                    <a:pt x="14" y="43"/>
                  </a:lnTo>
                  <a:lnTo>
                    <a:pt x="14" y="41"/>
                  </a:lnTo>
                  <a:lnTo>
                    <a:pt x="15" y="39"/>
                  </a:lnTo>
                  <a:lnTo>
                    <a:pt x="15" y="38"/>
                  </a:lnTo>
                  <a:lnTo>
                    <a:pt x="15" y="35"/>
                  </a:lnTo>
                  <a:lnTo>
                    <a:pt x="17" y="34"/>
                  </a:lnTo>
                  <a:lnTo>
                    <a:pt x="17" y="32"/>
                  </a:lnTo>
                  <a:lnTo>
                    <a:pt x="17" y="29"/>
                  </a:lnTo>
                  <a:lnTo>
                    <a:pt x="17" y="28"/>
                  </a:lnTo>
                  <a:lnTo>
                    <a:pt x="17" y="26"/>
                  </a:lnTo>
                  <a:lnTo>
                    <a:pt x="17" y="24"/>
                  </a:lnTo>
                  <a:lnTo>
                    <a:pt x="18" y="22"/>
                  </a:lnTo>
                  <a:lnTo>
                    <a:pt x="18" y="19"/>
                  </a:lnTo>
                  <a:lnTo>
                    <a:pt x="18" y="17"/>
                  </a:lnTo>
                  <a:lnTo>
                    <a:pt x="18" y="14"/>
                  </a:lnTo>
                  <a:lnTo>
                    <a:pt x="18" y="13"/>
                  </a:lnTo>
                  <a:lnTo>
                    <a:pt x="18" y="11"/>
                  </a:lnTo>
                  <a:lnTo>
                    <a:pt x="18" y="9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18" y="1"/>
                  </a:lnTo>
                  <a:lnTo>
                    <a:pt x="18" y="0"/>
                  </a:lnTo>
                  <a:lnTo>
                    <a:pt x="31" y="1"/>
                  </a:lnTo>
                  <a:lnTo>
                    <a:pt x="31" y="2"/>
                  </a:lnTo>
                  <a:lnTo>
                    <a:pt x="31" y="4"/>
                  </a:lnTo>
                  <a:lnTo>
                    <a:pt x="31" y="5"/>
                  </a:lnTo>
                  <a:lnTo>
                    <a:pt x="31" y="6"/>
                  </a:lnTo>
                  <a:lnTo>
                    <a:pt x="31" y="7"/>
                  </a:lnTo>
                  <a:lnTo>
                    <a:pt x="31" y="9"/>
                  </a:lnTo>
                  <a:lnTo>
                    <a:pt x="31" y="11"/>
                  </a:lnTo>
                  <a:lnTo>
                    <a:pt x="31" y="13"/>
                  </a:lnTo>
                  <a:lnTo>
                    <a:pt x="31" y="14"/>
                  </a:lnTo>
                  <a:lnTo>
                    <a:pt x="31" y="16"/>
                  </a:lnTo>
                  <a:lnTo>
                    <a:pt x="31" y="17"/>
                  </a:lnTo>
                  <a:lnTo>
                    <a:pt x="31" y="18"/>
                  </a:lnTo>
                  <a:lnTo>
                    <a:pt x="31" y="21"/>
                  </a:lnTo>
                  <a:lnTo>
                    <a:pt x="31" y="22"/>
                  </a:lnTo>
                  <a:lnTo>
                    <a:pt x="31" y="23"/>
                  </a:lnTo>
                  <a:lnTo>
                    <a:pt x="31" y="24"/>
                  </a:lnTo>
                  <a:lnTo>
                    <a:pt x="31" y="27"/>
                  </a:lnTo>
                  <a:lnTo>
                    <a:pt x="31" y="28"/>
                  </a:lnTo>
                  <a:lnTo>
                    <a:pt x="31" y="29"/>
                  </a:lnTo>
                  <a:lnTo>
                    <a:pt x="31" y="32"/>
                  </a:lnTo>
                  <a:lnTo>
                    <a:pt x="31" y="33"/>
                  </a:lnTo>
                  <a:lnTo>
                    <a:pt x="30" y="34"/>
                  </a:lnTo>
                  <a:lnTo>
                    <a:pt x="30" y="36"/>
                  </a:lnTo>
                  <a:lnTo>
                    <a:pt x="30" y="38"/>
                  </a:lnTo>
                  <a:lnTo>
                    <a:pt x="30" y="40"/>
                  </a:lnTo>
                  <a:lnTo>
                    <a:pt x="30" y="41"/>
                  </a:lnTo>
                  <a:lnTo>
                    <a:pt x="29" y="44"/>
                  </a:lnTo>
                  <a:lnTo>
                    <a:pt x="29" y="45"/>
                  </a:lnTo>
                  <a:lnTo>
                    <a:pt x="29" y="48"/>
                  </a:lnTo>
                  <a:lnTo>
                    <a:pt x="29" y="49"/>
                  </a:lnTo>
                  <a:lnTo>
                    <a:pt x="27" y="51"/>
                  </a:lnTo>
                  <a:lnTo>
                    <a:pt x="27" y="54"/>
                  </a:lnTo>
                  <a:lnTo>
                    <a:pt x="27" y="55"/>
                  </a:lnTo>
                  <a:lnTo>
                    <a:pt x="27" y="56"/>
                  </a:lnTo>
                  <a:lnTo>
                    <a:pt x="26" y="58"/>
                  </a:lnTo>
                  <a:lnTo>
                    <a:pt x="26" y="60"/>
                  </a:lnTo>
                  <a:lnTo>
                    <a:pt x="25" y="62"/>
                  </a:lnTo>
                  <a:lnTo>
                    <a:pt x="25" y="65"/>
                  </a:lnTo>
                  <a:lnTo>
                    <a:pt x="24" y="66"/>
                  </a:lnTo>
                  <a:lnTo>
                    <a:pt x="23" y="67"/>
                  </a:lnTo>
                  <a:lnTo>
                    <a:pt x="23" y="70"/>
                  </a:lnTo>
                  <a:lnTo>
                    <a:pt x="23" y="72"/>
                  </a:lnTo>
                  <a:lnTo>
                    <a:pt x="22" y="73"/>
                  </a:lnTo>
                  <a:lnTo>
                    <a:pt x="22" y="76"/>
                  </a:lnTo>
                  <a:lnTo>
                    <a:pt x="20" y="77"/>
                  </a:lnTo>
                  <a:lnTo>
                    <a:pt x="19" y="79"/>
                  </a:lnTo>
                  <a:lnTo>
                    <a:pt x="19" y="80"/>
                  </a:lnTo>
                  <a:lnTo>
                    <a:pt x="18" y="82"/>
                  </a:lnTo>
                  <a:lnTo>
                    <a:pt x="17" y="84"/>
                  </a:lnTo>
                  <a:lnTo>
                    <a:pt x="15" y="85"/>
                  </a:lnTo>
                  <a:lnTo>
                    <a:pt x="14" y="86"/>
                  </a:lnTo>
                  <a:lnTo>
                    <a:pt x="14" y="89"/>
                  </a:lnTo>
                  <a:lnTo>
                    <a:pt x="13" y="90"/>
                  </a:lnTo>
                  <a:lnTo>
                    <a:pt x="0" y="84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5" name="Freeform 210"/>
            <p:cNvSpPr>
              <a:spLocks/>
            </p:cNvSpPr>
            <p:nvPr/>
          </p:nvSpPr>
          <p:spPr bwMode="auto">
            <a:xfrm>
              <a:off x="5675313" y="1819276"/>
              <a:ext cx="255587" cy="206375"/>
            </a:xfrm>
            <a:custGeom>
              <a:avLst/>
              <a:gdLst>
                <a:gd name="T0" fmla="*/ 41 w 161"/>
                <a:gd name="T1" fmla="*/ 127 h 130"/>
                <a:gd name="T2" fmla="*/ 40 w 161"/>
                <a:gd name="T3" fmla="*/ 121 h 130"/>
                <a:gd name="T4" fmla="*/ 37 w 161"/>
                <a:gd name="T5" fmla="*/ 116 h 130"/>
                <a:gd name="T6" fmla="*/ 36 w 161"/>
                <a:gd name="T7" fmla="*/ 110 h 130"/>
                <a:gd name="T8" fmla="*/ 35 w 161"/>
                <a:gd name="T9" fmla="*/ 105 h 130"/>
                <a:gd name="T10" fmla="*/ 33 w 161"/>
                <a:gd name="T11" fmla="*/ 99 h 130"/>
                <a:gd name="T12" fmla="*/ 31 w 161"/>
                <a:gd name="T13" fmla="*/ 92 h 130"/>
                <a:gd name="T14" fmla="*/ 29 w 161"/>
                <a:gd name="T15" fmla="*/ 86 h 130"/>
                <a:gd name="T16" fmla="*/ 28 w 161"/>
                <a:gd name="T17" fmla="*/ 78 h 130"/>
                <a:gd name="T18" fmla="*/ 25 w 161"/>
                <a:gd name="T19" fmla="*/ 70 h 130"/>
                <a:gd name="T20" fmla="*/ 24 w 161"/>
                <a:gd name="T21" fmla="*/ 61 h 130"/>
                <a:gd name="T22" fmla="*/ 23 w 161"/>
                <a:gd name="T23" fmla="*/ 54 h 130"/>
                <a:gd name="T24" fmla="*/ 22 w 161"/>
                <a:gd name="T25" fmla="*/ 44 h 130"/>
                <a:gd name="T26" fmla="*/ 58 w 161"/>
                <a:gd name="T27" fmla="*/ 20 h 130"/>
                <a:gd name="T28" fmla="*/ 63 w 161"/>
                <a:gd name="T29" fmla="*/ 20 h 130"/>
                <a:gd name="T30" fmla="*/ 68 w 161"/>
                <a:gd name="T31" fmla="*/ 21 h 130"/>
                <a:gd name="T32" fmla="*/ 75 w 161"/>
                <a:gd name="T33" fmla="*/ 21 h 130"/>
                <a:gd name="T34" fmla="*/ 81 w 161"/>
                <a:gd name="T35" fmla="*/ 22 h 130"/>
                <a:gd name="T36" fmla="*/ 89 w 161"/>
                <a:gd name="T37" fmla="*/ 23 h 130"/>
                <a:gd name="T38" fmla="*/ 96 w 161"/>
                <a:gd name="T39" fmla="*/ 25 h 130"/>
                <a:gd name="T40" fmla="*/ 105 w 161"/>
                <a:gd name="T41" fmla="*/ 26 h 130"/>
                <a:gd name="T42" fmla="*/ 113 w 161"/>
                <a:gd name="T43" fmla="*/ 28 h 130"/>
                <a:gd name="T44" fmla="*/ 122 w 161"/>
                <a:gd name="T45" fmla="*/ 31 h 130"/>
                <a:gd name="T46" fmla="*/ 131 w 161"/>
                <a:gd name="T47" fmla="*/ 33 h 130"/>
                <a:gd name="T48" fmla="*/ 141 w 161"/>
                <a:gd name="T49" fmla="*/ 38 h 130"/>
                <a:gd name="T50" fmla="*/ 150 w 161"/>
                <a:gd name="T51" fmla="*/ 42 h 130"/>
                <a:gd name="T52" fmla="*/ 160 w 161"/>
                <a:gd name="T53" fmla="*/ 46 h 130"/>
                <a:gd name="T54" fmla="*/ 161 w 161"/>
                <a:gd name="T55" fmla="*/ 51 h 130"/>
                <a:gd name="T56" fmla="*/ 158 w 161"/>
                <a:gd name="T57" fmla="*/ 56 h 130"/>
                <a:gd name="T58" fmla="*/ 157 w 161"/>
                <a:gd name="T59" fmla="*/ 61 h 130"/>
                <a:gd name="T60" fmla="*/ 156 w 161"/>
                <a:gd name="T61" fmla="*/ 66 h 130"/>
                <a:gd name="T62" fmla="*/ 153 w 161"/>
                <a:gd name="T63" fmla="*/ 72 h 130"/>
                <a:gd name="T64" fmla="*/ 152 w 161"/>
                <a:gd name="T65" fmla="*/ 78 h 130"/>
                <a:gd name="T66" fmla="*/ 151 w 161"/>
                <a:gd name="T67" fmla="*/ 84 h 130"/>
                <a:gd name="T68" fmla="*/ 150 w 161"/>
                <a:gd name="T69" fmla="*/ 90 h 130"/>
                <a:gd name="T70" fmla="*/ 148 w 161"/>
                <a:gd name="T71" fmla="*/ 97 h 130"/>
                <a:gd name="T72" fmla="*/ 147 w 161"/>
                <a:gd name="T73" fmla="*/ 104 h 130"/>
                <a:gd name="T74" fmla="*/ 146 w 161"/>
                <a:gd name="T75" fmla="*/ 110 h 130"/>
                <a:gd name="T76" fmla="*/ 146 w 161"/>
                <a:gd name="T77" fmla="*/ 117 h 130"/>
                <a:gd name="T78" fmla="*/ 146 w 161"/>
                <a:gd name="T79" fmla="*/ 122 h 130"/>
                <a:gd name="T80" fmla="*/ 144 w 161"/>
                <a:gd name="T81" fmla="*/ 125 h 130"/>
                <a:gd name="T82" fmla="*/ 138 w 161"/>
                <a:gd name="T83" fmla="*/ 124 h 130"/>
                <a:gd name="T84" fmla="*/ 130 w 161"/>
                <a:gd name="T85" fmla="*/ 124 h 130"/>
                <a:gd name="T86" fmla="*/ 125 w 161"/>
                <a:gd name="T87" fmla="*/ 124 h 130"/>
                <a:gd name="T88" fmla="*/ 121 w 161"/>
                <a:gd name="T89" fmla="*/ 122 h 130"/>
                <a:gd name="T90" fmla="*/ 116 w 161"/>
                <a:gd name="T91" fmla="*/ 122 h 130"/>
                <a:gd name="T92" fmla="*/ 109 w 161"/>
                <a:gd name="T93" fmla="*/ 122 h 130"/>
                <a:gd name="T94" fmla="*/ 103 w 161"/>
                <a:gd name="T95" fmla="*/ 122 h 130"/>
                <a:gd name="T96" fmla="*/ 99 w 161"/>
                <a:gd name="T97" fmla="*/ 122 h 130"/>
                <a:gd name="T98" fmla="*/ 94 w 161"/>
                <a:gd name="T99" fmla="*/ 122 h 130"/>
                <a:gd name="T100" fmla="*/ 89 w 161"/>
                <a:gd name="T101" fmla="*/ 122 h 130"/>
                <a:gd name="T102" fmla="*/ 84 w 161"/>
                <a:gd name="T103" fmla="*/ 122 h 130"/>
                <a:gd name="T104" fmla="*/ 79 w 161"/>
                <a:gd name="T105" fmla="*/ 124 h 130"/>
                <a:gd name="T106" fmla="*/ 74 w 161"/>
                <a:gd name="T107" fmla="*/ 124 h 130"/>
                <a:gd name="T108" fmla="*/ 69 w 161"/>
                <a:gd name="T109" fmla="*/ 125 h 130"/>
                <a:gd name="T110" fmla="*/ 64 w 161"/>
                <a:gd name="T111" fmla="*/ 126 h 130"/>
                <a:gd name="T112" fmla="*/ 57 w 161"/>
                <a:gd name="T113" fmla="*/ 127 h 130"/>
                <a:gd name="T114" fmla="*/ 51 w 161"/>
                <a:gd name="T115" fmla="*/ 128 h 130"/>
                <a:gd name="T116" fmla="*/ 45 w 161"/>
                <a:gd name="T117" fmla="*/ 130 h 13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61"/>
                <a:gd name="T178" fmla="*/ 0 h 130"/>
                <a:gd name="T179" fmla="*/ 161 w 161"/>
                <a:gd name="T180" fmla="*/ 130 h 130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61" h="130">
                  <a:moveTo>
                    <a:pt x="42" y="130"/>
                  </a:moveTo>
                  <a:lnTo>
                    <a:pt x="42" y="130"/>
                  </a:lnTo>
                  <a:lnTo>
                    <a:pt x="42" y="128"/>
                  </a:lnTo>
                  <a:lnTo>
                    <a:pt x="41" y="127"/>
                  </a:lnTo>
                  <a:lnTo>
                    <a:pt x="41" y="126"/>
                  </a:lnTo>
                  <a:lnTo>
                    <a:pt x="40" y="125"/>
                  </a:lnTo>
                  <a:lnTo>
                    <a:pt x="40" y="124"/>
                  </a:lnTo>
                  <a:lnTo>
                    <a:pt x="40" y="121"/>
                  </a:lnTo>
                  <a:lnTo>
                    <a:pt x="40" y="120"/>
                  </a:lnTo>
                  <a:lnTo>
                    <a:pt x="39" y="119"/>
                  </a:lnTo>
                  <a:lnTo>
                    <a:pt x="39" y="117"/>
                  </a:lnTo>
                  <a:lnTo>
                    <a:pt x="37" y="116"/>
                  </a:lnTo>
                  <a:lnTo>
                    <a:pt x="37" y="115"/>
                  </a:lnTo>
                  <a:lnTo>
                    <a:pt x="36" y="112"/>
                  </a:lnTo>
                  <a:lnTo>
                    <a:pt x="36" y="111"/>
                  </a:lnTo>
                  <a:lnTo>
                    <a:pt x="36" y="110"/>
                  </a:lnTo>
                  <a:lnTo>
                    <a:pt x="35" y="109"/>
                  </a:lnTo>
                  <a:lnTo>
                    <a:pt x="35" y="108"/>
                  </a:lnTo>
                  <a:lnTo>
                    <a:pt x="35" y="106"/>
                  </a:lnTo>
                  <a:lnTo>
                    <a:pt x="35" y="105"/>
                  </a:lnTo>
                  <a:lnTo>
                    <a:pt x="34" y="104"/>
                  </a:lnTo>
                  <a:lnTo>
                    <a:pt x="34" y="102"/>
                  </a:lnTo>
                  <a:lnTo>
                    <a:pt x="33" y="100"/>
                  </a:lnTo>
                  <a:lnTo>
                    <a:pt x="33" y="99"/>
                  </a:lnTo>
                  <a:lnTo>
                    <a:pt x="33" y="97"/>
                  </a:lnTo>
                  <a:lnTo>
                    <a:pt x="31" y="95"/>
                  </a:lnTo>
                  <a:lnTo>
                    <a:pt x="31" y="94"/>
                  </a:lnTo>
                  <a:lnTo>
                    <a:pt x="31" y="92"/>
                  </a:lnTo>
                  <a:lnTo>
                    <a:pt x="30" y="90"/>
                  </a:lnTo>
                  <a:lnTo>
                    <a:pt x="30" y="89"/>
                  </a:lnTo>
                  <a:lnTo>
                    <a:pt x="30" y="87"/>
                  </a:lnTo>
                  <a:lnTo>
                    <a:pt x="29" y="86"/>
                  </a:lnTo>
                  <a:lnTo>
                    <a:pt x="29" y="83"/>
                  </a:lnTo>
                  <a:lnTo>
                    <a:pt x="28" y="82"/>
                  </a:lnTo>
                  <a:lnTo>
                    <a:pt x="28" y="80"/>
                  </a:lnTo>
                  <a:lnTo>
                    <a:pt x="28" y="78"/>
                  </a:lnTo>
                  <a:lnTo>
                    <a:pt x="27" y="76"/>
                  </a:lnTo>
                  <a:lnTo>
                    <a:pt x="27" y="73"/>
                  </a:lnTo>
                  <a:lnTo>
                    <a:pt x="27" y="72"/>
                  </a:lnTo>
                  <a:lnTo>
                    <a:pt x="25" y="70"/>
                  </a:lnTo>
                  <a:lnTo>
                    <a:pt x="25" y="67"/>
                  </a:lnTo>
                  <a:lnTo>
                    <a:pt x="25" y="66"/>
                  </a:lnTo>
                  <a:lnTo>
                    <a:pt x="25" y="64"/>
                  </a:lnTo>
                  <a:lnTo>
                    <a:pt x="24" y="61"/>
                  </a:lnTo>
                  <a:lnTo>
                    <a:pt x="23" y="60"/>
                  </a:lnTo>
                  <a:lnTo>
                    <a:pt x="23" y="58"/>
                  </a:lnTo>
                  <a:lnTo>
                    <a:pt x="23" y="55"/>
                  </a:lnTo>
                  <a:lnTo>
                    <a:pt x="23" y="54"/>
                  </a:lnTo>
                  <a:lnTo>
                    <a:pt x="23" y="51"/>
                  </a:lnTo>
                  <a:lnTo>
                    <a:pt x="22" y="49"/>
                  </a:lnTo>
                  <a:lnTo>
                    <a:pt x="22" y="46"/>
                  </a:lnTo>
                  <a:lnTo>
                    <a:pt x="22" y="44"/>
                  </a:lnTo>
                  <a:lnTo>
                    <a:pt x="0" y="27"/>
                  </a:lnTo>
                  <a:lnTo>
                    <a:pt x="28" y="0"/>
                  </a:lnTo>
                  <a:lnTo>
                    <a:pt x="57" y="20"/>
                  </a:lnTo>
                  <a:lnTo>
                    <a:pt x="58" y="20"/>
                  </a:lnTo>
                  <a:lnTo>
                    <a:pt x="59" y="20"/>
                  </a:lnTo>
                  <a:lnTo>
                    <a:pt x="61" y="20"/>
                  </a:lnTo>
                  <a:lnTo>
                    <a:pt x="62" y="20"/>
                  </a:lnTo>
                  <a:lnTo>
                    <a:pt x="63" y="20"/>
                  </a:lnTo>
                  <a:lnTo>
                    <a:pt x="64" y="21"/>
                  </a:lnTo>
                  <a:lnTo>
                    <a:pt x="66" y="21"/>
                  </a:lnTo>
                  <a:lnTo>
                    <a:pt x="67" y="21"/>
                  </a:lnTo>
                  <a:lnTo>
                    <a:pt x="68" y="21"/>
                  </a:lnTo>
                  <a:lnTo>
                    <a:pt x="71" y="21"/>
                  </a:lnTo>
                  <a:lnTo>
                    <a:pt x="72" y="21"/>
                  </a:lnTo>
                  <a:lnTo>
                    <a:pt x="74" y="21"/>
                  </a:lnTo>
                  <a:lnTo>
                    <a:pt x="75" y="21"/>
                  </a:lnTo>
                  <a:lnTo>
                    <a:pt x="77" y="21"/>
                  </a:lnTo>
                  <a:lnTo>
                    <a:pt x="79" y="21"/>
                  </a:lnTo>
                  <a:lnTo>
                    <a:pt x="80" y="22"/>
                  </a:lnTo>
                  <a:lnTo>
                    <a:pt x="81" y="22"/>
                  </a:lnTo>
                  <a:lnTo>
                    <a:pt x="84" y="22"/>
                  </a:lnTo>
                  <a:lnTo>
                    <a:pt x="85" y="22"/>
                  </a:lnTo>
                  <a:lnTo>
                    <a:pt x="88" y="22"/>
                  </a:lnTo>
                  <a:lnTo>
                    <a:pt x="89" y="23"/>
                  </a:lnTo>
                  <a:lnTo>
                    <a:pt x="91" y="23"/>
                  </a:lnTo>
                  <a:lnTo>
                    <a:pt x="93" y="23"/>
                  </a:lnTo>
                  <a:lnTo>
                    <a:pt x="95" y="23"/>
                  </a:lnTo>
                  <a:lnTo>
                    <a:pt x="96" y="25"/>
                  </a:lnTo>
                  <a:lnTo>
                    <a:pt x="99" y="25"/>
                  </a:lnTo>
                  <a:lnTo>
                    <a:pt x="101" y="26"/>
                  </a:lnTo>
                  <a:lnTo>
                    <a:pt x="103" y="26"/>
                  </a:lnTo>
                  <a:lnTo>
                    <a:pt x="105" y="26"/>
                  </a:lnTo>
                  <a:lnTo>
                    <a:pt x="107" y="26"/>
                  </a:lnTo>
                  <a:lnTo>
                    <a:pt x="109" y="27"/>
                  </a:lnTo>
                  <a:lnTo>
                    <a:pt x="112" y="28"/>
                  </a:lnTo>
                  <a:lnTo>
                    <a:pt x="113" y="28"/>
                  </a:lnTo>
                  <a:lnTo>
                    <a:pt x="116" y="28"/>
                  </a:lnTo>
                  <a:lnTo>
                    <a:pt x="118" y="30"/>
                  </a:lnTo>
                  <a:lnTo>
                    <a:pt x="121" y="31"/>
                  </a:lnTo>
                  <a:lnTo>
                    <a:pt x="122" y="31"/>
                  </a:lnTo>
                  <a:lnTo>
                    <a:pt x="125" y="32"/>
                  </a:lnTo>
                  <a:lnTo>
                    <a:pt x="126" y="32"/>
                  </a:lnTo>
                  <a:lnTo>
                    <a:pt x="129" y="33"/>
                  </a:lnTo>
                  <a:lnTo>
                    <a:pt x="131" y="33"/>
                  </a:lnTo>
                  <a:lnTo>
                    <a:pt x="134" y="34"/>
                  </a:lnTo>
                  <a:lnTo>
                    <a:pt x="136" y="36"/>
                  </a:lnTo>
                  <a:lnTo>
                    <a:pt x="139" y="36"/>
                  </a:lnTo>
                  <a:lnTo>
                    <a:pt x="141" y="38"/>
                  </a:lnTo>
                  <a:lnTo>
                    <a:pt x="143" y="38"/>
                  </a:lnTo>
                  <a:lnTo>
                    <a:pt x="145" y="39"/>
                  </a:lnTo>
                  <a:lnTo>
                    <a:pt x="147" y="40"/>
                  </a:lnTo>
                  <a:lnTo>
                    <a:pt x="150" y="42"/>
                  </a:lnTo>
                  <a:lnTo>
                    <a:pt x="152" y="43"/>
                  </a:lnTo>
                  <a:lnTo>
                    <a:pt x="155" y="44"/>
                  </a:lnTo>
                  <a:lnTo>
                    <a:pt x="157" y="45"/>
                  </a:lnTo>
                  <a:lnTo>
                    <a:pt x="160" y="46"/>
                  </a:lnTo>
                  <a:lnTo>
                    <a:pt x="161" y="48"/>
                  </a:lnTo>
                  <a:lnTo>
                    <a:pt x="161" y="49"/>
                  </a:lnTo>
                  <a:lnTo>
                    <a:pt x="161" y="50"/>
                  </a:lnTo>
                  <a:lnTo>
                    <a:pt x="161" y="51"/>
                  </a:lnTo>
                  <a:lnTo>
                    <a:pt x="160" y="53"/>
                  </a:lnTo>
                  <a:lnTo>
                    <a:pt x="160" y="54"/>
                  </a:lnTo>
                  <a:lnTo>
                    <a:pt x="160" y="55"/>
                  </a:lnTo>
                  <a:lnTo>
                    <a:pt x="158" y="56"/>
                  </a:lnTo>
                  <a:lnTo>
                    <a:pt x="158" y="58"/>
                  </a:lnTo>
                  <a:lnTo>
                    <a:pt x="158" y="60"/>
                  </a:lnTo>
                  <a:lnTo>
                    <a:pt x="157" y="60"/>
                  </a:lnTo>
                  <a:lnTo>
                    <a:pt x="157" y="61"/>
                  </a:lnTo>
                  <a:lnTo>
                    <a:pt x="156" y="62"/>
                  </a:lnTo>
                  <a:lnTo>
                    <a:pt x="156" y="64"/>
                  </a:lnTo>
                  <a:lnTo>
                    <a:pt x="156" y="65"/>
                  </a:lnTo>
                  <a:lnTo>
                    <a:pt x="156" y="66"/>
                  </a:lnTo>
                  <a:lnTo>
                    <a:pt x="156" y="67"/>
                  </a:lnTo>
                  <a:lnTo>
                    <a:pt x="155" y="70"/>
                  </a:lnTo>
                  <a:lnTo>
                    <a:pt x="155" y="71"/>
                  </a:lnTo>
                  <a:lnTo>
                    <a:pt x="153" y="72"/>
                  </a:lnTo>
                  <a:lnTo>
                    <a:pt x="153" y="73"/>
                  </a:lnTo>
                  <a:lnTo>
                    <a:pt x="153" y="75"/>
                  </a:lnTo>
                  <a:lnTo>
                    <a:pt x="153" y="77"/>
                  </a:lnTo>
                  <a:lnTo>
                    <a:pt x="152" y="78"/>
                  </a:lnTo>
                  <a:lnTo>
                    <a:pt x="152" y="80"/>
                  </a:lnTo>
                  <a:lnTo>
                    <a:pt x="152" y="82"/>
                  </a:lnTo>
                  <a:lnTo>
                    <a:pt x="152" y="83"/>
                  </a:lnTo>
                  <a:lnTo>
                    <a:pt x="151" y="84"/>
                  </a:lnTo>
                  <a:lnTo>
                    <a:pt x="150" y="86"/>
                  </a:lnTo>
                  <a:lnTo>
                    <a:pt x="150" y="88"/>
                  </a:lnTo>
                  <a:lnTo>
                    <a:pt x="150" y="89"/>
                  </a:lnTo>
                  <a:lnTo>
                    <a:pt x="150" y="90"/>
                  </a:lnTo>
                  <a:lnTo>
                    <a:pt x="150" y="92"/>
                  </a:lnTo>
                  <a:lnTo>
                    <a:pt x="148" y="94"/>
                  </a:lnTo>
                  <a:lnTo>
                    <a:pt x="148" y="95"/>
                  </a:lnTo>
                  <a:lnTo>
                    <a:pt x="148" y="97"/>
                  </a:lnTo>
                  <a:lnTo>
                    <a:pt x="148" y="99"/>
                  </a:lnTo>
                  <a:lnTo>
                    <a:pt x="147" y="100"/>
                  </a:lnTo>
                  <a:lnTo>
                    <a:pt x="147" y="102"/>
                  </a:lnTo>
                  <a:lnTo>
                    <a:pt x="147" y="104"/>
                  </a:lnTo>
                  <a:lnTo>
                    <a:pt x="147" y="105"/>
                  </a:lnTo>
                  <a:lnTo>
                    <a:pt x="147" y="106"/>
                  </a:lnTo>
                  <a:lnTo>
                    <a:pt x="147" y="108"/>
                  </a:lnTo>
                  <a:lnTo>
                    <a:pt x="146" y="110"/>
                  </a:lnTo>
                  <a:lnTo>
                    <a:pt x="146" y="111"/>
                  </a:lnTo>
                  <a:lnTo>
                    <a:pt x="146" y="112"/>
                  </a:lnTo>
                  <a:lnTo>
                    <a:pt x="146" y="115"/>
                  </a:lnTo>
                  <a:lnTo>
                    <a:pt x="146" y="117"/>
                  </a:lnTo>
                  <a:lnTo>
                    <a:pt x="146" y="119"/>
                  </a:lnTo>
                  <a:lnTo>
                    <a:pt x="146" y="120"/>
                  </a:lnTo>
                  <a:lnTo>
                    <a:pt x="146" y="121"/>
                  </a:lnTo>
                  <a:lnTo>
                    <a:pt x="146" y="122"/>
                  </a:lnTo>
                  <a:lnTo>
                    <a:pt x="146" y="124"/>
                  </a:lnTo>
                  <a:lnTo>
                    <a:pt x="146" y="125"/>
                  </a:lnTo>
                  <a:lnTo>
                    <a:pt x="145" y="125"/>
                  </a:lnTo>
                  <a:lnTo>
                    <a:pt x="144" y="125"/>
                  </a:lnTo>
                  <a:lnTo>
                    <a:pt x="143" y="125"/>
                  </a:lnTo>
                  <a:lnTo>
                    <a:pt x="141" y="125"/>
                  </a:lnTo>
                  <a:lnTo>
                    <a:pt x="139" y="124"/>
                  </a:lnTo>
                  <a:lnTo>
                    <a:pt x="138" y="124"/>
                  </a:lnTo>
                  <a:lnTo>
                    <a:pt x="136" y="124"/>
                  </a:lnTo>
                  <a:lnTo>
                    <a:pt x="134" y="124"/>
                  </a:lnTo>
                  <a:lnTo>
                    <a:pt x="133" y="124"/>
                  </a:lnTo>
                  <a:lnTo>
                    <a:pt x="130" y="124"/>
                  </a:lnTo>
                  <a:lnTo>
                    <a:pt x="129" y="124"/>
                  </a:lnTo>
                  <a:lnTo>
                    <a:pt x="128" y="124"/>
                  </a:lnTo>
                  <a:lnTo>
                    <a:pt x="126" y="124"/>
                  </a:lnTo>
                  <a:lnTo>
                    <a:pt x="125" y="124"/>
                  </a:lnTo>
                  <a:lnTo>
                    <a:pt x="124" y="124"/>
                  </a:lnTo>
                  <a:lnTo>
                    <a:pt x="124" y="122"/>
                  </a:lnTo>
                  <a:lnTo>
                    <a:pt x="122" y="122"/>
                  </a:lnTo>
                  <a:lnTo>
                    <a:pt x="121" y="122"/>
                  </a:lnTo>
                  <a:lnTo>
                    <a:pt x="119" y="122"/>
                  </a:lnTo>
                  <a:lnTo>
                    <a:pt x="118" y="122"/>
                  </a:lnTo>
                  <a:lnTo>
                    <a:pt x="117" y="122"/>
                  </a:lnTo>
                  <a:lnTo>
                    <a:pt x="116" y="122"/>
                  </a:lnTo>
                  <a:lnTo>
                    <a:pt x="114" y="122"/>
                  </a:lnTo>
                  <a:lnTo>
                    <a:pt x="113" y="122"/>
                  </a:lnTo>
                  <a:lnTo>
                    <a:pt x="112" y="122"/>
                  </a:lnTo>
                  <a:lnTo>
                    <a:pt x="109" y="122"/>
                  </a:lnTo>
                  <a:lnTo>
                    <a:pt x="108" y="122"/>
                  </a:lnTo>
                  <a:lnTo>
                    <a:pt x="107" y="122"/>
                  </a:lnTo>
                  <a:lnTo>
                    <a:pt x="105" y="122"/>
                  </a:lnTo>
                  <a:lnTo>
                    <a:pt x="103" y="122"/>
                  </a:lnTo>
                  <a:lnTo>
                    <a:pt x="102" y="122"/>
                  </a:lnTo>
                  <a:lnTo>
                    <a:pt x="101" y="122"/>
                  </a:lnTo>
                  <a:lnTo>
                    <a:pt x="100" y="122"/>
                  </a:lnTo>
                  <a:lnTo>
                    <a:pt x="99" y="122"/>
                  </a:lnTo>
                  <a:lnTo>
                    <a:pt x="97" y="122"/>
                  </a:lnTo>
                  <a:lnTo>
                    <a:pt x="96" y="122"/>
                  </a:lnTo>
                  <a:lnTo>
                    <a:pt x="95" y="122"/>
                  </a:lnTo>
                  <a:lnTo>
                    <a:pt x="94" y="122"/>
                  </a:lnTo>
                  <a:lnTo>
                    <a:pt x="93" y="122"/>
                  </a:lnTo>
                  <a:lnTo>
                    <a:pt x="91" y="122"/>
                  </a:lnTo>
                  <a:lnTo>
                    <a:pt x="90" y="122"/>
                  </a:lnTo>
                  <a:lnTo>
                    <a:pt x="89" y="122"/>
                  </a:lnTo>
                  <a:lnTo>
                    <a:pt x="88" y="122"/>
                  </a:lnTo>
                  <a:lnTo>
                    <a:pt x="86" y="122"/>
                  </a:lnTo>
                  <a:lnTo>
                    <a:pt x="85" y="122"/>
                  </a:lnTo>
                  <a:lnTo>
                    <a:pt x="84" y="122"/>
                  </a:lnTo>
                  <a:lnTo>
                    <a:pt x="83" y="122"/>
                  </a:lnTo>
                  <a:lnTo>
                    <a:pt x="81" y="122"/>
                  </a:lnTo>
                  <a:lnTo>
                    <a:pt x="80" y="124"/>
                  </a:lnTo>
                  <a:lnTo>
                    <a:pt x="79" y="124"/>
                  </a:lnTo>
                  <a:lnTo>
                    <a:pt x="78" y="124"/>
                  </a:lnTo>
                  <a:lnTo>
                    <a:pt x="77" y="124"/>
                  </a:lnTo>
                  <a:lnTo>
                    <a:pt x="75" y="124"/>
                  </a:lnTo>
                  <a:lnTo>
                    <a:pt x="74" y="124"/>
                  </a:lnTo>
                  <a:lnTo>
                    <a:pt x="72" y="124"/>
                  </a:lnTo>
                  <a:lnTo>
                    <a:pt x="72" y="125"/>
                  </a:lnTo>
                  <a:lnTo>
                    <a:pt x="71" y="125"/>
                  </a:lnTo>
                  <a:lnTo>
                    <a:pt x="69" y="125"/>
                  </a:lnTo>
                  <a:lnTo>
                    <a:pt x="68" y="125"/>
                  </a:lnTo>
                  <a:lnTo>
                    <a:pt x="67" y="125"/>
                  </a:lnTo>
                  <a:lnTo>
                    <a:pt x="66" y="125"/>
                  </a:lnTo>
                  <a:lnTo>
                    <a:pt x="64" y="126"/>
                  </a:lnTo>
                  <a:lnTo>
                    <a:pt x="63" y="126"/>
                  </a:lnTo>
                  <a:lnTo>
                    <a:pt x="62" y="126"/>
                  </a:lnTo>
                  <a:lnTo>
                    <a:pt x="59" y="126"/>
                  </a:lnTo>
                  <a:lnTo>
                    <a:pt x="57" y="127"/>
                  </a:lnTo>
                  <a:lnTo>
                    <a:pt x="56" y="127"/>
                  </a:lnTo>
                  <a:lnTo>
                    <a:pt x="55" y="127"/>
                  </a:lnTo>
                  <a:lnTo>
                    <a:pt x="53" y="127"/>
                  </a:lnTo>
                  <a:lnTo>
                    <a:pt x="51" y="128"/>
                  </a:lnTo>
                  <a:lnTo>
                    <a:pt x="50" y="128"/>
                  </a:lnTo>
                  <a:lnTo>
                    <a:pt x="49" y="128"/>
                  </a:lnTo>
                  <a:lnTo>
                    <a:pt x="47" y="128"/>
                  </a:lnTo>
                  <a:lnTo>
                    <a:pt x="45" y="130"/>
                  </a:lnTo>
                  <a:lnTo>
                    <a:pt x="44" y="130"/>
                  </a:lnTo>
                  <a:lnTo>
                    <a:pt x="42" y="13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6" name="Freeform 211"/>
            <p:cNvSpPr>
              <a:spLocks/>
            </p:cNvSpPr>
            <p:nvPr/>
          </p:nvSpPr>
          <p:spPr bwMode="auto">
            <a:xfrm>
              <a:off x="5522913" y="1816101"/>
              <a:ext cx="171450" cy="96838"/>
            </a:xfrm>
            <a:custGeom>
              <a:avLst/>
              <a:gdLst>
                <a:gd name="T0" fmla="*/ 94 w 108"/>
                <a:gd name="T1" fmla="*/ 28 h 61"/>
                <a:gd name="T2" fmla="*/ 89 w 108"/>
                <a:gd name="T3" fmla="*/ 25 h 61"/>
                <a:gd name="T4" fmla="*/ 86 w 108"/>
                <a:gd name="T5" fmla="*/ 24 h 61"/>
                <a:gd name="T6" fmla="*/ 79 w 108"/>
                <a:gd name="T7" fmla="*/ 22 h 61"/>
                <a:gd name="T8" fmla="*/ 74 w 108"/>
                <a:gd name="T9" fmla="*/ 19 h 61"/>
                <a:gd name="T10" fmla="*/ 67 w 108"/>
                <a:gd name="T11" fmla="*/ 17 h 61"/>
                <a:gd name="T12" fmla="*/ 61 w 108"/>
                <a:gd name="T13" fmla="*/ 15 h 61"/>
                <a:gd name="T14" fmla="*/ 54 w 108"/>
                <a:gd name="T15" fmla="*/ 13 h 61"/>
                <a:gd name="T16" fmla="*/ 48 w 108"/>
                <a:gd name="T17" fmla="*/ 12 h 61"/>
                <a:gd name="T18" fmla="*/ 42 w 108"/>
                <a:gd name="T19" fmla="*/ 11 h 61"/>
                <a:gd name="T20" fmla="*/ 36 w 108"/>
                <a:gd name="T21" fmla="*/ 11 h 61"/>
                <a:gd name="T22" fmla="*/ 30 w 108"/>
                <a:gd name="T23" fmla="*/ 12 h 61"/>
                <a:gd name="T24" fmla="*/ 25 w 108"/>
                <a:gd name="T25" fmla="*/ 13 h 61"/>
                <a:gd name="T26" fmla="*/ 20 w 108"/>
                <a:gd name="T27" fmla="*/ 16 h 61"/>
                <a:gd name="T28" fmla="*/ 14 w 108"/>
                <a:gd name="T29" fmla="*/ 22 h 61"/>
                <a:gd name="T30" fmla="*/ 10 w 108"/>
                <a:gd name="T31" fmla="*/ 29 h 61"/>
                <a:gd name="T32" fmla="*/ 10 w 108"/>
                <a:gd name="T33" fmla="*/ 36 h 61"/>
                <a:gd name="T34" fmla="*/ 13 w 108"/>
                <a:gd name="T35" fmla="*/ 42 h 61"/>
                <a:gd name="T36" fmla="*/ 16 w 108"/>
                <a:gd name="T37" fmla="*/ 47 h 61"/>
                <a:gd name="T38" fmla="*/ 22 w 108"/>
                <a:gd name="T39" fmla="*/ 51 h 61"/>
                <a:gd name="T40" fmla="*/ 30 w 108"/>
                <a:gd name="T41" fmla="*/ 52 h 61"/>
                <a:gd name="T42" fmla="*/ 35 w 108"/>
                <a:gd name="T43" fmla="*/ 52 h 61"/>
                <a:gd name="T44" fmla="*/ 39 w 108"/>
                <a:gd name="T45" fmla="*/ 51 h 61"/>
                <a:gd name="T46" fmla="*/ 43 w 108"/>
                <a:gd name="T47" fmla="*/ 61 h 61"/>
                <a:gd name="T48" fmla="*/ 37 w 108"/>
                <a:gd name="T49" fmla="*/ 61 h 61"/>
                <a:gd name="T50" fmla="*/ 32 w 108"/>
                <a:gd name="T51" fmla="*/ 61 h 61"/>
                <a:gd name="T52" fmla="*/ 27 w 108"/>
                <a:gd name="T53" fmla="*/ 61 h 61"/>
                <a:gd name="T54" fmla="*/ 22 w 108"/>
                <a:gd name="T55" fmla="*/ 61 h 61"/>
                <a:gd name="T56" fmla="*/ 17 w 108"/>
                <a:gd name="T57" fmla="*/ 60 h 61"/>
                <a:gd name="T58" fmla="*/ 14 w 108"/>
                <a:gd name="T59" fmla="*/ 57 h 61"/>
                <a:gd name="T60" fmla="*/ 9 w 108"/>
                <a:gd name="T61" fmla="*/ 55 h 61"/>
                <a:gd name="T62" fmla="*/ 4 w 108"/>
                <a:gd name="T63" fmla="*/ 50 h 61"/>
                <a:gd name="T64" fmla="*/ 2 w 108"/>
                <a:gd name="T65" fmla="*/ 45 h 61"/>
                <a:gd name="T66" fmla="*/ 0 w 108"/>
                <a:gd name="T67" fmla="*/ 39 h 61"/>
                <a:gd name="T68" fmla="*/ 0 w 108"/>
                <a:gd name="T69" fmla="*/ 33 h 61"/>
                <a:gd name="T70" fmla="*/ 0 w 108"/>
                <a:gd name="T71" fmla="*/ 25 h 61"/>
                <a:gd name="T72" fmla="*/ 2 w 108"/>
                <a:gd name="T73" fmla="*/ 19 h 61"/>
                <a:gd name="T74" fmla="*/ 4 w 108"/>
                <a:gd name="T75" fmla="*/ 15 h 61"/>
                <a:gd name="T76" fmla="*/ 8 w 108"/>
                <a:gd name="T77" fmla="*/ 11 h 61"/>
                <a:gd name="T78" fmla="*/ 12 w 108"/>
                <a:gd name="T79" fmla="*/ 6 h 61"/>
                <a:gd name="T80" fmla="*/ 16 w 108"/>
                <a:gd name="T81" fmla="*/ 3 h 61"/>
                <a:gd name="T82" fmla="*/ 22 w 108"/>
                <a:gd name="T83" fmla="*/ 1 h 61"/>
                <a:gd name="T84" fmla="*/ 27 w 108"/>
                <a:gd name="T85" fmla="*/ 0 h 61"/>
                <a:gd name="T86" fmla="*/ 32 w 108"/>
                <a:gd name="T87" fmla="*/ 0 h 61"/>
                <a:gd name="T88" fmla="*/ 38 w 108"/>
                <a:gd name="T89" fmla="*/ 0 h 61"/>
                <a:gd name="T90" fmla="*/ 43 w 108"/>
                <a:gd name="T91" fmla="*/ 0 h 61"/>
                <a:gd name="T92" fmla="*/ 48 w 108"/>
                <a:gd name="T93" fmla="*/ 1 h 61"/>
                <a:gd name="T94" fmla="*/ 54 w 108"/>
                <a:gd name="T95" fmla="*/ 2 h 61"/>
                <a:gd name="T96" fmla="*/ 60 w 108"/>
                <a:gd name="T97" fmla="*/ 3 h 61"/>
                <a:gd name="T98" fmla="*/ 66 w 108"/>
                <a:gd name="T99" fmla="*/ 6 h 61"/>
                <a:gd name="T100" fmla="*/ 72 w 108"/>
                <a:gd name="T101" fmla="*/ 7 h 61"/>
                <a:gd name="T102" fmla="*/ 79 w 108"/>
                <a:gd name="T103" fmla="*/ 10 h 61"/>
                <a:gd name="T104" fmla="*/ 83 w 108"/>
                <a:gd name="T105" fmla="*/ 12 h 61"/>
                <a:gd name="T106" fmla="*/ 88 w 108"/>
                <a:gd name="T107" fmla="*/ 13 h 61"/>
                <a:gd name="T108" fmla="*/ 96 w 108"/>
                <a:gd name="T109" fmla="*/ 17 h 61"/>
                <a:gd name="T110" fmla="*/ 102 w 108"/>
                <a:gd name="T111" fmla="*/ 19 h 61"/>
                <a:gd name="T112" fmla="*/ 107 w 108"/>
                <a:gd name="T113" fmla="*/ 22 h 6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8"/>
                <a:gd name="T172" fmla="*/ 0 h 61"/>
                <a:gd name="T173" fmla="*/ 108 w 108"/>
                <a:gd name="T174" fmla="*/ 61 h 6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8" h="61">
                  <a:moveTo>
                    <a:pt x="96" y="29"/>
                  </a:moveTo>
                  <a:lnTo>
                    <a:pt x="96" y="29"/>
                  </a:lnTo>
                  <a:lnTo>
                    <a:pt x="96" y="28"/>
                  </a:lnTo>
                  <a:lnTo>
                    <a:pt x="94" y="28"/>
                  </a:lnTo>
                  <a:lnTo>
                    <a:pt x="93" y="28"/>
                  </a:lnTo>
                  <a:lnTo>
                    <a:pt x="92" y="27"/>
                  </a:lnTo>
                  <a:lnTo>
                    <a:pt x="89" y="27"/>
                  </a:lnTo>
                  <a:lnTo>
                    <a:pt x="89" y="25"/>
                  </a:lnTo>
                  <a:lnTo>
                    <a:pt x="88" y="25"/>
                  </a:lnTo>
                  <a:lnTo>
                    <a:pt x="87" y="25"/>
                  </a:lnTo>
                  <a:lnTo>
                    <a:pt x="87" y="24"/>
                  </a:lnTo>
                  <a:lnTo>
                    <a:pt x="86" y="24"/>
                  </a:lnTo>
                  <a:lnTo>
                    <a:pt x="83" y="23"/>
                  </a:lnTo>
                  <a:lnTo>
                    <a:pt x="82" y="23"/>
                  </a:lnTo>
                  <a:lnTo>
                    <a:pt x="81" y="22"/>
                  </a:lnTo>
                  <a:lnTo>
                    <a:pt x="79" y="22"/>
                  </a:lnTo>
                  <a:lnTo>
                    <a:pt x="77" y="20"/>
                  </a:lnTo>
                  <a:lnTo>
                    <a:pt x="76" y="20"/>
                  </a:lnTo>
                  <a:lnTo>
                    <a:pt x="75" y="19"/>
                  </a:lnTo>
                  <a:lnTo>
                    <a:pt x="74" y="19"/>
                  </a:lnTo>
                  <a:lnTo>
                    <a:pt x="72" y="18"/>
                  </a:lnTo>
                  <a:lnTo>
                    <a:pt x="71" y="18"/>
                  </a:lnTo>
                  <a:lnTo>
                    <a:pt x="69" y="18"/>
                  </a:lnTo>
                  <a:lnTo>
                    <a:pt x="67" y="17"/>
                  </a:lnTo>
                  <a:lnTo>
                    <a:pt x="66" y="17"/>
                  </a:lnTo>
                  <a:lnTo>
                    <a:pt x="65" y="16"/>
                  </a:lnTo>
                  <a:lnTo>
                    <a:pt x="63" y="16"/>
                  </a:lnTo>
                  <a:lnTo>
                    <a:pt x="61" y="15"/>
                  </a:lnTo>
                  <a:lnTo>
                    <a:pt x="60" y="15"/>
                  </a:lnTo>
                  <a:lnTo>
                    <a:pt x="58" y="13"/>
                  </a:lnTo>
                  <a:lnTo>
                    <a:pt x="57" y="13"/>
                  </a:lnTo>
                  <a:lnTo>
                    <a:pt x="54" y="13"/>
                  </a:lnTo>
                  <a:lnTo>
                    <a:pt x="53" y="13"/>
                  </a:lnTo>
                  <a:lnTo>
                    <a:pt x="52" y="12"/>
                  </a:lnTo>
                  <a:lnTo>
                    <a:pt x="49" y="12"/>
                  </a:lnTo>
                  <a:lnTo>
                    <a:pt x="48" y="12"/>
                  </a:lnTo>
                  <a:lnTo>
                    <a:pt x="47" y="12"/>
                  </a:lnTo>
                  <a:lnTo>
                    <a:pt x="44" y="12"/>
                  </a:lnTo>
                  <a:lnTo>
                    <a:pt x="43" y="11"/>
                  </a:lnTo>
                  <a:lnTo>
                    <a:pt x="42" y="11"/>
                  </a:lnTo>
                  <a:lnTo>
                    <a:pt x="39" y="11"/>
                  </a:lnTo>
                  <a:lnTo>
                    <a:pt x="38" y="11"/>
                  </a:lnTo>
                  <a:lnTo>
                    <a:pt x="37" y="11"/>
                  </a:lnTo>
                  <a:lnTo>
                    <a:pt x="36" y="11"/>
                  </a:lnTo>
                  <a:lnTo>
                    <a:pt x="35" y="11"/>
                  </a:lnTo>
                  <a:lnTo>
                    <a:pt x="32" y="11"/>
                  </a:lnTo>
                  <a:lnTo>
                    <a:pt x="31" y="11"/>
                  </a:lnTo>
                  <a:lnTo>
                    <a:pt x="30" y="12"/>
                  </a:lnTo>
                  <a:lnTo>
                    <a:pt x="29" y="12"/>
                  </a:lnTo>
                  <a:lnTo>
                    <a:pt x="27" y="12"/>
                  </a:lnTo>
                  <a:lnTo>
                    <a:pt x="26" y="12"/>
                  </a:lnTo>
                  <a:lnTo>
                    <a:pt x="25" y="13"/>
                  </a:lnTo>
                  <a:lnTo>
                    <a:pt x="24" y="13"/>
                  </a:lnTo>
                  <a:lnTo>
                    <a:pt x="22" y="13"/>
                  </a:lnTo>
                  <a:lnTo>
                    <a:pt x="21" y="15"/>
                  </a:lnTo>
                  <a:lnTo>
                    <a:pt x="20" y="16"/>
                  </a:lnTo>
                  <a:lnTo>
                    <a:pt x="19" y="17"/>
                  </a:lnTo>
                  <a:lnTo>
                    <a:pt x="16" y="18"/>
                  </a:lnTo>
                  <a:lnTo>
                    <a:pt x="15" y="20"/>
                  </a:lnTo>
                  <a:lnTo>
                    <a:pt x="14" y="22"/>
                  </a:lnTo>
                  <a:lnTo>
                    <a:pt x="13" y="24"/>
                  </a:lnTo>
                  <a:lnTo>
                    <a:pt x="12" y="25"/>
                  </a:lnTo>
                  <a:lnTo>
                    <a:pt x="12" y="28"/>
                  </a:lnTo>
                  <a:lnTo>
                    <a:pt x="10" y="29"/>
                  </a:lnTo>
                  <a:lnTo>
                    <a:pt x="10" y="32"/>
                  </a:lnTo>
                  <a:lnTo>
                    <a:pt x="10" y="33"/>
                  </a:lnTo>
                  <a:lnTo>
                    <a:pt x="10" y="35"/>
                  </a:lnTo>
                  <a:lnTo>
                    <a:pt x="10" y="36"/>
                  </a:lnTo>
                  <a:lnTo>
                    <a:pt x="10" y="38"/>
                  </a:lnTo>
                  <a:lnTo>
                    <a:pt x="12" y="39"/>
                  </a:lnTo>
                  <a:lnTo>
                    <a:pt x="12" y="41"/>
                  </a:lnTo>
                  <a:lnTo>
                    <a:pt x="13" y="42"/>
                  </a:lnTo>
                  <a:lnTo>
                    <a:pt x="13" y="44"/>
                  </a:lnTo>
                  <a:lnTo>
                    <a:pt x="14" y="45"/>
                  </a:lnTo>
                  <a:lnTo>
                    <a:pt x="15" y="46"/>
                  </a:lnTo>
                  <a:lnTo>
                    <a:pt x="16" y="47"/>
                  </a:lnTo>
                  <a:lnTo>
                    <a:pt x="17" y="48"/>
                  </a:lnTo>
                  <a:lnTo>
                    <a:pt x="20" y="50"/>
                  </a:lnTo>
                  <a:lnTo>
                    <a:pt x="21" y="50"/>
                  </a:lnTo>
                  <a:lnTo>
                    <a:pt x="22" y="51"/>
                  </a:lnTo>
                  <a:lnTo>
                    <a:pt x="25" y="52"/>
                  </a:lnTo>
                  <a:lnTo>
                    <a:pt x="26" y="52"/>
                  </a:lnTo>
                  <a:lnTo>
                    <a:pt x="29" y="52"/>
                  </a:lnTo>
                  <a:lnTo>
                    <a:pt x="30" y="52"/>
                  </a:lnTo>
                  <a:lnTo>
                    <a:pt x="31" y="52"/>
                  </a:lnTo>
                  <a:lnTo>
                    <a:pt x="32" y="53"/>
                  </a:lnTo>
                  <a:lnTo>
                    <a:pt x="34" y="52"/>
                  </a:lnTo>
                  <a:lnTo>
                    <a:pt x="35" y="52"/>
                  </a:lnTo>
                  <a:lnTo>
                    <a:pt x="36" y="52"/>
                  </a:lnTo>
                  <a:lnTo>
                    <a:pt x="37" y="52"/>
                  </a:lnTo>
                  <a:lnTo>
                    <a:pt x="38" y="52"/>
                  </a:lnTo>
                  <a:lnTo>
                    <a:pt x="39" y="51"/>
                  </a:lnTo>
                  <a:lnTo>
                    <a:pt x="41" y="51"/>
                  </a:lnTo>
                  <a:lnTo>
                    <a:pt x="47" y="60"/>
                  </a:lnTo>
                  <a:lnTo>
                    <a:pt x="44" y="61"/>
                  </a:lnTo>
                  <a:lnTo>
                    <a:pt x="43" y="61"/>
                  </a:lnTo>
                  <a:lnTo>
                    <a:pt x="42" y="61"/>
                  </a:lnTo>
                  <a:lnTo>
                    <a:pt x="41" y="61"/>
                  </a:lnTo>
                  <a:lnTo>
                    <a:pt x="39" y="61"/>
                  </a:lnTo>
                  <a:lnTo>
                    <a:pt x="37" y="61"/>
                  </a:lnTo>
                  <a:lnTo>
                    <a:pt x="36" y="61"/>
                  </a:lnTo>
                  <a:lnTo>
                    <a:pt x="35" y="61"/>
                  </a:lnTo>
                  <a:lnTo>
                    <a:pt x="34" y="61"/>
                  </a:lnTo>
                  <a:lnTo>
                    <a:pt x="32" y="61"/>
                  </a:lnTo>
                  <a:lnTo>
                    <a:pt x="31" y="61"/>
                  </a:lnTo>
                  <a:lnTo>
                    <a:pt x="30" y="61"/>
                  </a:lnTo>
                  <a:lnTo>
                    <a:pt x="29" y="61"/>
                  </a:lnTo>
                  <a:lnTo>
                    <a:pt x="27" y="61"/>
                  </a:lnTo>
                  <a:lnTo>
                    <a:pt x="26" y="61"/>
                  </a:lnTo>
                  <a:lnTo>
                    <a:pt x="25" y="61"/>
                  </a:lnTo>
                  <a:lnTo>
                    <a:pt x="24" y="61"/>
                  </a:lnTo>
                  <a:lnTo>
                    <a:pt x="22" y="61"/>
                  </a:lnTo>
                  <a:lnTo>
                    <a:pt x="21" y="61"/>
                  </a:lnTo>
                  <a:lnTo>
                    <a:pt x="20" y="60"/>
                  </a:lnTo>
                  <a:lnTo>
                    <a:pt x="19" y="60"/>
                  </a:lnTo>
                  <a:lnTo>
                    <a:pt x="17" y="60"/>
                  </a:lnTo>
                  <a:lnTo>
                    <a:pt x="16" y="60"/>
                  </a:lnTo>
                  <a:lnTo>
                    <a:pt x="16" y="58"/>
                  </a:lnTo>
                  <a:lnTo>
                    <a:pt x="15" y="58"/>
                  </a:lnTo>
                  <a:lnTo>
                    <a:pt x="14" y="57"/>
                  </a:lnTo>
                  <a:lnTo>
                    <a:pt x="13" y="57"/>
                  </a:lnTo>
                  <a:lnTo>
                    <a:pt x="12" y="56"/>
                  </a:lnTo>
                  <a:lnTo>
                    <a:pt x="10" y="56"/>
                  </a:lnTo>
                  <a:lnTo>
                    <a:pt x="9" y="55"/>
                  </a:lnTo>
                  <a:lnTo>
                    <a:pt x="8" y="53"/>
                  </a:lnTo>
                  <a:lnTo>
                    <a:pt x="7" y="52"/>
                  </a:lnTo>
                  <a:lnTo>
                    <a:pt x="5" y="51"/>
                  </a:lnTo>
                  <a:lnTo>
                    <a:pt x="4" y="50"/>
                  </a:lnTo>
                  <a:lnTo>
                    <a:pt x="4" y="48"/>
                  </a:lnTo>
                  <a:lnTo>
                    <a:pt x="3" y="48"/>
                  </a:lnTo>
                  <a:lnTo>
                    <a:pt x="3" y="46"/>
                  </a:lnTo>
                  <a:lnTo>
                    <a:pt x="2" y="45"/>
                  </a:lnTo>
                  <a:lnTo>
                    <a:pt x="2" y="44"/>
                  </a:lnTo>
                  <a:lnTo>
                    <a:pt x="0" y="41"/>
                  </a:lnTo>
                  <a:lnTo>
                    <a:pt x="0" y="40"/>
                  </a:lnTo>
                  <a:lnTo>
                    <a:pt x="0" y="39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4"/>
                  </a:lnTo>
                  <a:lnTo>
                    <a:pt x="0" y="33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0" y="27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0" y="22"/>
                  </a:lnTo>
                  <a:lnTo>
                    <a:pt x="2" y="20"/>
                  </a:lnTo>
                  <a:lnTo>
                    <a:pt x="2" y="19"/>
                  </a:lnTo>
                  <a:lnTo>
                    <a:pt x="2" y="18"/>
                  </a:lnTo>
                  <a:lnTo>
                    <a:pt x="3" y="17"/>
                  </a:lnTo>
                  <a:lnTo>
                    <a:pt x="3" y="16"/>
                  </a:lnTo>
                  <a:lnTo>
                    <a:pt x="4" y="15"/>
                  </a:lnTo>
                  <a:lnTo>
                    <a:pt x="4" y="13"/>
                  </a:lnTo>
                  <a:lnTo>
                    <a:pt x="5" y="12"/>
                  </a:lnTo>
                  <a:lnTo>
                    <a:pt x="7" y="12"/>
                  </a:lnTo>
                  <a:lnTo>
                    <a:pt x="8" y="11"/>
                  </a:lnTo>
                  <a:lnTo>
                    <a:pt x="8" y="10"/>
                  </a:lnTo>
                  <a:lnTo>
                    <a:pt x="9" y="8"/>
                  </a:lnTo>
                  <a:lnTo>
                    <a:pt x="10" y="7"/>
                  </a:lnTo>
                  <a:lnTo>
                    <a:pt x="12" y="6"/>
                  </a:lnTo>
                  <a:lnTo>
                    <a:pt x="13" y="6"/>
                  </a:lnTo>
                  <a:lnTo>
                    <a:pt x="14" y="5"/>
                  </a:lnTo>
                  <a:lnTo>
                    <a:pt x="15" y="5"/>
                  </a:lnTo>
                  <a:lnTo>
                    <a:pt x="16" y="3"/>
                  </a:lnTo>
                  <a:lnTo>
                    <a:pt x="17" y="2"/>
                  </a:lnTo>
                  <a:lnTo>
                    <a:pt x="20" y="2"/>
                  </a:lnTo>
                  <a:lnTo>
                    <a:pt x="21" y="2"/>
                  </a:lnTo>
                  <a:lnTo>
                    <a:pt x="22" y="1"/>
                  </a:lnTo>
                  <a:lnTo>
                    <a:pt x="24" y="1"/>
                  </a:lnTo>
                  <a:lnTo>
                    <a:pt x="25" y="1"/>
                  </a:lnTo>
                  <a:lnTo>
                    <a:pt x="26" y="1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30" y="0"/>
                  </a:lnTo>
                  <a:lnTo>
                    <a:pt x="31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35" y="0"/>
                  </a:lnTo>
                  <a:lnTo>
                    <a:pt x="37" y="0"/>
                  </a:lnTo>
                  <a:lnTo>
                    <a:pt x="38" y="0"/>
                  </a:lnTo>
                  <a:lnTo>
                    <a:pt x="39" y="0"/>
                  </a:lnTo>
                  <a:lnTo>
                    <a:pt x="41" y="0"/>
                  </a:lnTo>
                  <a:lnTo>
                    <a:pt x="42" y="0"/>
                  </a:lnTo>
                  <a:lnTo>
                    <a:pt x="43" y="0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47" y="1"/>
                  </a:lnTo>
                  <a:lnTo>
                    <a:pt x="48" y="1"/>
                  </a:lnTo>
                  <a:lnTo>
                    <a:pt x="49" y="1"/>
                  </a:lnTo>
                  <a:lnTo>
                    <a:pt x="51" y="1"/>
                  </a:lnTo>
                  <a:lnTo>
                    <a:pt x="52" y="1"/>
                  </a:lnTo>
                  <a:lnTo>
                    <a:pt x="54" y="2"/>
                  </a:lnTo>
                  <a:lnTo>
                    <a:pt x="55" y="2"/>
                  </a:lnTo>
                  <a:lnTo>
                    <a:pt x="58" y="2"/>
                  </a:lnTo>
                  <a:lnTo>
                    <a:pt x="59" y="2"/>
                  </a:lnTo>
                  <a:lnTo>
                    <a:pt x="60" y="3"/>
                  </a:lnTo>
                  <a:lnTo>
                    <a:pt x="61" y="3"/>
                  </a:lnTo>
                  <a:lnTo>
                    <a:pt x="63" y="3"/>
                  </a:lnTo>
                  <a:lnTo>
                    <a:pt x="65" y="5"/>
                  </a:lnTo>
                  <a:lnTo>
                    <a:pt x="66" y="6"/>
                  </a:lnTo>
                  <a:lnTo>
                    <a:pt x="69" y="6"/>
                  </a:lnTo>
                  <a:lnTo>
                    <a:pt x="70" y="7"/>
                  </a:lnTo>
                  <a:lnTo>
                    <a:pt x="71" y="7"/>
                  </a:lnTo>
                  <a:lnTo>
                    <a:pt x="72" y="7"/>
                  </a:lnTo>
                  <a:lnTo>
                    <a:pt x="74" y="8"/>
                  </a:lnTo>
                  <a:lnTo>
                    <a:pt x="76" y="8"/>
                  </a:lnTo>
                  <a:lnTo>
                    <a:pt x="77" y="10"/>
                  </a:lnTo>
                  <a:lnTo>
                    <a:pt x="79" y="10"/>
                  </a:lnTo>
                  <a:lnTo>
                    <a:pt x="80" y="11"/>
                  </a:lnTo>
                  <a:lnTo>
                    <a:pt x="81" y="11"/>
                  </a:lnTo>
                  <a:lnTo>
                    <a:pt x="82" y="12"/>
                  </a:lnTo>
                  <a:lnTo>
                    <a:pt x="83" y="12"/>
                  </a:lnTo>
                  <a:lnTo>
                    <a:pt x="85" y="12"/>
                  </a:lnTo>
                  <a:lnTo>
                    <a:pt x="86" y="13"/>
                  </a:lnTo>
                  <a:lnTo>
                    <a:pt x="87" y="13"/>
                  </a:lnTo>
                  <a:lnTo>
                    <a:pt x="88" y="13"/>
                  </a:lnTo>
                  <a:lnTo>
                    <a:pt x="89" y="15"/>
                  </a:lnTo>
                  <a:lnTo>
                    <a:pt x="92" y="16"/>
                  </a:lnTo>
                  <a:lnTo>
                    <a:pt x="94" y="16"/>
                  </a:lnTo>
                  <a:lnTo>
                    <a:pt x="96" y="17"/>
                  </a:lnTo>
                  <a:lnTo>
                    <a:pt x="97" y="18"/>
                  </a:lnTo>
                  <a:lnTo>
                    <a:pt x="99" y="18"/>
                  </a:lnTo>
                  <a:lnTo>
                    <a:pt x="101" y="19"/>
                  </a:lnTo>
                  <a:lnTo>
                    <a:pt x="102" y="19"/>
                  </a:lnTo>
                  <a:lnTo>
                    <a:pt x="103" y="19"/>
                  </a:lnTo>
                  <a:lnTo>
                    <a:pt x="104" y="20"/>
                  </a:lnTo>
                  <a:lnTo>
                    <a:pt x="105" y="22"/>
                  </a:lnTo>
                  <a:lnTo>
                    <a:pt x="107" y="22"/>
                  </a:lnTo>
                  <a:lnTo>
                    <a:pt x="108" y="22"/>
                  </a:lnTo>
                  <a:lnTo>
                    <a:pt x="96" y="29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7" name="Freeform 212"/>
            <p:cNvSpPr>
              <a:spLocks/>
            </p:cNvSpPr>
            <p:nvPr/>
          </p:nvSpPr>
          <p:spPr bwMode="auto">
            <a:xfrm>
              <a:off x="5672138" y="1681163"/>
              <a:ext cx="120650" cy="155575"/>
            </a:xfrm>
            <a:custGeom>
              <a:avLst/>
              <a:gdLst>
                <a:gd name="T0" fmla="*/ 20 w 76"/>
                <a:gd name="T1" fmla="*/ 96 h 98"/>
                <a:gd name="T2" fmla="*/ 15 w 76"/>
                <a:gd name="T3" fmla="*/ 91 h 98"/>
                <a:gd name="T4" fmla="*/ 11 w 76"/>
                <a:gd name="T5" fmla="*/ 85 h 98"/>
                <a:gd name="T6" fmla="*/ 9 w 76"/>
                <a:gd name="T7" fmla="*/ 80 h 98"/>
                <a:gd name="T8" fmla="*/ 7 w 76"/>
                <a:gd name="T9" fmla="*/ 75 h 98"/>
                <a:gd name="T10" fmla="*/ 5 w 76"/>
                <a:gd name="T11" fmla="*/ 69 h 98"/>
                <a:gd name="T12" fmla="*/ 3 w 76"/>
                <a:gd name="T13" fmla="*/ 64 h 98"/>
                <a:gd name="T14" fmla="*/ 2 w 76"/>
                <a:gd name="T15" fmla="*/ 58 h 98"/>
                <a:gd name="T16" fmla="*/ 0 w 76"/>
                <a:gd name="T17" fmla="*/ 49 h 98"/>
                <a:gd name="T18" fmla="*/ 0 w 76"/>
                <a:gd name="T19" fmla="*/ 42 h 98"/>
                <a:gd name="T20" fmla="*/ 2 w 76"/>
                <a:gd name="T21" fmla="*/ 35 h 98"/>
                <a:gd name="T22" fmla="*/ 4 w 76"/>
                <a:gd name="T23" fmla="*/ 27 h 98"/>
                <a:gd name="T24" fmla="*/ 8 w 76"/>
                <a:gd name="T25" fmla="*/ 19 h 98"/>
                <a:gd name="T26" fmla="*/ 11 w 76"/>
                <a:gd name="T27" fmla="*/ 13 h 98"/>
                <a:gd name="T28" fmla="*/ 16 w 76"/>
                <a:gd name="T29" fmla="*/ 8 h 98"/>
                <a:gd name="T30" fmla="*/ 22 w 76"/>
                <a:gd name="T31" fmla="*/ 4 h 98"/>
                <a:gd name="T32" fmla="*/ 29 w 76"/>
                <a:gd name="T33" fmla="*/ 2 h 98"/>
                <a:gd name="T34" fmla="*/ 36 w 76"/>
                <a:gd name="T35" fmla="*/ 0 h 98"/>
                <a:gd name="T36" fmla="*/ 42 w 76"/>
                <a:gd name="T37" fmla="*/ 0 h 98"/>
                <a:gd name="T38" fmla="*/ 48 w 76"/>
                <a:gd name="T39" fmla="*/ 0 h 98"/>
                <a:gd name="T40" fmla="*/ 54 w 76"/>
                <a:gd name="T41" fmla="*/ 3 h 98"/>
                <a:gd name="T42" fmla="*/ 59 w 76"/>
                <a:gd name="T43" fmla="*/ 5 h 98"/>
                <a:gd name="T44" fmla="*/ 64 w 76"/>
                <a:gd name="T45" fmla="*/ 8 h 98"/>
                <a:gd name="T46" fmla="*/ 69 w 76"/>
                <a:gd name="T47" fmla="*/ 12 h 98"/>
                <a:gd name="T48" fmla="*/ 73 w 76"/>
                <a:gd name="T49" fmla="*/ 16 h 98"/>
                <a:gd name="T50" fmla="*/ 75 w 76"/>
                <a:gd name="T51" fmla="*/ 21 h 98"/>
                <a:gd name="T52" fmla="*/ 76 w 76"/>
                <a:gd name="T53" fmla="*/ 29 h 98"/>
                <a:gd name="T54" fmla="*/ 76 w 76"/>
                <a:gd name="T55" fmla="*/ 34 h 98"/>
                <a:gd name="T56" fmla="*/ 74 w 76"/>
                <a:gd name="T57" fmla="*/ 41 h 98"/>
                <a:gd name="T58" fmla="*/ 70 w 76"/>
                <a:gd name="T59" fmla="*/ 46 h 98"/>
                <a:gd name="T60" fmla="*/ 65 w 76"/>
                <a:gd name="T61" fmla="*/ 49 h 98"/>
                <a:gd name="T62" fmla="*/ 59 w 76"/>
                <a:gd name="T63" fmla="*/ 52 h 98"/>
                <a:gd name="T64" fmla="*/ 55 w 76"/>
                <a:gd name="T65" fmla="*/ 42 h 98"/>
                <a:gd name="T66" fmla="*/ 60 w 76"/>
                <a:gd name="T67" fmla="*/ 38 h 98"/>
                <a:gd name="T68" fmla="*/ 63 w 76"/>
                <a:gd name="T69" fmla="*/ 34 h 98"/>
                <a:gd name="T70" fmla="*/ 64 w 76"/>
                <a:gd name="T71" fmla="*/ 30 h 98"/>
                <a:gd name="T72" fmla="*/ 63 w 76"/>
                <a:gd name="T73" fmla="*/ 25 h 98"/>
                <a:gd name="T74" fmla="*/ 59 w 76"/>
                <a:gd name="T75" fmla="*/ 20 h 98"/>
                <a:gd name="T76" fmla="*/ 53 w 76"/>
                <a:gd name="T77" fmla="*/ 16 h 98"/>
                <a:gd name="T78" fmla="*/ 47 w 76"/>
                <a:gd name="T79" fmla="*/ 14 h 98"/>
                <a:gd name="T80" fmla="*/ 41 w 76"/>
                <a:gd name="T81" fmla="*/ 14 h 98"/>
                <a:gd name="T82" fmla="*/ 35 w 76"/>
                <a:gd name="T83" fmla="*/ 14 h 98"/>
                <a:gd name="T84" fmla="*/ 29 w 76"/>
                <a:gd name="T85" fmla="*/ 16 h 98"/>
                <a:gd name="T86" fmla="*/ 21 w 76"/>
                <a:gd name="T87" fmla="*/ 21 h 98"/>
                <a:gd name="T88" fmla="*/ 17 w 76"/>
                <a:gd name="T89" fmla="*/ 26 h 98"/>
                <a:gd name="T90" fmla="*/ 16 w 76"/>
                <a:gd name="T91" fmla="*/ 32 h 98"/>
                <a:gd name="T92" fmla="*/ 15 w 76"/>
                <a:gd name="T93" fmla="*/ 37 h 98"/>
                <a:gd name="T94" fmla="*/ 15 w 76"/>
                <a:gd name="T95" fmla="*/ 42 h 98"/>
                <a:gd name="T96" fmla="*/ 15 w 76"/>
                <a:gd name="T97" fmla="*/ 48 h 98"/>
                <a:gd name="T98" fmla="*/ 15 w 76"/>
                <a:gd name="T99" fmla="*/ 53 h 98"/>
                <a:gd name="T100" fmla="*/ 15 w 76"/>
                <a:gd name="T101" fmla="*/ 58 h 98"/>
                <a:gd name="T102" fmla="*/ 16 w 76"/>
                <a:gd name="T103" fmla="*/ 63 h 98"/>
                <a:gd name="T104" fmla="*/ 17 w 76"/>
                <a:gd name="T105" fmla="*/ 68 h 98"/>
                <a:gd name="T106" fmla="*/ 20 w 76"/>
                <a:gd name="T107" fmla="*/ 73 h 98"/>
                <a:gd name="T108" fmla="*/ 24 w 76"/>
                <a:gd name="T109" fmla="*/ 79 h 98"/>
                <a:gd name="T110" fmla="*/ 26 w 76"/>
                <a:gd name="T111" fmla="*/ 85 h 98"/>
                <a:gd name="T112" fmla="*/ 30 w 76"/>
                <a:gd name="T113" fmla="*/ 88 h 9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6"/>
                <a:gd name="T172" fmla="*/ 0 h 98"/>
                <a:gd name="T173" fmla="*/ 76 w 76"/>
                <a:gd name="T174" fmla="*/ 98 h 98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6" h="98">
                  <a:moveTo>
                    <a:pt x="22" y="98"/>
                  </a:moveTo>
                  <a:lnTo>
                    <a:pt x="22" y="97"/>
                  </a:lnTo>
                  <a:lnTo>
                    <a:pt x="21" y="97"/>
                  </a:lnTo>
                  <a:lnTo>
                    <a:pt x="20" y="96"/>
                  </a:lnTo>
                  <a:lnTo>
                    <a:pt x="19" y="95"/>
                  </a:lnTo>
                  <a:lnTo>
                    <a:pt x="17" y="93"/>
                  </a:lnTo>
                  <a:lnTo>
                    <a:pt x="17" y="92"/>
                  </a:lnTo>
                  <a:lnTo>
                    <a:pt x="15" y="91"/>
                  </a:lnTo>
                  <a:lnTo>
                    <a:pt x="15" y="90"/>
                  </a:lnTo>
                  <a:lnTo>
                    <a:pt x="14" y="87"/>
                  </a:lnTo>
                  <a:lnTo>
                    <a:pt x="13" y="85"/>
                  </a:lnTo>
                  <a:lnTo>
                    <a:pt x="11" y="85"/>
                  </a:lnTo>
                  <a:lnTo>
                    <a:pt x="11" y="83"/>
                  </a:lnTo>
                  <a:lnTo>
                    <a:pt x="10" y="82"/>
                  </a:lnTo>
                  <a:lnTo>
                    <a:pt x="10" y="81"/>
                  </a:lnTo>
                  <a:lnTo>
                    <a:pt x="9" y="80"/>
                  </a:lnTo>
                  <a:lnTo>
                    <a:pt x="9" y="79"/>
                  </a:lnTo>
                  <a:lnTo>
                    <a:pt x="8" y="78"/>
                  </a:lnTo>
                  <a:lnTo>
                    <a:pt x="8" y="76"/>
                  </a:lnTo>
                  <a:lnTo>
                    <a:pt x="7" y="75"/>
                  </a:lnTo>
                  <a:lnTo>
                    <a:pt x="7" y="74"/>
                  </a:lnTo>
                  <a:lnTo>
                    <a:pt x="5" y="73"/>
                  </a:lnTo>
                  <a:lnTo>
                    <a:pt x="5" y="71"/>
                  </a:lnTo>
                  <a:lnTo>
                    <a:pt x="5" y="69"/>
                  </a:lnTo>
                  <a:lnTo>
                    <a:pt x="4" y="68"/>
                  </a:lnTo>
                  <a:lnTo>
                    <a:pt x="4" y="66"/>
                  </a:lnTo>
                  <a:lnTo>
                    <a:pt x="3" y="65"/>
                  </a:lnTo>
                  <a:lnTo>
                    <a:pt x="3" y="64"/>
                  </a:lnTo>
                  <a:lnTo>
                    <a:pt x="2" y="63"/>
                  </a:lnTo>
                  <a:lnTo>
                    <a:pt x="2" y="60"/>
                  </a:lnTo>
                  <a:lnTo>
                    <a:pt x="2" y="59"/>
                  </a:lnTo>
                  <a:lnTo>
                    <a:pt x="2" y="58"/>
                  </a:lnTo>
                  <a:lnTo>
                    <a:pt x="0" y="56"/>
                  </a:lnTo>
                  <a:lnTo>
                    <a:pt x="0" y="54"/>
                  </a:lnTo>
                  <a:lnTo>
                    <a:pt x="0" y="52"/>
                  </a:lnTo>
                  <a:lnTo>
                    <a:pt x="0" y="49"/>
                  </a:lnTo>
                  <a:lnTo>
                    <a:pt x="0" y="47"/>
                  </a:lnTo>
                  <a:lnTo>
                    <a:pt x="0" y="46"/>
                  </a:lnTo>
                  <a:lnTo>
                    <a:pt x="0" y="44"/>
                  </a:lnTo>
                  <a:lnTo>
                    <a:pt x="0" y="42"/>
                  </a:lnTo>
                  <a:lnTo>
                    <a:pt x="0" y="41"/>
                  </a:lnTo>
                  <a:lnTo>
                    <a:pt x="2" y="38"/>
                  </a:lnTo>
                  <a:lnTo>
                    <a:pt x="2" y="37"/>
                  </a:lnTo>
                  <a:lnTo>
                    <a:pt x="2" y="35"/>
                  </a:lnTo>
                  <a:lnTo>
                    <a:pt x="2" y="34"/>
                  </a:lnTo>
                  <a:lnTo>
                    <a:pt x="3" y="31"/>
                  </a:lnTo>
                  <a:lnTo>
                    <a:pt x="3" y="30"/>
                  </a:lnTo>
                  <a:lnTo>
                    <a:pt x="4" y="27"/>
                  </a:lnTo>
                  <a:lnTo>
                    <a:pt x="5" y="25"/>
                  </a:lnTo>
                  <a:lnTo>
                    <a:pt x="7" y="22"/>
                  </a:lnTo>
                  <a:lnTo>
                    <a:pt x="7" y="20"/>
                  </a:lnTo>
                  <a:lnTo>
                    <a:pt x="8" y="19"/>
                  </a:lnTo>
                  <a:lnTo>
                    <a:pt x="9" y="16"/>
                  </a:lnTo>
                  <a:lnTo>
                    <a:pt x="10" y="15"/>
                  </a:lnTo>
                  <a:lnTo>
                    <a:pt x="11" y="14"/>
                  </a:lnTo>
                  <a:lnTo>
                    <a:pt x="11" y="13"/>
                  </a:lnTo>
                  <a:lnTo>
                    <a:pt x="13" y="12"/>
                  </a:lnTo>
                  <a:lnTo>
                    <a:pt x="15" y="10"/>
                  </a:lnTo>
                  <a:lnTo>
                    <a:pt x="15" y="9"/>
                  </a:lnTo>
                  <a:lnTo>
                    <a:pt x="16" y="8"/>
                  </a:lnTo>
                  <a:lnTo>
                    <a:pt x="17" y="7"/>
                  </a:lnTo>
                  <a:lnTo>
                    <a:pt x="20" y="5"/>
                  </a:lnTo>
                  <a:lnTo>
                    <a:pt x="21" y="5"/>
                  </a:lnTo>
                  <a:lnTo>
                    <a:pt x="22" y="4"/>
                  </a:lnTo>
                  <a:lnTo>
                    <a:pt x="24" y="3"/>
                  </a:lnTo>
                  <a:lnTo>
                    <a:pt x="25" y="3"/>
                  </a:lnTo>
                  <a:lnTo>
                    <a:pt x="26" y="3"/>
                  </a:lnTo>
                  <a:lnTo>
                    <a:pt x="29" y="2"/>
                  </a:lnTo>
                  <a:lnTo>
                    <a:pt x="30" y="2"/>
                  </a:lnTo>
                  <a:lnTo>
                    <a:pt x="31" y="0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37" y="0"/>
                  </a:lnTo>
                  <a:lnTo>
                    <a:pt x="38" y="0"/>
                  </a:lnTo>
                  <a:lnTo>
                    <a:pt x="41" y="0"/>
                  </a:lnTo>
                  <a:lnTo>
                    <a:pt x="42" y="0"/>
                  </a:lnTo>
                  <a:lnTo>
                    <a:pt x="43" y="0"/>
                  </a:lnTo>
                  <a:lnTo>
                    <a:pt x="46" y="0"/>
                  </a:lnTo>
                  <a:lnTo>
                    <a:pt x="47" y="0"/>
                  </a:lnTo>
                  <a:lnTo>
                    <a:pt x="48" y="0"/>
                  </a:lnTo>
                  <a:lnTo>
                    <a:pt x="49" y="2"/>
                  </a:lnTo>
                  <a:lnTo>
                    <a:pt x="51" y="2"/>
                  </a:lnTo>
                  <a:lnTo>
                    <a:pt x="52" y="2"/>
                  </a:lnTo>
                  <a:lnTo>
                    <a:pt x="54" y="3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8" y="4"/>
                  </a:lnTo>
                  <a:lnTo>
                    <a:pt x="59" y="5"/>
                  </a:lnTo>
                  <a:lnTo>
                    <a:pt x="60" y="5"/>
                  </a:lnTo>
                  <a:lnTo>
                    <a:pt x="61" y="7"/>
                  </a:lnTo>
                  <a:lnTo>
                    <a:pt x="63" y="7"/>
                  </a:lnTo>
                  <a:lnTo>
                    <a:pt x="64" y="8"/>
                  </a:lnTo>
                  <a:lnTo>
                    <a:pt x="65" y="8"/>
                  </a:lnTo>
                  <a:lnTo>
                    <a:pt x="66" y="9"/>
                  </a:lnTo>
                  <a:lnTo>
                    <a:pt x="68" y="10"/>
                  </a:lnTo>
                  <a:lnTo>
                    <a:pt x="69" y="12"/>
                  </a:lnTo>
                  <a:lnTo>
                    <a:pt x="70" y="13"/>
                  </a:lnTo>
                  <a:lnTo>
                    <a:pt x="70" y="14"/>
                  </a:lnTo>
                  <a:lnTo>
                    <a:pt x="71" y="15"/>
                  </a:lnTo>
                  <a:lnTo>
                    <a:pt x="73" y="16"/>
                  </a:lnTo>
                  <a:lnTo>
                    <a:pt x="73" y="17"/>
                  </a:lnTo>
                  <a:lnTo>
                    <a:pt x="74" y="19"/>
                  </a:lnTo>
                  <a:lnTo>
                    <a:pt x="74" y="20"/>
                  </a:lnTo>
                  <a:lnTo>
                    <a:pt x="75" y="21"/>
                  </a:lnTo>
                  <a:lnTo>
                    <a:pt x="75" y="22"/>
                  </a:lnTo>
                  <a:lnTo>
                    <a:pt x="76" y="25"/>
                  </a:lnTo>
                  <a:lnTo>
                    <a:pt x="76" y="27"/>
                  </a:lnTo>
                  <a:lnTo>
                    <a:pt x="76" y="29"/>
                  </a:lnTo>
                  <a:lnTo>
                    <a:pt x="76" y="30"/>
                  </a:lnTo>
                  <a:lnTo>
                    <a:pt x="76" y="31"/>
                  </a:lnTo>
                  <a:lnTo>
                    <a:pt x="76" y="32"/>
                  </a:lnTo>
                  <a:lnTo>
                    <a:pt x="76" y="34"/>
                  </a:lnTo>
                  <a:lnTo>
                    <a:pt x="76" y="36"/>
                  </a:lnTo>
                  <a:lnTo>
                    <a:pt x="75" y="37"/>
                  </a:lnTo>
                  <a:lnTo>
                    <a:pt x="75" y="39"/>
                  </a:lnTo>
                  <a:lnTo>
                    <a:pt x="74" y="41"/>
                  </a:lnTo>
                  <a:lnTo>
                    <a:pt x="73" y="43"/>
                  </a:lnTo>
                  <a:lnTo>
                    <a:pt x="71" y="43"/>
                  </a:lnTo>
                  <a:lnTo>
                    <a:pt x="71" y="44"/>
                  </a:lnTo>
                  <a:lnTo>
                    <a:pt x="70" y="46"/>
                  </a:lnTo>
                  <a:lnTo>
                    <a:pt x="69" y="47"/>
                  </a:lnTo>
                  <a:lnTo>
                    <a:pt x="68" y="47"/>
                  </a:lnTo>
                  <a:lnTo>
                    <a:pt x="66" y="48"/>
                  </a:lnTo>
                  <a:lnTo>
                    <a:pt x="65" y="49"/>
                  </a:lnTo>
                  <a:lnTo>
                    <a:pt x="64" y="49"/>
                  </a:lnTo>
                  <a:lnTo>
                    <a:pt x="63" y="51"/>
                  </a:lnTo>
                  <a:lnTo>
                    <a:pt x="60" y="52"/>
                  </a:lnTo>
                  <a:lnTo>
                    <a:pt x="59" y="52"/>
                  </a:lnTo>
                  <a:lnTo>
                    <a:pt x="58" y="52"/>
                  </a:lnTo>
                  <a:lnTo>
                    <a:pt x="57" y="52"/>
                  </a:lnTo>
                  <a:lnTo>
                    <a:pt x="53" y="43"/>
                  </a:lnTo>
                  <a:lnTo>
                    <a:pt x="55" y="42"/>
                  </a:lnTo>
                  <a:lnTo>
                    <a:pt x="57" y="42"/>
                  </a:lnTo>
                  <a:lnTo>
                    <a:pt x="59" y="41"/>
                  </a:lnTo>
                  <a:lnTo>
                    <a:pt x="59" y="39"/>
                  </a:lnTo>
                  <a:lnTo>
                    <a:pt x="60" y="38"/>
                  </a:lnTo>
                  <a:lnTo>
                    <a:pt x="61" y="37"/>
                  </a:lnTo>
                  <a:lnTo>
                    <a:pt x="61" y="36"/>
                  </a:lnTo>
                  <a:lnTo>
                    <a:pt x="63" y="35"/>
                  </a:lnTo>
                  <a:lnTo>
                    <a:pt x="63" y="34"/>
                  </a:lnTo>
                  <a:lnTo>
                    <a:pt x="64" y="34"/>
                  </a:lnTo>
                  <a:lnTo>
                    <a:pt x="64" y="32"/>
                  </a:lnTo>
                  <a:lnTo>
                    <a:pt x="64" y="31"/>
                  </a:lnTo>
                  <a:lnTo>
                    <a:pt x="64" y="30"/>
                  </a:lnTo>
                  <a:lnTo>
                    <a:pt x="64" y="29"/>
                  </a:lnTo>
                  <a:lnTo>
                    <a:pt x="63" y="27"/>
                  </a:lnTo>
                  <a:lnTo>
                    <a:pt x="63" y="26"/>
                  </a:lnTo>
                  <a:lnTo>
                    <a:pt x="63" y="25"/>
                  </a:lnTo>
                  <a:lnTo>
                    <a:pt x="61" y="24"/>
                  </a:lnTo>
                  <a:lnTo>
                    <a:pt x="61" y="22"/>
                  </a:lnTo>
                  <a:lnTo>
                    <a:pt x="60" y="21"/>
                  </a:lnTo>
                  <a:lnTo>
                    <a:pt x="59" y="20"/>
                  </a:lnTo>
                  <a:lnTo>
                    <a:pt x="58" y="19"/>
                  </a:lnTo>
                  <a:lnTo>
                    <a:pt x="57" y="17"/>
                  </a:lnTo>
                  <a:lnTo>
                    <a:pt x="55" y="17"/>
                  </a:lnTo>
                  <a:lnTo>
                    <a:pt x="53" y="16"/>
                  </a:lnTo>
                  <a:lnTo>
                    <a:pt x="52" y="15"/>
                  </a:lnTo>
                  <a:lnTo>
                    <a:pt x="49" y="15"/>
                  </a:lnTo>
                  <a:lnTo>
                    <a:pt x="48" y="15"/>
                  </a:lnTo>
                  <a:lnTo>
                    <a:pt x="47" y="14"/>
                  </a:lnTo>
                  <a:lnTo>
                    <a:pt x="46" y="14"/>
                  </a:lnTo>
                  <a:lnTo>
                    <a:pt x="44" y="14"/>
                  </a:lnTo>
                  <a:lnTo>
                    <a:pt x="42" y="14"/>
                  </a:lnTo>
                  <a:lnTo>
                    <a:pt x="41" y="14"/>
                  </a:lnTo>
                  <a:lnTo>
                    <a:pt x="38" y="14"/>
                  </a:lnTo>
                  <a:lnTo>
                    <a:pt x="37" y="14"/>
                  </a:lnTo>
                  <a:lnTo>
                    <a:pt x="36" y="14"/>
                  </a:lnTo>
                  <a:lnTo>
                    <a:pt x="35" y="14"/>
                  </a:lnTo>
                  <a:lnTo>
                    <a:pt x="33" y="14"/>
                  </a:lnTo>
                  <a:lnTo>
                    <a:pt x="32" y="15"/>
                  </a:lnTo>
                  <a:lnTo>
                    <a:pt x="30" y="15"/>
                  </a:lnTo>
                  <a:lnTo>
                    <a:pt x="29" y="16"/>
                  </a:lnTo>
                  <a:lnTo>
                    <a:pt x="26" y="16"/>
                  </a:lnTo>
                  <a:lnTo>
                    <a:pt x="25" y="17"/>
                  </a:lnTo>
                  <a:lnTo>
                    <a:pt x="22" y="19"/>
                  </a:lnTo>
                  <a:lnTo>
                    <a:pt x="21" y="21"/>
                  </a:lnTo>
                  <a:lnTo>
                    <a:pt x="20" y="22"/>
                  </a:lnTo>
                  <a:lnTo>
                    <a:pt x="20" y="24"/>
                  </a:lnTo>
                  <a:lnTo>
                    <a:pt x="19" y="25"/>
                  </a:lnTo>
                  <a:lnTo>
                    <a:pt x="17" y="26"/>
                  </a:lnTo>
                  <a:lnTo>
                    <a:pt x="17" y="27"/>
                  </a:lnTo>
                  <a:lnTo>
                    <a:pt x="16" y="29"/>
                  </a:lnTo>
                  <a:lnTo>
                    <a:pt x="16" y="30"/>
                  </a:lnTo>
                  <a:lnTo>
                    <a:pt x="16" y="32"/>
                  </a:lnTo>
                  <a:lnTo>
                    <a:pt x="15" y="34"/>
                  </a:lnTo>
                  <a:lnTo>
                    <a:pt x="15" y="35"/>
                  </a:lnTo>
                  <a:lnTo>
                    <a:pt x="15" y="36"/>
                  </a:lnTo>
                  <a:lnTo>
                    <a:pt x="15" y="37"/>
                  </a:lnTo>
                  <a:lnTo>
                    <a:pt x="15" y="38"/>
                  </a:lnTo>
                  <a:lnTo>
                    <a:pt x="15" y="39"/>
                  </a:lnTo>
                  <a:lnTo>
                    <a:pt x="15" y="41"/>
                  </a:lnTo>
                  <a:lnTo>
                    <a:pt x="15" y="42"/>
                  </a:lnTo>
                  <a:lnTo>
                    <a:pt x="15" y="43"/>
                  </a:lnTo>
                  <a:lnTo>
                    <a:pt x="15" y="46"/>
                  </a:lnTo>
                  <a:lnTo>
                    <a:pt x="15" y="47"/>
                  </a:lnTo>
                  <a:lnTo>
                    <a:pt x="15" y="48"/>
                  </a:lnTo>
                  <a:lnTo>
                    <a:pt x="15" y="49"/>
                  </a:lnTo>
                  <a:lnTo>
                    <a:pt x="15" y="51"/>
                  </a:lnTo>
                  <a:lnTo>
                    <a:pt x="15" y="52"/>
                  </a:lnTo>
                  <a:lnTo>
                    <a:pt x="15" y="53"/>
                  </a:lnTo>
                  <a:lnTo>
                    <a:pt x="15" y="54"/>
                  </a:lnTo>
                  <a:lnTo>
                    <a:pt x="15" y="56"/>
                  </a:lnTo>
                  <a:lnTo>
                    <a:pt x="15" y="57"/>
                  </a:lnTo>
                  <a:lnTo>
                    <a:pt x="15" y="58"/>
                  </a:lnTo>
                  <a:lnTo>
                    <a:pt x="15" y="59"/>
                  </a:lnTo>
                  <a:lnTo>
                    <a:pt x="16" y="60"/>
                  </a:lnTo>
                  <a:lnTo>
                    <a:pt x="16" y="61"/>
                  </a:lnTo>
                  <a:lnTo>
                    <a:pt x="16" y="63"/>
                  </a:lnTo>
                  <a:lnTo>
                    <a:pt x="16" y="64"/>
                  </a:lnTo>
                  <a:lnTo>
                    <a:pt x="17" y="65"/>
                  </a:lnTo>
                  <a:lnTo>
                    <a:pt x="17" y="66"/>
                  </a:lnTo>
                  <a:lnTo>
                    <a:pt x="17" y="68"/>
                  </a:lnTo>
                  <a:lnTo>
                    <a:pt x="19" y="69"/>
                  </a:lnTo>
                  <a:lnTo>
                    <a:pt x="19" y="70"/>
                  </a:lnTo>
                  <a:lnTo>
                    <a:pt x="20" y="71"/>
                  </a:lnTo>
                  <a:lnTo>
                    <a:pt x="20" y="73"/>
                  </a:lnTo>
                  <a:lnTo>
                    <a:pt x="21" y="74"/>
                  </a:lnTo>
                  <a:lnTo>
                    <a:pt x="22" y="76"/>
                  </a:lnTo>
                  <a:lnTo>
                    <a:pt x="22" y="78"/>
                  </a:lnTo>
                  <a:lnTo>
                    <a:pt x="24" y="79"/>
                  </a:lnTo>
                  <a:lnTo>
                    <a:pt x="24" y="80"/>
                  </a:lnTo>
                  <a:lnTo>
                    <a:pt x="25" y="81"/>
                  </a:lnTo>
                  <a:lnTo>
                    <a:pt x="26" y="82"/>
                  </a:lnTo>
                  <a:lnTo>
                    <a:pt x="26" y="85"/>
                  </a:lnTo>
                  <a:lnTo>
                    <a:pt x="27" y="86"/>
                  </a:lnTo>
                  <a:lnTo>
                    <a:pt x="29" y="87"/>
                  </a:lnTo>
                  <a:lnTo>
                    <a:pt x="29" y="88"/>
                  </a:lnTo>
                  <a:lnTo>
                    <a:pt x="30" y="88"/>
                  </a:lnTo>
                  <a:lnTo>
                    <a:pt x="22" y="98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8" name="Freeform 215"/>
            <p:cNvSpPr>
              <a:spLocks/>
            </p:cNvSpPr>
            <p:nvPr/>
          </p:nvSpPr>
          <p:spPr bwMode="auto">
            <a:xfrm>
              <a:off x="6210300" y="2146301"/>
              <a:ext cx="149225" cy="41275"/>
            </a:xfrm>
            <a:custGeom>
              <a:avLst/>
              <a:gdLst>
                <a:gd name="T0" fmla="*/ 0 w 94"/>
                <a:gd name="T1" fmla="*/ 10 h 26"/>
                <a:gd name="T2" fmla="*/ 2 w 94"/>
                <a:gd name="T3" fmla="*/ 9 h 26"/>
                <a:gd name="T4" fmla="*/ 5 w 94"/>
                <a:gd name="T5" fmla="*/ 8 h 26"/>
                <a:gd name="T6" fmla="*/ 7 w 94"/>
                <a:gd name="T7" fmla="*/ 7 h 26"/>
                <a:gd name="T8" fmla="*/ 11 w 94"/>
                <a:gd name="T9" fmla="*/ 5 h 26"/>
                <a:gd name="T10" fmla="*/ 13 w 94"/>
                <a:gd name="T11" fmla="*/ 4 h 26"/>
                <a:gd name="T12" fmla="*/ 15 w 94"/>
                <a:gd name="T13" fmla="*/ 4 h 26"/>
                <a:gd name="T14" fmla="*/ 18 w 94"/>
                <a:gd name="T15" fmla="*/ 3 h 26"/>
                <a:gd name="T16" fmla="*/ 20 w 94"/>
                <a:gd name="T17" fmla="*/ 3 h 26"/>
                <a:gd name="T18" fmla="*/ 24 w 94"/>
                <a:gd name="T19" fmla="*/ 3 h 26"/>
                <a:gd name="T20" fmla="*/ 28 w 94"/>
                <a:gd name="T21" fmla="*/ 2 h 26"/>
                <a:gd name="T22" fmla="*/ 30 w 94"/>
                <a:gd name="T23" fmla="*/ 2 h 26"/>
                <a:gd name="T24" fmla="*/ 34 w 94"/>
                <a:gd name="T25" fmla="*/ 0 h 26"/>
                <a:gd name="T26" fmla="*/ 37 w 94"/>
                <a:gd name="T27" fmla="*/ 0 h 26"/>
                <a:gd name="T28" fmla="*/ 41 w 94"/>
                <a:gd name="T29" fmla="*/ 0 h 26"/>
                <a:gd name="T30" fmla="*/ 45 w 94"/>
                <a:gd name="T31" fmla="*/ 0 h 26"/>
                <a:gd name="T32" fmla="*/ 50 w 94"/>
                <a:gd name="T33" fmla="*/ 0 h 26"/>
                <a:gd name="T34" fmla="*/ 53 w 94"/>
                <a:gd name="T35" fmla="*/ 0 h 26"/>
                <a:gd name="T36" fmla="*/ 57 w 94"/>
                <a:gd name="T37" fmla="*/ 0 h 26"/>
                <a:gd name="T38" fmla="*/ 63 w 94"/>
                <a:gd name="T39" fmla="*/ 2 h 26"/>
                <a:gd name="T40" fmla="*/ 68 w 94"/>
                <a:gd name="T41" fmla="*/ 2 h 26"/>
                <a:gd name="T42" fmla="*/ 73 w 94"/>
                <a:gd name="T43" fmla="*/ 3 h 26"/>
                <a:gd name="T44" fmla="*/ 78 w 94"/>
                <a:gd name="T45" fmla="*/ 4 h 26"/>
                <a:gd name="T46" fmla="*/ 82 w 94"/>
                <a:gd name="T47" fmla="*/ 5 h 26"/>
                <a:gd name="T48" fmla="*/ 87 w 94"/>
                <a:gd name="T49" fmla="*/ 7 h 26"/>
                <a:gd name="T50" fmla="*/ 94 w 94"/>
                <a:gd name="T51" fmla="*/ 8 h 26"/>
                <a:gd name="T52" fmla="*/ 91 w 94"/>
                <a:gd name="T53" fmla="*/ 20 h 26"/>
                <a:gd name="T54" fmla="*/ 87 w 94"/>
                <a:gd name="T55" fmla="*/ 19 h 26"/>
                <a:gd name="T56" fmla="*/ 85 w 94"/>
                <a:gd name="T57" fmla="*/ 19 h 26"/>
                <a:gd name="T58" fmla="*/ 81 w 94"/>
                <a:gd name="T59" fmla="*/ 19 h 26"/>
                <a:gd name="T60" fmla="*/ 79 w 94"/>
                <a:gd name="T61" fmla="*/ 17 h 26"/>
                <a:gd name="T62" fmla="*/ 77 w 94"/>
                <a:gd name="T63" fmla="*/ 17 h 26"/>
                <a:gd name="T64" fmla="*/ 73 w 94"/>
                <a:gd name="T65" fmla="*/ 16 h 26"/>
                <a:gd name="T66" fmla="*/ 69 w 94"/>
                <a:gd name="T67" fmla="*/ 16 h 26"/>
                <a:gd name="T68" fmla="*/ 65 w 94"/>
                <a:gd name="T69" fmla="*/ 16 h 26"/>
                <a:gd name="T70" fmla="*/ 63 w 94"/>
                <a:gd name="T71" fmla="*/ 16 h 26"/>
                <a:gd name="T72" fmla="*/ 59 w 94"/>
                <a:gd name="T73" fmla="*/ 16 h 26"/>
                <a:gd name="T74" fmla="*/ 56 w 94"/>
                <a:gd name="T75" fmla="*/ 16 h 26"/>
                <a:gd name="T76" fmla="*/ 52 w 94"/>
                <a:gd name="T77" fmla="*/ 16 h 26"/>
                <a:gd name="T78" fmla="*/ 48 w 94"/>
                <a:gd name="T79" fmla="*/ 16 h 26"/>
                <a:gd name="T80" fmla="*/ 46 w 94"/>
                <a:gd name="T81" fmla="*/ 16 h 26"/>
                <a:gd name="T82" fmla="*/ 42 w 94"/>
                <a:gd name="T83" fmla="*/ 16 h 26"/>
                <a:gd name="T84" fmla="*/ 39 w 94"/>
                <a:gd name="T85" fmla="*/ 16 h 26"/>
                <a:gd name="T86" fmla="*/ 35 w 94"/>
                <a:gd name="T87" fmla="*/ 16 h 26"/>
                <a:gd name="T88" fmla="*/ 31 w 94"/>
                <a:gd name="T89" fmla="*/ 17 h 26"/>
                <a:gd name="T90" fmla="*/ 28 w 94"/>
                <a:gd name="T91" fmla="*/ 19 h 26"/>
                <a:gd name="T92" fmla="*/ 24 w 94"/>
                <a:gd name="T93" fmla="*/ 19 h 26"/>
                <a:gd name="T94" fmla="*/ 20 w 94"/>
                <a:gd name="T95" fmla="*/ 20 h 26"/>
                <a:gd name="T96" fmla="*/ 18 w 94"/>
                <a:gd name="T97" fmla="*/ 21 h 26"/>
                <a:gd name="T98" fmla="*/ 14 w 94"/>
                <a:gd name="T99" fmla="*/ 21 h 26"/>
                <a:gd name="T100" fmla="*/ 12 w 94"/>
                <a:gd name="T101" fmla="*/ 24 h 26"/>
                <a:gd name="T102" fmla="*/ 9 w 94"/>
                <a:gd name="T103" fmla="*/ 24 h 26"/>
                <a:gd name="T104" fmla="*/ 7 w 94"/>
                <a:gd name="T105" fmla="*/ 26 h 2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94"/>
                <a:gd name="T160" fmla="*/ 0 h 26"/>
                <a:gd name="T161" fmla="*/ 94 w 94"/>
                <a:gd name="T162" fmla="*/ 26 h 2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94" h="26">
                  <a:moveTo>
                    <a:pt x="0" y="10"/>
                  </a:moveTo>
                  <a:lnTo>
                    <a:pt x="0" y="10"/>
                  </a:lnTo>
                  <a:lnTo>
                    <a:pt x="1" y="9"/>
                  </a:lnTo>
                  <a:lnTo>
                    <a:pt x="2" y="9"/>
                  </a:lnTo>
                  <a:lnTo>
                    <a:pt x="3" y="8"/>
                  </a:lnTo>
                  <a:lnTo>
                    <a:pt x="5" y="8"/>
                  </a:lnTo>
                  <a:lnTo>
                    <a:pt x="6" y="8"/>
                  </a:lnTo>
                  <a:lnTo>
                    <a:pt x="7" y="7"/>
                  </a:lnTo>
                  <a:lnTo>
                    <a:pt x="9" y="5"/>
                  </a:lnTo>
                  <a:lnTo>
                    <a:pt x="11" y="5"/>
                  </a:lnTo>
                  <a:lnTo>
                    <a:pt x="12" y="4"/>
                  </a:lnTo>
                  <a:lnTo>
                    <a:pt x="13" y="4"/>
                  </a:lnTo>
                  <a:lnTo>
                    <a:pt x="14" y="4"/>
                  </a:lnTo>
                  <a:lnTo>
                    <a:pt x="15" y="4"/>
                  </a:lnTo>
                  <a:lnTo>
                    <a:pt x="17" y="3"/>
                  </a:lnTo>
                  <a:lnTo>
                    <a:pt x="18" y="3"/>
                  </a:lnTo>
                  <a:lnTo>
                    <a:pt x="19" y="3"/>
                  </a:lnTo>
                  <a:lnTo>
                    <a:pt x="20" y="3"/>
                  </a:lnTo>
                  <a:lnTo>
                    <a:pt x="23" y="3"/>
                  </a:lnTo>
                  <a:lnTo>
                    <a:pt x="24" y="3"/>
                  </a:lnTo>
                  <a:lnTo>
                    <a:pt x="25" y="2"/>
                  </a:lnTo>
                  <a:lnTo>
                    <a:pt x="28" y="2"/>
                  </a:lnTo>
                  <a:lnTo>
                    <a:pt x="29" y="2"/>
                  </a:lnTo>
                  <a:lnTo>
                    <a:pt x="30" y="2"/>
                  </a:lnTo>
                  <a:lnTo>
                    <a:pt x="33" y="2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37" y="0"/>
                  </a:lnTo>
                  <a:lnTo>
                    <a:pt x="39" y="0"/>
                  </a:lnTo>
                  <a:lnTo>
                    <a:pt x="41" y="0"/>
                  </a:lnTo>
                  <a:lnTo>
                    <a:pt x="42" y="0"/>
                  </a:lnTo>
                  <a:lnTo>
                    <a:pt x="45" y="0"/>
                  </a:lnTo>
                  <a:lnTo>
                    <a:pt x="47" y="0"/>
                  </a:lnTo>
                  <a:lnTo>
                    <a:pt x="50" y="0"/>
                  </a:lnTo>
                  <a:lnTo>
                    <a:pt x="51" y="0"/>
                  </a:lnTo>
                  <a:lnTo>
                    <a:pt x="53" y="0"/>
                  </a:lnTo>
                  <a:lnTo>
                    <a:pt x="56" y="0"/>
                  </a:lnTo>
                  <a:lnTo>
                    <a:pt x="57" y="0"/>
                  </a:lnTo>
                  <a:lnTo>
                    <a:pt x="61" y="2"/>
                  </a:lnTo>
                  <a:lnTo>
                    <a:pt x="63" y="2"/>
                  </a:lnTo>
                  <a:lnTo>
                    <a:pt x="65" y="2"/>
                  </a:lnTo>
                  <a:lnTo>
                    <a:pt x="68" y="2"/>
                  </a:lnTo>
                  <a:lnTo>
                    <a:pt x="69" y="3"/>
                  </a:lnTo>
                  <a:lnTo>
                    <a:pt x="73" y="3"/>
                  </a:lnTo>
                  <a:lnTo>
                    <a:pt x="75" y="3"/>
                  </a:lnTo>
                  <a:lnTo>
                    <a:pt x="78" y="4"/>
                  </a:lnTo>
                  <a:lnTo>
                    <a:pt x="80" y="4"/>
                  </a:lnTo>
                  <a:lnTo>
                    <a:pt x="82" y="5"/>
                  </a:lnTo>
                  <a:lnTo>
                    <a:pt x="85" y="5"/>
                  </a:lnTo>
                  <a:lnTo>
                    <a:pt x="87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2" y="20"/>
                  </a:lnTo>
                  <a:lnTo>
                    <a:pt x="91" y="20"/>
                  </a:lnTo>
                  <a:lnTo>
                    <a:pt x="90" y="20"/>
                  </a:lnTo>
                  <a:lnTo>
                    <a:pt x="87" y="19"/>
                  </a:lnTo>
                  <a:lnTo>
                    <a:pt x="86" y="19"/>
                  </a:lnTo>
                  <a:lnTo>
                    <a:pt x="85" y="19"/>
                  </a:lnTo>
                  <a:lnTo>
                    <a:pt x="82" y="19"/>
                  </a:lnTo>
                  <a:lnTo>
                    <a:pt x="81" y="19"/>
                  </a:lnTo>
                  <a:lnTo>
                    <a:pt x="80" y="19"/>
                  </a:lnTo>
                  <a:lnTo>
                    <a:pt x="79" y="17"/>
                  </a:lnTo>
                  <a:lnTo>
                    <a:pt x="78" y="17"/>
                  </a:lnTo>
                  <a:lnTo>
                    <a:pt x="77" y="17"/>
                  </a:lnTo>
                  <a:lnTo>
                    <a:pt x="75" y="17"/>
                  </a:lnTo>
                  <a:lnTo>
                    <a:pt x="73" y="16"/>
                  </a:lnTo>
                  <a:lnTo>
                    <a:pt x="70" y="16"/>
                  </a:lnTo>
                  <a:lnTo>
                    <a:pt x="69" y="16"/>
                  </a:lnTo>
                  <a:lnTo>
                    <a:pt x="68" y="16"/>
                  </a:lnTo>
                  <a:lnTo>
                    <a:pt x="65" y="16"/>
                  </a:lnTo>
                  <a:lnTo>
                    <a:pt x="64" y="16"/>
                  </a:lnTo>
                  <a:lnTo>
                    <a:pt x="63" y="16"/>
                  </a:lnTo>
                  <a:lnTo>
                    <a:pt x="61" y="16"/>
                  </a:lnTo>
                  <a:lnTo>
                    <a:pt x="59" y="16"/>
                  </a:lnTo>
                  <a:lnTo>
                    <a:pt x="57" y="16"/>
                  </a:lnTo>
                  <a:lnTo>
                    <a:pt x="56" y="16"/>
                  </a:lnTo>
                  <a:lnTo>
                    <a:pt x="55" y="16"/>
                  </a:lnTo>
                  <a:lnTo>
                    <a:pt x="52" y="16"/>
                  </a:lnTo>
                  <a:lnTo>
                    <a:pt x="51" y="16"/>
                  </a:lnTo>
                  <a:lnTo>
                    <a:pt x="48" y="16"/>
                  </a:lnTo>
                  <a:lnTo>
                    <a:pt x="47" y="16"/>
                  </a:lnTo>
                  <a:lnTo>
                    <a:pt x="46" y="16"/>
                  </a:lnTo>
                  <a:lnTo>
                    <a:pt x="44" y="16"/>
                  </a:lnTo>
                  <a:lnTo>
                    <a:pt x="42" y="16"/>
                  </a:lnTo>
                  <a:lnTo>
                    <a:pt x="40" y="16"/>
                  </a:lnTo>
                  <a:lnTo>
                    <a:pt x="39" y="16"/>
                  </a:lnTo>
                  <a:lnTo>
                    <a:pt x="36" y="16"/>
                  </a:lnTo>
                  <a:lnTo>
                    <a:pt x="35" y="16"/>
                  </a:lnTo>
                  <a:lnTo>
                    <a:pt x="33" y="17"/>
                  </a:lnTo>
                  <a:lnTo>
                    <a:pt x="31" y="17"/>
                  </a:lnTo>
                  <a:lnTo>
                    <a:pt x="30" y="17"/>
                  </a:lnTo>
                  <a:lnTo>
                    <a:pt x="28" y="19"/>
                  </a:lnTo>
                  <a:lnTo>
                    <a:pt x="25" y="19"/>
                  </a:lnTo>
                  <a:lnTo>
                    <a:pt x="24" y="19"/>
                  </a:lnTo>
                  <a:lnTo>
                    <a:pt x="23" y="19"/>
                  </a:lnTo>
                  <a:lnTo>
                    <a:pt x="20" y="20"/>
                  </a:lnTo>
                  <a:lnTo>
                    <a:pt x="19" y="20"/>
                  </a:lnTo>
                  <a:lnTo>
                    <a:pt x="18" y="21"/>
                  </a:lnTo>
                  <a:lnTo>
                    <a:pt x="17" y="21"/>
                  </a:lnTo>
                  <a:lnTo>
                    <a:pt x="14" y="21"/>
                  </a:lnTo>
                  <a:lnTo>
                    <a:pt x="13" y="22"/>
                  </a:lnTo>
                  <a:lnTo>
                    <a:pt x="12" y="24"/>
                  </a:lnTo>
                  <a:lnTo>
                    <a:pt x="11" y="24"/>
                  </a:lnTo>
                  <a:lnTo>
                    <a:pt x="9" y="24"/>
                  </a:lnTo>
                  <a:lnTo>
                    <a:pt x="8" y="25"/>
                  </a:lnTo>
                  <a:lnTo>
                    <a:pt x="7" y="26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0" name="Freeform 216"/>
            <p:cNvSpPr>
              <a:spLocks/>
            </p:cNvSpPr>
            <p:nvPr/>
          </p:nvSpPr>
          <p:spPr bwMode="auto">
            <a:xfrm>
              <a:off x="5995988" y="2341563"/>
              <a:ext cx="39687" cy="142875"/>
            </a:xfrm>
            <a:custGeom>
              <a:avLst/>
              <a:gdLst>
                <a:gd name="T0" fmla="*/ 25 w 25"/>
                <a:gd name="T1" fmla="*/ 4 h 90"/>
                <a:gd name="T2" fmla="*/ 24 w 25"/>
                <a:gd name="T3" fmla="*/ 6 h 90"/>
                <a:gd name="T4" fmla="*/ 22 w 25"/>
                <a:gd name="T5" fmla="*/ 8 h 90"/>
                <a:gd name="T6" fmla="*/ 21 w 25"/>
                <a:gd name="T7" fmla="*/ 12 h 90"/>
                <a:gd name="T8" fmla="*/ 21 w 25"/>
                <a:gd name="T9" fmla="*/ 14 h 90"/>
                <a:gd name="T10" fmla="*/ 20 w 25"/>
                <a:gd name="T11" fmla="*/ 17 h 90"/>
                <a:gd name="T12" fmla="*/ 20 w 25"/>
                <a:gd name="T13" fmla="*/ 19 h 90"/>
                <a:gd name="T14" fmla="*/ 19 w 25"/>
                <a:gd name="T15" fmla="*/ 22 h 90"/>
                <a:gd name="T16" fmla="*/ 19 w 25"/>
                <a:gd name="T17" fmla="*/ 24 h 90"/>
                <a:gd name="T18" fmla="*/ 17 w 25"/>
                <a:gd name="T19" fmla="*/ 26 h 90"/>
                <a:gd name="T20" fmla="*/ 16 w 25"/>
                <a:gd name="T21" fmla="*/ 31 h 90"/>
                <a:gd name="T22" fmla="*/ 16 w 25"/>
                <a:gd name="T23" fmla="*/ 34 h 90"/>
                <a:gd name="T24" fmla="*/ 16 w 25"/>
                <a:gd name="T25" fmla="*/ 37 h 90"/>
                <a:gd name="T26" fmla="*/ 16 w 25"/>
                <a:gd name="T27" fmla="*/ 41 h 90"/>
                <a:gd name="T28" fmla="*/ 15 w 25"/>
                <a:gd name="T29" fmla="*/ 44 h 90"/>
                <a:gd name="T30" fmla="*/ 15 w 25"/>
                <a:gd name="T31" fmla="*/ 47 h 90"/>
                <a:gd name="T32" fmla="*/ 15 w 25"/>
                <a:gd name="T33" fmla="*/ 52 h 90"/>
                <a:gd name="T34" fmla="*/ 15 w 25"/>
                <a:gd name="T35" fmla="*/ 56 h 90"/>
                <a:gd name="T36" fmla="*/ 15 w 25"/>
                <a:gd name="T37" fmla="*/ 59 h 90"/>
                <a:gd name="T38" fmla="*/ 15 w 25"/>
                <a:gd name="T39" fmla="*/ 63 h 90"/>
                <a:gd name="T40" fmla="*/ 15 w 25"/>
                <a:gd name="T41" fmla="*/ 68 h 90"/>
                <a:gd name="T42" fmla="*/ 16 w 25"/>
                <a:gd name="T43" fmla="*/ 72 h 90"/>
                <a:gd name="T44" fmla="*/ 16 w 25"/>
                <a:gd name="T45" fmla="*/ 76 h 90"/>
                <a:gd name="T46" fmla="*/ 16 w 25"/>
                <a:gd name="T47" fmla="*/ 80 h 90"/>
                <a:gd name="T48" fmla="*/ 17 w 25"/>
                <a:gd name="T49" fmla="*/ 85 h 90"/>
                <a:gd name="T50" fmla="*/ 19 w 25"/>
                <a:gd name="T51" fmla="*/ 90 h 90"/>
                <a:gd name="T52" fmla="*/ 5 w 25"/>
                <a:gd name="T53" fmla="*/ 89 h 90"/>
                <a:gd name="T54" fmla="*/ 4 w 25"/>
                <a:gd name="T55" fmla="*/ 86 h 90"/>
                <a:gd name="T56" fmla="*/ 4 w 25"/>
                <a:gd name="T57" fmla="*/ 84 h 90"/>
                <a:gd name="T58" fmla="*/ 4 w 25"/>
                <a:gd name="T59" fmla="*/ 81 h 90"/>
                <a:gd name="T60" fmla="*/ 3 w 25"/>
                <a:gd name="T61" fmla="*/ 78 h 90"/>
                <a:gd name="T62" fmla="*/ 3 w 25"/>
                <a:gd name="T63" fmla="*/ 74 h 90"/>
                <a:gd name="T64" fmla="*/ 2 w 25"/>
                <a:gd name="T65" fmla="*/ 72 h 90"/>
                <a:gd name="T66" fmla="*/ 2 w 25"/>
                <a:gd name="T67" fmla="*/ 69 h 90"/>
                <a:gd name="T68" fmla="*/ 2 w 25"/>
                <a:gd name="T69" fmla="*/ 66 h 90"/>
                <a:gd name="T70" fmla="*/ 2 w 25"/>
                <a:gd name="T71" fmla="*/ 63 h 90"/>
                <a:gd name="T72" fmla="*/ 0 w 25"/>
                <a:gd name="T73" fmla="*/ 59 h 90"/>
                <a:gd name="T74" fmla="*/ 0 w 25"/>
                <a:gd name="T75" fmla="*/ 56 h 90"/>
                <a:gd name="T76" fmla="*/ 0 w 25"/>
                <a:gd name="T77" fmla="*/ 53 h 90"/>
                <a:gd name="T78" fmla="*/ 0 w 25"/>
                <a:gd name="T79" fmla="*/ 48 h 90"/>
                <a:gd name="T80" fmla="*/ 0 w 25"/>
                <a:gd name="T81" fmla="*/ 46 h 90"/>
                <a:gd name="T82" fmla="*/ 0 w 25"/>
                <a:gd name="T83" fmla="*/ 42 h 90"/>
                <a:gd name="T84" fmla="*/ 0 w 25"/>
                <a:gd name="T85" fmla="*/ 39 h 90"/>
                <a:gd name="T86" fmla="*/ 2 w 25"/>
                <a:gd name="T87" fmla="*/ 35 h 90"/>
                <a:gd name="T88" fmla="*/ 2 w 25"/>
                <a:gd name="T89" fmla="*/ 30 h 90"/>
                <a:gd name="T90" fmla="*/ 3 w 25"/>
                <a:gd name="T91" fmla="*/ 26 h 90"/>
                <a:gd name="T92" fmla="*/ 3 w 25"/>
                <a:gd name="T93" fmla="*/ 23 h 90"/>
                <a:gd name="T94" fmla="*/ 4 w 25"/>
                <a:gd name="T95" fmla="*/ 19 h 90"/>
                <a:gd name="T96" fmla="*/ 5 w 25"/>
                <a:gd name="T97" fmla="*/ 15 h 90"/>
                <a:gd name="T98" fmla="*/ 5 w 25"/>
                <a:gd name="T99" fmla="*/ 12 h 90"/>
                <a:gd name="T100" fmla="*/ 7 w 25"/>
                <a:gd name="T101" fmla="*/ 8 h 90"/>
                <a:gd name="T102" fmla="*/ 9 w 25"/>
                <a:gd name="T103" fmla="*/ 4 h 90"/>
                <a:gd name="T104" fmla="*/ 10 w 25"/>
                <a:gd name="T105" fmla="*/ 1 h 90"/>
                <a:gd name="T106" fmla="*/ 25 w 25"/>
                <a:gd name="T107" fmla="*/ 3 h 9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25"/>
                <a:gd name="T163" fmla="*/ 0 h 90"/>
                <a:gd name="T164" fmla="*/ 25 w 25"/>
                <a:gd name="T165" fmla="*/ 90 h 9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25" h="90">
                  <a:moveTo>
                    <a:pt x="25" y="3"/>
                  </a:moveTo>
                  <a:lnTo>
                    <a:pt x="25" y="4"/>
                  </a:lnTo>
                  <a:lnTo>
                    <a:pt x="24" y="4"/>
                  </a:lnTo>
                  <a:lnTo>
                    <a:pt x="24" y="6"/>
                  </a:lnTo>
                  <a:lnTo>
                    <a:pt x="24" y="7"/>
                  </a:lnTo>
                  <a:lnTo>
                    <a:pt x="22" y="8"/>
                  </a:lnTo>
                  <a:lnTo>
                    <a:pt x="21" y="11"/>
                  </a:lnTo>
                  <a:lnTo>
                    <a:pt x="21" y="12"/>
                  </a:lnTo>
                  <a:lnTo>
                    <a:pt x="21" y="13"/>
                  </a:lnTo>
                  <a:lnTo>
                    <a:pt x="21" y="14"/>
                  </a:lnTo>
                  <a:lnTo>
                    <a:pt x="21" y="15"/>
                  </a:lnTo>
                  <a:lnTo>
                    <a:pt x="20" y="17"/>
                  </a:lnTo>
                  <a:lnTo>
                    <a:pt x="20" y="18"/>
                  </a:lnTo>
                  <a:lnTo>
                    <a:pt x="20" y="19"/>
                  </a:lnTo>
                  <a:lnTo>
                    <a:pt x="20" y="20"/>
                  </a:lnTo>
                  <a:lnTo>
                    <a:pt x="19" y="22"/>
                  </a:lnTo>
                  <a:lnTo>
                    <a:pt x="19" y="23"/>
                  </a:lnTo>
                  <a:lnTo>
                    <a:pt x="19" y="24"/>
                  </a:lnTo>
                  <a:lnTo>
                    <a:pt x="19" y="25"/>
                  </a:lnTo>
                  <a:lnTo>
                    <a:pt x="17" y="26"/>
                  </a:lnTo>
                  <a:lnTo>
                    <a:pt x="17" y="29"/>
                  </a:lnTo>
                  <a:lnTo>
                    <a:pt x="16" y="31"/>
                  </a:lnTo>
                  <a:lnTo>
                    <a:pt x="16" y="32"/>
                  </a:lnTo>
                  <a:lnTo>
                    <a:pt x="16" y="34"/>
                  </a:lnTo>
                  <a:lnTo>
                    <a:pt x="16" y="36"/>
                  </a:lnTo>
                  <a:lnTo>
                    <a:pt x="16" y="37"/>
                  </a:lnTo>
                  <a:lnTo>
                    <a:pt x="16" y="39"/>
                  </a:lnTo>
                  <a:lnTo>
                    <a:pt x="16" y="41"/>
                  </a:lnTo>
                  <a:lnTo>
                    <a:pt x="15" y="42"/>
                  </a:lnTo>
                  <a:lnTo>
                    <a:pt x="15" y="44"/>
                  </a:lnTo>
                  <a:lnTo>
                    <a:pt x="15" y="46"/>
                  </a:lnTo>
                  <a:lnTo>
                    <a:pt x="15" y="47"/>
                  </a:lnTo>
                  <a:lnTo>
                    <a:pt x="15" y="50"/>
                  </a:lnTo>
                  <a:lnTo>
                    <a:pt x="15" y="52"/>
                  </a:lnTo>
                  <a:lnTo>
                    <a:pt x="15" y="53"/>
                  </a:lnTo>
                  <a:lnTo>
                    <a:pt x="15" y="56"/>
                  </a:lnTo>
                  <a:lnTo>
                    <a:pt x="15" y="57"/>
                  </a:lnTo>
                  <a:lnTo>
                    <a:pt x="15" y="59"/>
                  </a:lnTo>
                  <a:lnTo>
                    <a:pt x="15" y="62"/>
                  </a:lnTo>
                  <a:lnTo>
                    <a:pt x="15" y="63"/>
                  </a:lnTo>
                  <a:lnTo>
                    <a:pt x="15" y="66"/>
                  </a:lnTo>
                  <a:lnTo>
                    <a:pt x="15" y="68"/>
                  </a:lnTo>
                  <a:lnTo>
                    <a:pt x="15" y="69"/>
                  </a:lnTo>
                  <a:lnTo>
                    <a:pt x="16" y="72"/>
                  </a:lnTo>
                  <a:lnTo>
                    <a:pt x="16" y="74"/>
                  </a:lnTo>
                  <a:lnTo>
                    <a:pt x="16" y="76"/>
                  </a:lnTo>
                  <a:lnTo>
                    <a:pt x="16" y="78"/>
                  </a:lnTo>
                  <a:lnTo>
                    <a:pt x="16" y="80"/>
                  </a:lnTo>
                  <a:lnTo>
                    <a:pt x="16" y="83"/>
                  </a:lnTo>
                  <a:lnTo>
                    <a:pt x="17" y="85"/>
                  </a:lnTo>
                  <a:lnTo>
                    <a:pt x="17" y="88"/>
                  </a:lnTo>
                  <a:lnTo>
                    <a:pt x="19" y="90"/>
                  </a:lnTo>
                  <a:lnTo>
                    <a:pt x="5" y="90"/>
                  </a:lnTo>
                  <a:lnTo>
                    <a:pt x="5" y="89"/>
                  </a:lnTo>
                  <a:lnTo>
                    <a:pt x="4" y="88"/>
                  </a:lnTo>
                  <a:lnTo>
                    <a:pt x="4" y="86"/>
                  </a:lnTo>
                  <a:lnTo>
                    <a:pt x="4" y="85"/>
                  </a:lnTo>
                  <a:lnTo>
                    <a:pt x="4" y="84"/>
                  </a:lnTo>
                  <a:lnTo>
                    <a:pt x="4" y="83"/>
                  </a:lnTo>
                  <a:lnTo>
                    <a:pt x="4" y="81"/>
                  </a:lnTo>
                  <a:lnTo>
                    <a:pt x="3" y="79"/>
                  </a:lnTo>
                  <a:lnTo>
                    <a:pt x="3" y="78"/>
                  </a:lnTo>
                  <a:lnTo>
                    <a:pt x="3" y="75"/>
                  </a:lnTo>
                  <a:lnTo>
                    <a:pt x="3" y="74"/>
                  </a:lnTo>
                  <a:lnTo>
                    <a:pt x="3" y="73"/>
                  </a:lnTo>
                  <a:lnTo>
                    <a:pt x="2" y="72"/>
                  </a:lnTo>
                  <a:lnTo>
                    <a:pt x="2" y="70"/>
                  </a:lnTo>
                  <a:lnTo>
                    <a:pt x="2" y="69"/>
                  </a:lnTo>
                  <a:lnTo>
                    <a:pt x="2" y="68"/>
                  </a:lnTo>
                  <a:lnTo>
                    <a:pt x="2" y="66"/>
                  </a:lnTo>
                  <a:lnTo>
                    <a:pt x="2" y="64"/>
                  </a:lnTo>
                  <a:lnTo>
                    <a:pt x="2" y="63"/>
                  </a:lnTo>
                  <a:lnTo>
                    <a:pt x="0" y="62"/>
                  </a:lnTo>
                  <a:lnTo>
                    <a:pt x="0" y="59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0" y="54"/>
                  </a:lnTo>
                  <a:lnTo>
                    <a:pt x="0" y="53"/>
                  </a:lnTo>
                  <a:lnTo>
                    <a:pt x="0" y="51"/>
                  </a:lnTo>
                  <a:lnTo>
                    <a:pt x="0" y="48"/>
                  </a:lnTo>
                  <a:lnTo>
                    <a:pt x="0" y="47"/>
                  </a:lnTo>
                  <a:lnTo>
                    <a:pt x="0" y="46"/>
                  </a:lnTo>
                  <a:lnTo>
                    <a:pt x="0" y="44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0" y="39"/>
                  </a:lnTo>
                  <a:lnTo>
                    <a:pt x="2" y="36"/>
                  </a:lnTo>
                  <a:lnTo>
                    <a:pt x="2" y="35"/>
                  </a:lnTo>
                  <a:lnTo>
                    <a:pt x="2" y="32"/>
                  </a:lnTo>
                  <a:lnTo>
                    <a:pt x="2" y="30"/>
                  </a:lnTo>
                  <a:lnTo>
                    <a:pt x="3" y="29"/>
                  </a:lnTo>
                  <a:lnTo>
                    <a:pt x="3" y="26"/>
                  </a:lnTo>
                  <a:lnTo>
                    <a:pt x="3" y="25"/>
                  </a:lnTo>
                  <a:lnTo>
                    <a:pt x="3" y="23"/>
                  </a:lnTo>
                  <a:lnTo>
                    <a:pt x="4" y="22"/>
                  </a:lnTo>
                  <a:lnTo>
                    <a:pt x="4" y="19"/>
                  </a:lnTo>
                  <a:lnTo>
                    <a:pt x="4" y="17"/>
                  </a:lnTo>
                  <a:lnTo>
                    <a:pt x="5" y="15"/>
                  </a:lnTo>
                  <a:lnTo>
                    <a:pt x="5" y="13"/>
                  </a:lnTo>
                  <a:lnTo>
                    <a:pt x="5" y="12"/>
                  </a:lnTo>
                  <a:lnTo>
                    <a:pt x="7" y="9"/>
                  </a:lnTo>
                  <a:lnTo>
                    <a:pt x="7" y="8"/>
                  </a:lnTo>
                  <a:lnTo>
                    <a:pt x="8" y="6"/>
                  </a:lnTo>
                  <a:lnTo>
                    <a:pt x="9" y="4"/>
                  </a:lnTo>
                  <a:lnTo>
                    <a:pt x="9" y="2"/>
                  </a:lnTo>
                  <a:lnTo>
                    <a:pt x="10" y="1"/>
                  </a:lnTo>
                  <a:lnTo>
                    <a:pt x="11" y="0"/>
                  </a:lnTo>
                  <a:lnTo>
                    <a:pt x="25" y="3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2" name="Freeform 217"/>
            <p:cNvSpPr>
              <a:spLocks/>
            </p:cNvSpPr>
            <p:nvPr/>
          </p:nvSpPr>
          <p:spPr bwMode="auto">
            <a:xfrm>
              <a:off x="5759450" y="2216151"/>
              <a:ext cx="120650" cy="128588"/>
            </a:xfrm>
            <a:custGeom>
              <a:avLst/>
              <a:gdLst>
                <a:gd name="T0" fmla="*/ 76 w 76"/>
                <a:gd name="T1" fmla="*/ 10 h 81"/>
                <a:gd name="T2" fmla="*/ 73 w 76"/>
                <a:gd name="T3" fmla="*/ 13 h 81"/>
                <a:gd name="T4" fmla="*/ 72 w 76"/>
                <a:gd name="T5" fmla="*/ 15 h 81"/>
                <a:gd name="T6" fmla="*/ 70 w 76"/>
                <a:gd name="T7" fmla="*/ 17 h 81"/>
                <a:gd name="T8" fmla="*/ 68 w 76"/>
                <a:gd name="T9" fmla="*/ 21 h 81"/>
                <a:gd name="T10" fmla="*/ 66 w 76"/>
                <a:gd name="T11" fmla="*/ 24 h 81"/>
                <a:gd name="T12" fmla="*/ 64 w 76"/>
                <a:gd name="T13" fmla="*/ 26 h 81"/>
                <a:gd name="T14" fmla="*/ 63 w 76"/>
                <a:gd name="T15" fmla="*/ 29 h 81"/>
                <a:gd name="T16" fmla="*/ 60 w 76"/>
                <a:gd name="T17" fmla="*/ 31 h 81"/>
                <a:gd name="T18" fmla="*/ 59 w 76"/>
                <a:gd name="T19" fmla="*/ 34 h 81"/>
                <a:gd name="T20" fmla="*/ 56 w 76"/>
                <a:gd name="T21" fmla="*/ 36 h 81"/>
                <a:gd name="T22" fmla="*/ 54 w 76"/>
                <a:gd name="T23" fmla="*/ 38 h 81"/>
                <a:gd name="T24" fmla="*/ 52 w 76"/>
                <a:gd name="T25" fmla="*/ 42 h 81"/>
                <a:gd name="T26" fmla="*/ 49 w 76"/>
                <a:gd name="T27" fmla="*/ 44 h 81"/>
                <a:gd name="T28" fmla="*/ 47 w 76"/>
                <a:gd name="T29" fmla="*/ 47 h 81"/>
                <a:gd name="T30" fmla="*/ 44 w 76"/>
                <a:gd name="T31" fmla="*/ 49 h 81"/>
                <a:gd name="T32" fmla="*/ 41 w 76"/>
                <a:gd name="T33" fmla="*/ 53 h 81"/>
                <a:gd name="T34" fmla="*/ 38 w 76"/>
                <a:gd name="T35" fmla="*/ 56 h 81"/>
                <a:gd name="T36" fmla="*/ 36 w 76"/>
                <a:gd name="T37" fmla="*/ 59 h 81"/>
                <a:gd name="T38" fmla="*/ 32 w 76"/>
                <a:gd name="T39" fmla="*/ 61 h 81"/>
                <a:gd name="T40" fmla="*/ 28 w 76"/>
                <a:gd name="T41" fmla="*/ 65 h 81"/>
                <a:gd name="T42" fmla="*/ 26 w 76"/>
                <a:gd name="T43" fmla="*/ 69 h 81"/>
                <a:gd name="T44" fmla="*/ 21 w 76"/>
                <a:gd name="T45" fmla="*/ 71 h 81"/>
                <a:gd name="T46" fmla="*/ 19 w 76"/>
                <a:gd name="T47" fmla="*/ 74 h 81"/>
                <a:gd name="T48" fmla="*/ 15 w 76"/>
                <a:gd name="T49" fmla="*/ 78 h 81"/>
                <a:gd name="T50" fmla="*/ 11 w 76"/>
                <a:gd name="T51" fmla="*/ 81 h 81"/>
                <a:gd name="T52" fmla="*/ 0 w 76"/>
                <a:gd name="T53" fmla="*/ 68 h 81"/>
                <a:gd name="T54" fmla="*/ 3 w 76"/>
                <a:gd name="T55" fmla="*/ 66 h 81"/>
                <a:gd name="T56" fmla="*/ 5 w 76"/>
                <a:gd name="T57" fmla="*/ 64 h 81"/>
                <a:gd name="T58" fmla="*/ 9 w 76"/>
                <a:gd name="T59" fmla="*/ 60 h 81"/>
                <a:gd name="T60" fmla="*/ 11 w 76"/>
                <a:gd name="T61" fmla="*/ 58 h 81"/>
                <a:gd name="T62" fmla="*/ 13 w 76"/>
                <a:gd name="T63" fmla="*/ 56 h 81"/>
                <a:gd name="T64" fmla="*/ 15 w 76"/>
                <a:gd name="T65" fmla="*/ 54 h 81"/>
                <a:gd name="T66" fmla="*/ 18 w 76"/>
                <a:gd name="T67" fmla="*/ 52 h 81"/>
                <a:gd name="T68" fmla="*/ 20 w 76"/>
                <a:gd name="T69" fmla="*/ 49 h 81"/>
                <a:gd name="T70" fmla="*/ 22 w 76"/>
                <a:gd name="T71" fmla="*/ 47 h 81"/>
                <a:gd name="T72" fmla="*/ 25 w 76"/>
                <a:gd name="T73" fmla="*/ 44 h 81"/>
                <a:gd name="T74" fmla="*/ 27 w 76"/>
                <a:gd name="T75" fmla="*/ 42 h 81"/>
                <a:gd name="T76" fmla="*/ 31 w 76"/>
                <a:gd name="T77" fmla="*/ 38 h 81"/>
                <a:gd name="T78" fmla="*/ 33 w 76"/>
                <a:gd name="T79" fmla="*/ 36 h 81"/>
                <a:gd name="T80" fmla="*/ 36 w 76"/>
                <a:gd name="T81" fmla="*/ 34 h 81"/>
                <a:gd name="T82" fmla="*/ 38 w 76"/>
                <a:gd name="T83" fmla="*/ 31 h 81"/>
                <a:gd name="T84" fmla="*/ 41 w 76"/>
                <a:gd name="T85" fmla="*/ 27 h 81"/>
                <a:gd name="T86" fmla="*/ 43 w 76"/>
                <a:gd name="T87" fmla="*/ 25 h 81"/>
                <a:gd name="T88" fmla="*/ 46 w 76"/>
                <a:gd name="T89" fmla="*/ 22 h 81"/>
                <a:gd name="T90" fmla="*/ 48 w 76"/>
                <a:gd name="T91" fmla="*/ 20 h 81"/>
                <a:gd name="T92" fmla="*/ 50 w 76"/>
                <a:gd name="T93" fmla="*/ 16 h 81"/>
                <a:gd name="T94" fmla="*/ 52 w 76"/>
                <a:gd name="T95" fmla="*/ 14 h 81"/>
                <a:gd name="T96" fmla="*/ 54 w 76"/>
                <a:gd name="T97" fmla="*/ 12 h 81"/>
                <a:gd name="T98" fmla="*/ 56 w 76"/>
                <a:gd name="T99" fmla="*/ 9 h 81"/>
                <a:gd name="T100" fmla="*/ 58 w 76"/>
                <a:gd name="T101" fmla="*/ 7 h 81"/>
                <a:gd name="T102" fmla="*/ 59 w 76"/>
                <a:gd name="T103" fmla="*/ 4 h 81"/>
                <a:gd name="T104" fmla="*/ 61 w 76"/>
                <a:gd name="T105" fmla="*/ 2 h 81"/>
                <a:gd name="T106" fmla="*/ 76 w 76"/>
                <a:gd name="T107" fmla="*/ 10 h 81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76"/>
                <a:gd name="T163" fmla="*/ 0 h 81"/>
                <a:gd name="T164" fmla="*/ 76 w 76"/>
                <a:gd name="T165" fmla="*/ 81 h 81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76" h="81">
                  <a:moveTo>
                    <a:pt x="76" y="10"/>
                  </a:moveTo>
                  <a:lnTo>
                    <a:pt x="76" y="10"/>
                  </a:lnTo>
                  <a:lnTo>
                    <a:pt x="75" y="12"/>
                  </a:lnTo>
                  <a:lnTo>
                    <a:pt x="73" y="13"/>
                  </a:lnTo>
                  <a:lnTo>
                    <a:pt x="73" y="14"/>
                  </a:lnTo>
                  <a:lnTo>
                    <a:pt x="72" y="15"/>
                  </a:lnTo>
                  <a:lnTo>
                    <a:pt x="71" y="16"/>
                  </a:lnTo>
                  <a:lnTo>
                    <a:pt x="70" y="17"/>
                  </a:lnTo>
                  <a:lnTo>
                    <a:pt x="69" y="20"/>
                  </a:lnTo>
                  <a:lnTo>
                    <a:pt x="68" y="21"/>
                  </a:lnTo>
                  <a:lnTo>
                    <a:pt x="66" y="22"/>
                  </a:lnTo>
                  <a:lnTo>
                    <a:pt x="66" y="24"/>
                  </a:lnTo>
                  <a:lnTo>
                    <a:pt x="65" y="25"/>
                  </a:lnTo>
                  <a:lnTo>
                    <a:pt x="64" y="26"/>
                  </a:lnTo>
                  <a:lnTo>
                    <a:pt x="63" y="27"/>
                  </a:lnTo>
                  <a:lnTo>
                    <a:pt x="63" y="29"/>
                  </a:lnTo>
                  <a:lnTo>
                    <a:pt x="61" y="30"/>
                  </a:lnTo>
                  <a:lnTo>
                    <a:pt x="60" y="31"/>
                  </a:lnTo>
                  <a:lnTo>
                    <a:pt x="59" y="32"/>
                  </a:lnTo>
                  <a:lnTo>
                    <a:pt x="59" y="34"/>
                  </a:lnTo>
                  <a:lnTo>
                    <a:pt x="58" y="35"/>
                  </a:lnTo>
                  <a:lnTo>
                    <a:pt x="56" y="36"/>
                  </a:lnTo>
                  <a:lnTo>
                    <a:pt x="55" y="37"/>
                  </a:lnTo>
                  <a:lnTo>
                    <a:pt x="54" y="38"/>
                  </a:lnTo>
                  <a:lnTo>
                    <a:pt x="53" y="39"/>
                  </a:lnTo>
                  <a:lnTo>
                    <a:pt x="52" y="42"/>
                  </a:lnTo>
                  <a:lnTo>
                    <a:pt x="50" y="43"/>
                  </a:lnTo>
                  <a:lnTo>
                    <a:pt x="49" y="44"/>
                  </a:lnTo>
                  <a:lnTo>
                    <a:pt x="48" y="46"/>
                  </a:lnTo>
                  <a:lnTo>
                    <a:pt x="47" y="47"/>
                  </a:lnTo>
                  <a:lnTo>
                    <a:pt x="46" y="48"/>
                  </a:lnTo>
                  <a:lnTo>
                    <a:pt x="44" y="49"/>
                  </a:lnTo>
                  <a:lnTo>
                    <a:pt x="42" y="52"/>
                  </a:lnTo>
                  <a:lnTo>
                    <a:pt x="41" y="53"/>
                  </a:lnTo>
                  <a:lnTo>
                    <a:pt x="40" y="54"/>
                  </a:lnTo>
                  <a:lnTo>
                    <a:pt x="38" y="56"/>
                  </a:lnTo>
                  <a:lnTo>
                    <a:pt x="36" y="57"/>
                  </a:lnTo>
                  <a:lnTo>
                    <a:pt x="36" y="59"/>
                  </a:lnTo>
                  <a:lnTo>
                    <a:pt x="33" y="60"/>
                  </a:lnTo>
                  <a:lnTo>
                    <a:pt x="32" y="61"/>
                  </a:lnTo>
                  <a:lnTo>
                    <a:pt x="30" y="64"/>
                  </a:lnTo>
                  <a:lnTo>
                    <a:pt x="28" y="65"/>
                  </a:lnTo>
                  <a:lnTo>
                    <a:pt x="27" y="66"/>
                  </a:lnTo>
                  <a:lnTo>
                    <a:pt x="26" y="69"/>
                  </a:lnTo>
                  <a:lnTo>
                    <a:pt x="24" y="69"/>
                  </a:lnTo>
                  <a:lnTo>
                    <a:pt x="21" y="71"/>
                  </a:lnTo>
                  <a:lnTo>
                    <a:pt x="20" y="73"/>
                  </a:lnTo>
                  <a:lnTo>
                    <a:pt x="19" y="74"/>
                  </a:lnTo>
                  <a:lnTo>
                    <a:pt x="16" y="76"/>
                  </a:lnTo>
                  <a:lnTo>
                    <a:pt x="15" y="78"/>
                  </a:lnTo>
                  <a:lnTo>
                    <a:pt x="13" y="79"/>
                  </a:lnTo>
                  <a:lnTo>
                    <a:pt x="11" y="81"/>
                  </a:lnTo>
                  <a:lnTo>
                    <a:pt x="0" y="69"/>
                  </a:lnTo>
                  <a:lnTo>
                    <a:pt x="0" y="68"/>
                  </a:lnTo>
                  <a:lnTo>
                    <a:pt x="2" y="66"/>
                  </a:lnTo>
                  <a:lnTo>
                    <a:pt x="3" y="66"/>
                  </a:lnTo>
                  <a:lnTo>
                    <a:pt x="4" y="65"/>
                  </a:lnTo>
                  <a:lnTo>
                    <a:pt x="5" y="64"/>
                  </a:lnTo>
                  <a:lnTo>
                    <a:pt x="6" y="63"/>
                  </a:lnTo>
                  <a:lnTo>
                    <a:pt x="9" y="60"/>
                  </a:lnTo>
                  <a:lnTo>
                    <a:pt x="10" y="59"/>
                  </a:lnTo>
                  <a:lnTo>
                    <a:pt x="11" y="58"/>
                  </a:lnTo>
                  <a:lnTo>
                    <a:pt x="13" y="57"/>
                  </a:lnTo>
                  <a:lnTo>
                    <a:pt x="13" y="56"/>
                  </a:lnTo>
                  <a:lnTo>
                    <a:pt x="14" y="56"/>
                  </a:lnTo>
                  <a:lnTo>
                    <a:pt x="15" y="54"/>
                  </a:lnTo>
                  <a:lnTo>
                    <a:pt x="16" y="53"/>
                  </a:lnTo>
                  <a:lnTo>
                    <a:pt x="18" y="52"/>
                  </a:lnTo>
                  <a:lnTo>
                    <a:pt x="19" y="51"/>
                  </a:lnTo>
                  <a:lnTo>
                    <a:pt x="20" y="49"/>
                  </a:lnTo>
                  <a:lnTo>
                    <a:pt x="21" y="48"/>
                  </a:lnTo>
                  <a:lnTo>
                    <a:pt x="22" y="47"/>
                  </a:lnTo>
                  <a:lnTo>
                    <a:pt x="24" y="46"/>
                  </a:lnTo>
                  <a:lnTo>
                    <a:pt x="25" y="44"/>
                  </a:lnTo>
                  <a:lnTo>
                    <a:pt x="26" y="43"/>
                  </a:lnTo>
                  <a:lnTo>
                    <a:pt x="27" y="42"/>
                  </a:lnTo>
                  <a:lnTo>
                    <a:pt x="28" y="41"/>
                  </a:lnTo>
                  <a:lnTo>
                    <a:pt x="31" y="38"/>
                  </a:lnTo>
                  <a:lnTo>
                    <a:pt x="32" y="38"/>
                  </a:lnTo>
                  <a:lnTo>
                    <a:pt x="33" y="36"/>
                  </a:lnTo>
                  <a:lnTo>
                    <a:pt x="35" y="35"/>
                  </a:lnTo>
                  <a:lnTo>
                    <a:pt x="36" y="34"/>
                  </a:lnTo>
                  <a:lnTo>
                    <a:pt x="37" y="32"/>
                  </a:lnTo>
                  <a:lnTo>
                    <a:pt x="38" y="31"/>
                  </a:lnTo>
                  <a:lnTo>
                    <a:pt x="40" y="30"/>
                  </a:lnTo>
                  <a:lnTo>
                    <a:pt x="41" y="27"/>
                  </a:lnTo>
                  <a:lnTo>
                    <a:pt x="42" y="26"/>
                  </a:lnTo>
                  <a:lnTo>
                    <a:pt x="43" y="25"/>
                  </a:lnTo>
                  <a:lnTo>
                    <a:pt x="44" y="24"/>
                  </a:lnTo>
                  <a:lnTo>
                    <a:pt x="46" y="22"/>
                  </a:lnTo>
                  <a:lnTo>
                    <a:pt x="47" y="21"/>
                  </a:lnTo>
                  <a:lnTo>
                    <a:pt x="48" y="20"/>
                  </a:lnTo>
                  <a:lnTo>
                    <a:pt x="49" y="17"/>
                  </a:lnTo>
                  <a:lnTo>
                    <a:pt x="50" y="16"/>
                  </a:lnTo>
                  <a:lnTo>
                    <a:pt x="50" y="15"/>
                  </a:lnTo>
                  <a:lnTo>
                    <a:pt x="52" y="14"/>
                  </a:lnTo>
                  <a:lnTo>
                    <a:pt x="53" y="13"/>
                  </a:lnTo>
                  <a:lnTo>
                    <a:pt x="54" y="12"/>
                  </a:lnTo>
                  <a:lnTo>
                    <a:pt x="55" y="10"/>
                  </a:lnTo>
                  <a:lnTo>
                    <a:pt x="56" y="9"/>
                  </a:lnTo>
                  <a:lnTo>
                    <a:pt x="56" y="8"/>
                  </a:lnTo>
                  <a:lnTo>
                    <a:pt x="58" y="7"/>
                  </a:lnTo>
                  <a:lnTo>
                    <a:pt x="59" y="5"/>
                  </a:lnTo>
                  <a:lnTo>
                    <a:pt x="59" y="4"/>
                  </a:lnTo>
                  <a:lnTo>
                    <a:pt x="60" y="3"/>
                  </a:lnTo>
                  <a:lnTo>
                    <a:pt x="61" y="2"/>
                  </a:lnTo>
                  <a:lnTo>
                    <a:pt x="61" y="0"/>
                  </a:lnTo>
                  <a:lnTo>
                    <a:pt x="76" y="1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3" name="Freeform 218"/>
            <p:cNvSpPr>
              <a:spLocks/>
            </p:cNvSpPr>
            <p:nvPr/>
          </p:nvSpPr>
          <p:spPr bwMode="auto">
            <a:xfrm>
              <a:off x="5603875" y="2066926"/>
              <a:ext cx="146050" cy="50800"/>
            </a:xfrm>
            <a:custGeom>
              <a:avLst/>
              <a:gdLst>
                <a:gd name="T0" fmla="*/ 92 w 92"/>
                <a:gd name="T1" fmla="*/ 15 h 32"/>
                <a:gd name="T2" fmla="*/ 90 w 92"/>
                <a:gd name="T3" fmla="*/ 16 h 32"/>
                <a:gd name="T4" fmla="*/ 89 w 92"/>
                <a:gd name="T5" fmla="*/ 18 h 32"/>
                <a:gd name="T6" fmla="*/ 85 w 92"/>
                <a:gd name="T7" fmla="*/ 20 h 32"/>
                <a:gd name="T8" fmla="*/ 82 w 92"/>
                <a:gd name="T9" fmla="*/ 21 h 32"/>
                <a:gd name="T10" fmla="*/ 80 w 92"/>
                <a:gd name="T11" fmla="*/ 22 h 32"/>
                <a:gd name="T12" fmla="*/ 78 w 92"/>
                <a:gd name="T13" fmla="*/ 24 h 32"/>
                <a:gd name="T14" fmla="*/ 75 w 92"/>
                <a:gd name="T15" fmla="*/ 25 h 32"/>
                <a:gd name="T16" fmla="*/ 72 w 92"/>
                <a:gd name="T17" fmla="*/ 25 h 32"/>
                <a:gd name="T18" fmla="*/ 68 w 92"/>
                <a:gd name="T19" fmla="*/ 26 h 32"/>
                <a:gd name="T20" fmla="*/ 65 w 92"/>
                <a:gd name="T21" fmla="*/ 27 h 32"/>
                <a:gd name="T22" fmla="*/ 62 w 92"/>
                <a:gd name="T23" fmla="*/ 29 h 32"/>
                <a:gd name="T24" fmla="*/ 58 w 92"/>
                <a:gd name="T25" fmla="*/ 29 h 32"/>
                <a:gd name="T26" fmla="*/ 54 w 92"/>
                <a:gd name="T27" fmla="*/ 30 h 32"/>
                <a:gd name="T28" fmla="*/ 51 w 92"/>
                <a:gd name="T29" fmla="*/ 30 h 32"/>
                <a:gd name="T30" fmla="*/ 47 w 92"/>
                <a:gd name="T31" fmla="*/ 31 h 32"/>
                <a:gd name="T32" fmla="*/ 43 w 92"/>
                <a:gd name="T33" fmla="*/ 31 h 32"/>
                <a:gd name="T34" fmla="*/ 38 w 92"/>
                <a:gd name="T35" fmla="*/ 31 h 32"/>
                <a:gd name="T36" fmla="*/ 34 w 92"/>
                <a:gd name="T37" fmla="*/ 31 h 32"/>
                <a:gd name="T38" fmla="*/ 29 w 92"/>
                <a:gd name="T39" fmla="*/ 32 h 32"/>
                <a:gd name="T40" fmla="*/ 24 w 92"/>
                <a:gd name="T41" fmla="*/ 32 h 32"/>
                <a:gd name="T42" fmla="*/ 19 w 92"/>
                <a:gd name="T43" fmla="*/ 31 h 32"/>
                <a:gd name="T44" fmla="*/ 14 w 92"/>
                <a:gd name="T45" fmla="*/ 31 h 32"/>
                <a:gd name="T46" fmla="*/ 8 w 92"/>
                <a:gd name="T47" fmla="*/ 31 h 32"/>
                <a:gd name="T48" fmla="*/ 3 w 92"/>
                <a:gd name="T49" fmla="*/ 30 h 32"/>
                <a:gd name="T50" fmla="*/ 1 w 92"/>
                <a:gd name="T51" fmla="*/ 19 h 32"/>
                <a:gd name="T52" fmla="*/ 3 w 92"/>
                <a:gd name="T53" fmla="*/ 19 h 32"/>
                <a:gd name="T54" fmla="*/ 6 w 92"/>
                <a:gd name="T55" fmla="*/ 19 h 32"/>
                <a:gd name="T56" fmla="*/ 8 w 92"/>
                <a:gd name="T57" fmla="*/ 19 h 32"/>
                <a:gd name="T58" fmla="*/ 10 w 92"/>
                <a:gd name="T59" fmla="*/ 19 h 32"/>
                <a:gd name="T60" fmla="*/ 13 w 92"/>
                <a:gd name="T61" fmla="*/ 19 h 32"/>
                <a:gd name="T62" fmla="*/ 15 w 92"/>
                <a:gd name="T63" fmla="*/ 18 h 32"/>
                <a:gd name="T64" fmla="*/ 19 w 92"/>
                <a:gd name="T65" fmla="*/ 18 h 32"/>
                <a:gd name="T66" fmla="*/ 21 w 92"/>
                <a:gd name="T67" fmla="*/ 18 h 32"/>
                <a:gd name="T68" fmla="*/ 25 w 92"/>
                <a:gd name="T69" fmla="*/ 18 h 32"/>
                <a:gd name="T70" fmla="*/ 28 w 92"/>
                <a:gd name="T71" fmla="*/ 18 h 32"/>
                <a:gd name="T72" fmla="*/ 31 w 92"/>
                <a:gd name="T73" fmla="*/ 18 h 32"/>
                <a:gd name="T74" fmla="*/ 35 w 92"/>
                <a:gd name="T75" fmla="*/ 16 h 32"/>
                <a:gd name="T76" fmla="*/ 38 w 92"/>
                <a:gd name="T77" fmla="*/ 16 h 32"/>
                <a:gd name="T78" fmla="*/ 41 w 92"/>
                <a:gd name="T79" fmla="*/ 16 h 32"/>
                <a:gd name="T80" fmla="*/ 45 w 92"/>
                <a:gd name="T81" fmla="*/ 15 h 32"/>
                <a:gd name="T82" fmla="*/ 48 w 92"/>
                <a:gd name="T83" fmla="*/ 15 h 32"/>
                <a:gd name="T84" fmla="*/ 52 w 92"/>
                <a:gd name="T85" fmla="*/ 14 h 32"/>
                <a:gd name="T86" fmla="*/ 56 w 92"/>
                <a:gd name="T87" fmla="*/ 13 h 32"/>
                <a:gd name="T88" fmla="*/ 58 w 92"/>
                <a:gd name="T89" fmla="*/ 13 h 32"/>
                <a:gd name="T90" fmla="*/ 62 w 92"/>
                <a:gd name="T91" fmla="*/ 12 h 32"/>
                <a:gd name="T92" fmla="*/ 65 w 92"/>
                <a:gd name="T93" fmla="*/ 10 h 32"/>
                <a:gd name="T94" fmla="*/ 69 w 92"/>
                <a:gd name="T95" fmla="*/ 9 h 32"/>
                <a:gd name="T96" fmla="*/ 72 w 92"/>
                <a:gd name="T97" fmla="*/ 8 h 32"/>
                <a:gd name="T98" fmla="*/ 75 w 92"/>
                <a:gd name="T99" fmla="*/ 7 h 32"/>
                <a:gd name="T100" fmla="*/ 78 w 92"/>
                <a:gd name="T101" fmla="*/ 5 h 32"/>
                <a:gd name="T102" fmla="*/ 80 w 92"/>
                <a:gd name="T103" fmla="*/ 3 h 32"/>
                <a:gd name="T104" fmla="*/ 84 w 92"/>
                <a:gd name="T105" fmla="*/ 2 h 32"/>
                <a:gd name="T106" fmla="*/ 92 w 92"/>
                <a:gd name="T107" fmla="*/ 15 h 3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92"/>
                <a:gd name="T163" fmla="*/ 0 h 32"/>
                <a:gd name="T164" fmla="*/ 92 w 92"/>
                <a:gd name="T165" fmla="*/ 32 h 3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92" h="32">
                  <a:moveTo>
                    <a:pt x="92" y="15"/>
                  </a:moveTo>
                  <a:lnTo>
                    <a:pt x="92" y="15"/>
                  </a:lnTo>
                  <a:lnTo>
                    <a:pt x="91" y="16"/>
                  </a:lnTo>
                  <a:lnTo>
                    <a:pt x="90" y="16"/>
                  </a:lnTo>
                  <a:lnTo>
                    <a:pt x="90" y="18"/>
                  </a:lnTo>
                  <a:lnTo>
                    <a:pt x="89" y="18"/>
                  </a:lnTo>
                  <a:lnTo>
                    <a:pt x="87" y="19"/>
                  </a:lnTo>
                  <a:lnTo>
                    <a:pt x="85" y="20"/>
                  </a:lnTo>
                  <a:lnTo>
                    <a:pt x="84" y="20"/>
                  </a:lnTo>
                  <a:lnTo>
                    <a:pt x="82" y="21"/>
                  </a:lnTo>
                  <a:lnTo>
                    <a:pt x="81" y="21"/>
                  </a:lnTo>
                  <a:lnTo>
                    <a:pt x="80" y="22"/>
                  </a:lnTo>
                  <a:lnTo>
                    <a:pt x="79" y="22"/>
                  </a:lnTo>
                  <a:lnTo>
                    <a:pt x="78" y="24"/>
                  </a:lnTo>
                  <a:lnTo>
                    <a:pt x="76" y="24"/>
                  </a:lnTo>
                  <a:lnTo>
                    <a:pt x="75" y="25"/>
                  </a:lnTo>
                  <a:lnTo>
                    <a:pt x="73" y="25"/>
                  </a:lnTo>
                  <a:lnTo>
                    <a:pt x="72" y="25"/>
                  </a:lnTo>
                  <a:lnTo>
                    <a:pt x="70" y="26"/>
                  </a:lnTo>
                  <a:lnTo>
                    <a:pt x="68" y="26"/>
                  </a:lnTo>
                  <a:lnTo>
                    <a:pt x="67" y="27"/>
                  </a:lnTo>
                  <a:lnTo>
                    <a:pt x="65" y="27"/>
                  </a:lnTo>
                  <a:lnTo>
                    <a:pt x="63" y="29"/>
                  </a:lnTo>
                  <a:lnTo>
                    <a:pt x="62" y="29"/>
                  </a:lnTo>
                  <a:lnTo>
                    <a:pt x="59" y="29"/>
                  </a:lnTo>
                  <a:lnTo>
                    <a:pt x="58" y="29"/>
                  </a:lnTo>
                  <a:lnTo>
                    <a:pt x="57" y="30"/>
                  </a:lnTo>
                  <a:lnTo>
                    <a:pt x="54" y="30"/>
                  </a:lnTo>
                  <a:lnTo>
                    <a:pt x="53" y="30"/>
                  </a:lnTo>
                  <a:lnTo>
                    <a:pt x="51" y="30"/>
                  </a:lnTo>
                  <a:lnTo>
                    <a:pt x="48" y="31"/>
                  </a:lnTo>
                  <a:lnTo>
                    <a:pt x="47" y="31"/>
                  </a:lnTo>
                  <a:lnTo>
                    <a:pt x="45" y="31"/>
                  </a:lnTo>
                  <a:lnTo>
                    <a:pt x="43" y="31"/>
                  </a:lnTo>
                  <a:lnTo>
                    <a:pt x="41" y="31"/>
                  </a:lnTo>
                  <a:lnTo>
                    <a:pt x="38" y="31"/>
                  </a:lnTo>
                  <a:lnTo>
                    <a:pt x="36" y="31"/>
                  </a:lnTo>
                  <a:lnTo>
                    <a:pt x="34" y="31"/>
                  </a:lnTo>
                  <a:lnTo>
                    <a:pt x="31" y="32"/>
                  </a:lnTo>
                  <a:lnTo>
                    <a:pt x="29" y="32"/>
                  </a:lnTo>
                  <a:lnTo>
                    <a:pt x="26" y="32"/>
                  </a:lnTo>
                  <a:lnTo>
                    <a:pt x="24" y="32"/>
                  </a:lnTo>
                  <a:lnTo>
                    <a:pt x="21" y="32"/>
                  </a:lnTo>
                  <a:lnTo>
                    <a:pt x="19" y="31"/>
                  </a:lnTo>
                  <a:lnTo>
                    <a:pt x="16" y="31"/>
                  </a:lnTo>
                  <a:lnTo>
                    <a:pt x="14" y="31"/>
                  </a:lnTo>
                  <a:lnTo>
                    <a:pt x="12" y="31"/>
                  </a:lnTo>
                  <a:lnTo>
                    <a:pt x="8" y="31"/>
                  </a:lnTo>
                  <a:lnTo>
                    <a:pt x="6" y="31"/>
                  </a:lnTo>
                  <a:lnTo>
                    <a:pt x="3" y="30"/>
                  </a:lnTo>
                  <a:lnTo>
                    <a:pt x="0" y="30"/>
                  </a:lnTo>
                  <a:lnTo>
                    <a:pt x="1" y="19"/>
                  </a:lnTo>
                  <a:lnTo>
                    <a:pt x="2" y="19"/>
                  </a:lnTo>
                  <a:lnTo>
                    <a:pt x="3" y="19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7" y="19"/>
                  </a:lnTo>
                  <a:lnTo>
                    <a:pt x="8" y="19"/>
                  </a:lnTo>
                  <a:lnTo>
                    <a:pt x="9" y="19"/>
                  </a:lnTo>
                  <a:lnTo>
                    <a:pt x="10" y="19"/>
                  </a:lnTo>
                  <a:lnTo>
                    <a:pt x="12" y="19"/>
                  </a:lnTo>
                  <a:lnTo>
                    <a:pt x="13" y="19"/>
                  </a:lnTo>
                  <a:lnTo>
                    <a:pt x="14" y="19"/>
                  </a:lnTo>
                  <a:lnTo>
                    <a:pt x="15" y="18"/>
                  </a:lnTo>
                  <a:lnTo>
                    <a:pt x="18" y="18"/>
                  </a:lnTo>
                  <a:lnTo>
                    <a:pt x="19" y="18"/>
                  </a:lnTo>
                  <a:lnTo>
                    <a:pt x="20" y="18"/>
                  </a:lnTo>
                  <a:lnTo>
                    <a:pt x="21" y="18"/>
                  </a:lnTo>
                  <a:lnTo>
                    <a:pt x="24" y="18"/>
                  </a:lnTo>
                  <a:lnTo>
                    <a:pt x="25" y="18"/>
                  </a:lnTo>
                  <a:lnTo>
                    <a:pt x="26" y="18"/>
                  </a:lnTo>
                  <a:lnTo>
                    <a:pt x="28" y="18"/>
                  </a:lnTo>
                  <a:lnTo>
                    <a:pt x="30" y="18"/>
                  </a:lnTo>
                  <a:lnTo>
                    <a:pt x="31" y="18"/>
                  </a:lnTo>
                  <a:lnTo>
                    <a:pt x="34" y="18"/>
                  </a:lnTo>
                  <a:lnTo>
                    <a:pt x="35" y="16"/>
                  </a:lnTo>
                  <a:lnTo>
                    <a:pt x="36" y="16"/>
                  </a:lnTo>
                  <a:lnTo>
                    <a:pt x="38" y="16"/>
                  </a:lnTo>
                  <a:lnTo>
                    <a:pt x="40" y="16"/>
                  </a:lnTo>
                  <a:lnTo>
                    <a:pt x="41" y="16"/>
                  </a:lnTo>
                  <a:lnTo>
                    <a:pt x="43" y="15"/>
                  </a:lnTo>
                  <a:lnTo>
                    <a:pt x="45" y="15"/>
                  </a:lnTo>
                  <a:lnTo>
                    <a:pt x="47" y="15"/>
                  </a:lnTo>
                  <a:lnTo>
                    <a:pt x="48" y="15"/>
                  </a:lnTo>
                  <a:lnTo>
                    <a:pt x="50" y="15"/>
                  </a:lnTo>
                  <a:lnTo>
                    <a:pt x="52" y="14"/>
                  </a:lnTo>
                  <a:lnTo>
                    <a:pt x="53" y="14"/>
                  </a:lnTo>
                  <a:lnTo>
                    <a:pt x="56" y="13"/>
                  </a:lnTo>
                  <a:lnTo>
                    <a:pt x="57" y="13"/>
                  </a:lnTo>
                  <a:lnTo>
                    <a:pt x="58" y="13"/>
                  </a:lnTo>
                  <a:lnTo>
                    <a:pt x="60" y="13"/>
                  </a:lnTo>
                  <a:lnTo>
                    <a:pt x="62" y="12"/>
                  </a:lnTo>
                  <a:lnTo>
                    <a:pt x="64" y="12"/>
                  </a:lnTo>
                  <a:lnTo>
                    <a:pt x="65" y="10"/>
                  </a:lnTo>
                  <a:lnTo>
                    <a:pt x="68" y="10"/>
                  </a:lnTo>
                  <a:lnTo>
                    <a:pt x="69" y="9"/>
                  </a:lnTo>
                  <a:lnTo>
                    <a:pt x="70" y="8"/>
                  </a:lnTo>
                  <a:lnTo>
                    <a:pt x="72" y="8"/>
                  </a:lnTo>
                  <a:lnTo>
                    <a:pt x="73" y="8"/>
                  </a:lnTo>
                  <a:lnTo>
                    <a:pt x="75" y="7"/>
                  </a:lnTo>
                  <a:lnTo>
                    <a:pt x="76" y="5"/>
                  </a:lnTo>
                  <a:lnTo>
                    <a:pt x="78" y="5"/>
                  </a:lnTo>
                  <a:lnTo>
                    <a:pt x="79" y="4"/>
                  </a:lnTo>
                  <a:lnTo>
                    <a:pt x="80" y="3"/>
                  </a:lnTo>
                  <a:lnTo>
                    <a:pt x="81" y="2"/>
                  </a:lnTo>
                  <a:lnTo>
                    <a:pt x="84" y="2"/>
                  </a:lnTo>
                  <a:lnTo>
                    <a:pt x="85" y="0"/>
                  </a:lnTo>
                  <a:lnTo>
                    <a:pt x="92" y="1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2" name="Freeform 219"/>
            <p:cNvSpPr>
              <a:spLocks/>
            </p:cNvSpPr>
            <p:nvPr/>
          </p:nvSpPr>
          <p:spPr bwMode="auto">
            <a:xfrm>
              <a:off x="5926138" y="1906588"/>
              <a:ext cx="287337" cy="322263"/>
            </a:xfrm>
            <a:custGeom>
              <a:avLst/>
              <a:gdLst>
                <a:gd name="T0" fmla="*/ 24 w 181"/>
                <a:gd name="T1" fmla="*/ 4 h 203"/>
                <a:gd name="T2" fmla="*/ 34 w 181"/>
                <a:gd name="T3" fmla="*/ 10 h 203"/>
                <a:gd name="T4" fmla="*/ 43 w 181"/>
                <a:gd name="T5" fmla="*/ 16 h 203"/>
                <a:gd name="T6" fmla="*/ 54 w 181"/>
                <a:gd name="T7" fmla="*/ 25 h 203"/>
                <a:gd name="T8" fmla="*/ 65 w 181"/>
                <a:gd name="T9" fmla="*/ 32 h 203"/>
                <a:gd name="T10" fmla="*/ 78 w 181"/>
                <a:gd name="T11" fmla="*/ 43 h 203"/>
                <a:gd name="T12" fmla="*/ 74 w 181"/>
                <a:gd name="T13" fmla="*/ 54 h 203"/>
                <a:gd name="T14" fmla="*/ 60 w 181"/>
                <a:gd name="T15" fmla="*/ 65 h 203"/>
                <a:gd name="T16" fmla="*/ 52 w 181"/>
                <a:gd name="T17" fmla="*/ 65 h 203"/>
                <a:gd name="T18" fmla="*/ 39 w 181"/>
                <a:gd name="T19" fmla="*/ 69 h 203"/>
                <a:gd name="T20" fmla="*/ 37 w 181"/>
                <a:gd name="T21" fmla="*/ 78 h 203"/>
                <a:gd name="T22" fmla="*/ 47 w 181"/>
                <a:gd name="T23" fmla="*/ 86 h 203"/>
                <a:gd name="T24" fmla="*/ 56 w 181"/>
                <a:gd name="T25" fmla="*/ 86 h 203"/>
                <a:gd name="T26" fmla="*/ 61 w 181"/>
                <a:gd name="T27" fmla="*/ 75 h 203"/>
                <a:gd name="T28" fmla="*/ 66 w 181"/>
                <a:gd name="T29" fmla="*/ 62 h 203"/>
                <a:gd name="T30" fmla="*/ 78 w 181"/>
                <a:gd name="T31" fmla="*/ 50 h 203"/>
                <a:gd name="T32" fmla="*/ 92 w 181"/>
                <a:gd name="T33" fmla="*/ 54 h 203"/>
                <a:gd name="T34" fmla="*/ 105 w 181"/>
                <a:gd name="T35" fmla="*/ 67 h 203"/>
                <a:gd name="T36" fmla="*/ 119 w 181"/>
                <a:gd name="T37" fmla="*/ 82 h 203"/>
                <a:gd name="T38" fmla="*/ 128 w 181"/>
                <a:gd name="T39" fmla="*/ 94 h 203"/>
                <a:gd name="T40" fmla="*/ 136 w 181"/>
                <a:gd name="T41" fmla="*/ 103 h 203"/>
                <a:gd name="T42" fmla="*/ 142 w 181"/>
                <a:gd name="T43" fmla="*/ 113 h 203"/>
                <a:gd name="T44" fmla="*/ 146 w 181"/>
                <a:gd name="T45" fmla="*/ 121 h 203"/>
                <a:gd name="T46" fmla="*/ 137 w 181"/>
                <a:gd name="T47" fmla="*/ 130 h 203"/>
                <a:gd name="T48" fmla="*/ 128 w 181"/>
                <a:gd name="T49" fmla="*/ 138 h 203"/>
                <a:gd name="T50" fmla="*/ 118 w 181"/>
                <a:gd name="T51" fmla="*/ 133 h 203"/>
                <a:gd name="T52" fmla="*/ 108 w 181"/>
                <a:gd name="T53" fmla="*/ 141 h 203"/>
                <a:gd name="T54" fmla="*/ 109 w 181"/>
                <a:gd name="T55" fmla="*/ 149 h 203"/>
                <a:gd name="T56" fmla="*/ 116 w 181"/>
                <a:gd name="T57" fmla="*/ 155 h 203"/>
                <a:gd name="T58" fmla="*/ 126 w 181"/>
                <a:gd name="T59" fmla="*/ 154 h 203"/>
                <a:gd name="T60" fmla="*/ 132 w 181"/>
                <a:gd name="T61" fmla="*/ 144 h 203"/>
                <a:gd name="T62" fmla="*/ 136 w 181"/>
                <a:gd name="T63" fmla="*/ 134 h 203"/>
                <a:gd name="T64" fmla="*/ 147 w 181"/>
                <a:gd name="T65" fmla="*/ 125 h 203"/>
                <a:gd name="T66" fmla="*/ 155 w 181"/>
                <a:gd name="T67" fmla="*/ 136 h 203"/>
                <a:gd name="T68" fmla="*/ 165 w 181"/>
                <a:gd name="T69" fmla="*/ 153 h 203"/>
                <a:gd name="T70" fmla="*/ 171 w 181"/>
                <a:gd name="T71" fmla="*/ 166 h 203"/>
                <a:gd name="T72" fmla="*/ 176 w 181"/>
                <a:gd name="T73" fmla="*/ 178 h 203"/>
                <a:gd name="T74" fmla="*/ 179 w 181"/>
                <a:gd name="T75" fmla="*/ 189 h 203"/>
                <a:gd name="T76" fmla="*/ 181 w 181"/>
                <a:gd name="T77" fmla="*/ 200 h 203"/>
                <a:gd name="T78" fmla="*/ 171 w 181"/>
                <a:gd name="T79" fmla="*/ 203 h 203"/>
                <a:gd name="T80" fmla="*/ 159 w 181"/>
                <a:gd name="T81" fmla="*/ 202 h 203"/>
                <a:gd name="T82" fmla="*/ 149 w 181"/>
                <a:gd name="T83" fmla="*/ 200 h 203"/>
                <a:gd name="T84" fmla="*/ 138 w 181"/>
                <a:gd name="T85" fmla="*/ 197 h 203"/>
                <a:gd name="T86" fmla="*/ 128 w 181"/>
                <a:gd name="T87" fmla="*/ 194 h 203"/>
                <a:gd name="T88" fmla="*/ 115 w 181"/>
                <a:gd name="T89" fmla="*/ 189 h 203"/>
                <a:gd name="T90" fmla="*/ 105 w 181"/>
                <a:gd name="T91" fmla="*/ 182 h 203"/>
                <a:gd name="T92" fmla="*/ 89 w 181"/>
                <a:gd name="T93" fmla="*/ 167 h 203"/>
                <a:gd name="T94" fmla="*/ 70 w 181"/>
                <a:gd name="T95" fmla="*/ 150 h 203"/>
                <a:gd name="T96" fmla="*/ 49 w 181"/>
                <a:gd name="T97" fmla="*/ 131 h 203"/>
                <a:gd name="T98" fmla="*/ 31 w 181"/>
                <a:gd name="T99" fmla="*/ 111 h 203"/>
                <a:gd name="T100" fmla="*/ 15 w 181"/>
                <a:gd name="T101" fmla="*/ 93 h 203"/>
                <a:gd name="T102" fmla="*/ 4 w 181"/>
                <a:gd name="T103" fmla="*/ 78 h 203"/>
                <a:gd name="T104" fmla="*/ 0 w 181"/>
                <a:gd name="T105" fmla="*/ 67 h 203"/>
                <a:gd name="T106" fmla="*/ 2 w 181"/>
                <a:gd name="T107" fmla="*/ 56 h 203"/>
                <a:gd name="T108" fmla="*/ 3 w 181"/>
                <a:gd name="T109" fmla="*/ 45 h 203"/>
                <a:gd name="T110" fmla="*/ 7 w 181"/>
                <a:gd name="T111" fmla="*/ 33 h 203"/>
                <a:gd name="T112" fmla="*/ 10 w 181"/>
                <a:gd name="T113" fmla="*/ 22 h 203"/>
                <a:gd name="T114" fmla="*/ 12 w 181"/>
                <a:gd name="T115" fmla="*/ 11 h 203"/>
                <a:gd name="T116" fmla="*/ 17 w 181"/>
                <a:gd name="T117" fmla="*/ 0 h 20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81"/>
                <a:gd name="T178" fmla="*/ 0 h 203"/>
                <a:gd name="T179" fmla="*/ 181 w 181"/>
                <a:gd name="T180" fmla="*/ 203 h 203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81" h="203">
                  <a:moveTo>
                    <a:pt x="17" y="0"/>
                  </a:moveTo>
                  <a:lnTo>
                    <a:pt x="17" y="0"/>
                  </a:lnTo>
                  <a:lnTo>
                    <a:pt x="19" y="0"/>
                  </a:lnTo>
                  <a:lnTo>
                    <a:pt x="19" y="1"/>
                  </a:lnTo>
                  <a:lnTo>
                    <a:pt x="20" y="1"/>
                  </a:lnTo>
                  <a:lnTo>
                    <a:pt x="21" y="3"/>
                  </a:lnTo>
                  <a:lnTo>
                    <a:pt x="22" y="3"/>
                  </a:lnTo>
                  <a:lnTo>
                    <a:pt x="24" y="4"/>
                  </a:lnTo>
                  <a:lnTo>
                    <a:pt x="25" y="5"/>
                  </a:lnTo>
                  <a:lnTo>
                    <a:pt x="27" y="5"/>
                  </a:lnTo>
                  <a:lnTo>
                    <a:pt x="29" y="6"/>
                  </a:lnTo>
                  <a:lnTo>
                    <a:pt x="30" y="7"/>
                  </a:lnTo>
                  <a:lnTo>
                    <a:pt x="31" y="9"/>
                  </a:lnTo>
                  <a:lnTo>
                    <a:pt x="32" y="9"/>
                  </a:lnTo>
                  <a:lnTo>
                    <a:pt x="33" y="10"/>
                  </a:lnTo>
                  <a:lnTo>
                    <a:pt x="34" y="10"/>
                  </a:lnTo>
                  <a:lnTo>
                    <a:pt x="36" y="11"/>
                  </a:lnTo>
                  <a:lnTo>
                    <a:pt x="37" y="11"/>
                  </a:lnTo>
                  <a:lnTo>
                    <a:pt x="38" y="12"/>
                  </a:lnTo>
                  <a:lnTo>
                    <a:pt x="38" y="13"/>
                  </a:lnTo>
                  <a:lnTo>
                    <a:pt x="39" y="13"/>
                  </a:lnTo>
                  <a:lnTo>
                    <a:pt x="41" y="15"/>
                  </a:lnTo>
                  <a:lnTo>
                    <a:pt x="42" y="16"/>
                  </a:lnTo>
                  <a:lnTo>
                    <a:pt x="43" y="16"/>
                  </a:lnTo>
                  <a:lnTo>
                    <a:pt x="44" y="17"/>
                  </a:lnTo>
                  <a:lnTo>
                    <a:pt x="47" y="18"/>
                  </a:lnTo>
                  <a:lnTo>
                    <a:pt x="47" y="20"/>
                  </a:lnTo>
                  <a:lnTo>
                    <a:pt x="49" y="20"/>
                  </a:lnTo>
                  <a:lnTo>
                    <a:pt x="49" y="21"/>
                  </a:lnTo>
                  <a:lnTo>
                    <a:pt x="52" y="22"/>
                  </a:lnTo>
                  <a:lnTo>
                    <a:pt x="53" y="22"/>
                  </a:lnTo>
                  <a:lnTo>
                    <a:pt x="54" y="25"/>
                  </a:lnTo>
                  <a:lnTo>
                    <a:pt x="55" y="25"/>
                  </a:lnTo>
                  <a:lnTo>
                    <a:pt x="56" y="26"/>
                  </a:lnTo>
                  <a:lnTo>
                    <a:pt x="58" y="27"/>
                  </a:lnTo>
                  <a:lnTo>
                    <a:pt x="60" y="28"/>
                  </a:lnTo>
                  <a:lnTo>
                    <a:pt x="61" y="29"/>
                  </a:lnTo>
                  <a:lnTo>
                    <a:pt x="63" y="31"/>
                  </a:lnTo>
                  <a:lnTo>
                    <a:pt x="64" y="32"/>
                  </a:lnTo>
                  <a:lnTo>
                    <a:pt x="65" y="32"/>
                  </a:lnTo>
                  <a:lnTo>
                    <a:pt x="68" y="33"/>
                  </a:lnTo>
                  <a:lnTo>
                    <a:pt x="69" y="34"/>
                  </a:lnTo>
                  <a:lnTo>
                    <a:pt x="70" y="35"/>
                  </a:lnTo>
                  <a:lnTo>
                    <a:pt x="71" y="37"/>
                  </a:lnTo>
                  <a:lnTo>
                    <a:pt x="74" y="38"/>
                  </a:lnTo>
                  <a:lnTo>
                    <a:pt x="75" y="40"/>
                  </a:lnTo>
                  <a:lnTo>
                    <a:pt x="76" y="42"/>
                  </a:lnTo>
                  <a:lnTo>
                    <a:pt x="78" y="43"/>
                  </a:lnTo>
                  <a:lnTo>
                    <a:pt x="80" y="43"/>
                  </a:lnTo>
                  <a:lnTo>
                    <a:pt x="81" y="45"/>
                  </a:lnTo>
                  <a:lnTo>
                    <a:pt x="80" y="47"/>
                  </a:lnTo>
                  <a:lnTo>
                    <a:pt x="78" y="48"/>
                  </a:lnTo>
                  <a:lnTo>
                    <a:pt x="77" y="49"/>
                  </a:lnTo>
                  <a:lnTo>
                    <a:pt x="76" y="50"/>
                  </a:lnTo>
                  <a:lnTo>
                    <a:pt x="74" y="51"/>
                  </a:lnTo>
                  <a:lnTo>
                    <a:pt x="74" y="54"/>
                  </a:lnTo>
                  <a:lnTo>
                    <a:pt x="71" y="55"/>
                  </a:lnTo>
                  <a:lnTo>
                    <a:pt x="70" y="56"/>
                  </a:lnTo>
                  <a:lnTo>
                    <a:pt x="69" y="57"/>
                  </a:lnTo>
                  <a:lnTo>
                    <a:pt x="66" y="60"/>
                  </a:lnTo>
                  <a:lnTo>
                    <a:pt x="65" y="61"/>
                  </a:lnTo>
                  <a:lnTo>
                    <a:pt x="64" y="62"/>
                  </a:lnTo>
                  <a:lnTo>
                    <a:pt x="61" y="64"/>
                  </a:lnTo>
                  <a:lnTo>
                    <a:pt x="60" y="65"/>
                  </a:lnTo>
                  <a:lnTo>
                    <a:pt x="59" y="67"/>
                  </a:lnTo>
                  <a:lnTo>
                    <a:pt x="58" y="69"/>
                  </a:lnTo>
                  <a:lnTo>
                    <a:pt x="58" y="67"/>
                  </a:lnTo>
                  <a:lnTo>
                    <a:pt x="56" y="67"/>
                  </a:lnTo>
                  <a:lnTo>
                    <a:pt x="56" y="66"/>
                  </a:lnTo>
                  <a:lnTo>
                    <a:pt x="54" y="65"/>
                  </a:lnTo>
                  <a:lnTo>
                    <a:pt x="53" y="65"/>
                  </a:lnTo>
                  <a:lnTo>
                    <a:pt x="52" y="65"/>
                  </a:lnTo>
                  <a:lnTo>
                    <a:pt x="49" y="64"/>
                  </a:lnTo>
                  <a:lnTo>
                    <a:pt x="48" y="64"/>
                  </a:lnTo>
                  <a:lnTo>
                    <a:pt x="47" y="64"/>
                  </a:lnTo>
                  <a:lnTo>
                    <a:pt x="44" y="65"/>
                  </a:lnTo>
                  <a:lnTo>
                    <a:pt x="43" y="65"/>
                  </a:lnTo>
                  <a:lnTo>
                    <a:pt x="42" y="66"/>
                  </a:lnTo>
                  <a:lnTo>
                    <a:pt x="41" y="67"/>
                  </a:lnTo>
                  <a:lnTo>
                    <a:pt x="39" y="69"/>
                  </a:lnTo>
                  <a:lnTo>
                    <a:pt x="38" y="70"/>
                  </a:lnTo>
                  <a:lnTo>
                    <a:pt x="38" y="71"/>
                  </a:lnTo>
                  <a:lnTo>
                    <a:pt x="38" y="72"/>
                  </a:lnTo>
                  <a:lnTo>
                    <a:pt x="37" y="73"/>
                  </a:lnTo>
                  <a:lnTo>
                    <a:pt x="37" y="75"/>
                  </a:lnTo>
                  <a:lnTo>
                    <a:pt x="37" y="76"/>
                  </a:lnTo>
                  <a:lnTo>
                    <a:pt x="37" y="77"/>
                  </a:lnTo>
                  <a:lnTo>
                    <a:pt x="37" y="78"/>
                  </a:lnTo>
                  <a:lnTo>
                    <a:pt x="38" y="79"/>
                  </a:lnTo>
                  <a:lnTo>
                    <a:pt x="38" y="81"/>
                  </a:lnTo>
                  <a:lnTo>
                    <a:pt x="38" y="82"/>
                  </a:lnTo>
                  <a:lnTo>
                    <a:pt x="39" y="82"/>
                  </a:lnTo>
                  <a:lnTo>
                    <a:pt x="42" y="84"/>
                  </a:lnTo>
                  <a:lnTo>
                    <a:pt x="43" y="84"/>
                  </a:lnTo>
                  <a:lnTo>
                    <a:pt x="44" y="86"/>
                  </a:lnTo>
                  <a:lnTo>
                    <a:pt x="47" y="86"/>
                  </a:lnTo>
                  <a:lnTo>
                    <a:pt x="48" y="86"/>
                  </a:lnTo>
                  <a:lnTo>
                    <a:pt x="49" y="86"/>
                  </a:lnTo>
                  <a:lnTo>
                    <a:pt x="51" y="86"/>
                  </a:lnTo>
                  <a:lnTo>
                    <a:pt x="52" y="86"/>
                  </a:lnTo>
                  <a:lnTo>
                    <a:pt x="53" y="86"/>
                  </a:lnTo>
                  <a:lnTo>
                    <a:pt x="54" y="86"/>
                  </a:lnTo>
                  <a:lnTo>
                    <a:pt x="55" y="86"/>
                  </a:lnTo>
                  <a:lnTo>
                    <a:pt x="56" y="86"/>
                  </a:lnTo>
                  <a:lnTo>
                    <a:pt x="58" y="84"/>
                  </a:lnTo>
                  <a:lnTo>
                    <a:pt x="59" y="84"/>
                  </a:lnTo>
                  <a:lnTo>
                    <a:pt x="60" y="83"/>
                  </a:lnTo>
                  <a:lnTo>
                    <a:pt x="61" y="82"/>
                  </a:lnTo>
                  <a:lnTo>
                    <a:pt x="61" y="79"/>
                  </a:lnTo>
                  <a:lnTo>
                    <a:pt x="61" y="78"/>
                  </a:lnTo>
                  <a:lnTo>
                    <a:pt x="63" y="76"/>
                  </a:lnTo>
                  <a:lnTo>
                    <a:pt x="61" y="75"/>
                  </a:lnTo>
                  <a:lnTo>
                    <a:pt x="61" y="73"/>
                  </a:lnTo>
                  <a:lnTo>
                    <a:pt x="60" y="72"/>
                  </a:lnTo>
                  <a:lnTo>
                    <a:pt x="60" y="70"/>
                  </a:lnTo>
                  <a:lnTo>
                    <a:pt x="60" y="69"/>
                  </a:lnTo>
                  <a:lnTo>
                    <a:pt x="61" y="67"/>
                  </a:lnTo>
                  <a:lnTo>
                    <a:pt x="64" y="65"/>
                  </a:lnTo>
                  <a:lnTo>
                    <a:pt x="65" y="64"/>
                  </a:lnTo>
                  <a:lnTo>
                    <a:pt x="66" y="62"/>
                  </a:lnTo>
                  <a:lnTo>
                    <a:pt x="69" y="61"/>
                  </a:lnTo>
                  <a:lnTo>
                    <a:pt x="70" y="59"/>
                  </a:lnTo>
                  <a:lnTo>
                    <a:pt x="71" y="57"/>
                  </a:lnTo>
                  <a:lnTo>
                    <a:pt x="74" y="56"/>
                  </a:lnTo>
                  <a:lnTo>
                    <a:pt x="75" y="55"/>
                  </a:lnTo>
                  <a:lnTo>
                    <a:pt x="76" y="53"/>
                  </a:lnTo>
                  <a:lnTo>
                    <a:pt x="78" y="51"/>
                  </a:lnTo>
                  <a:lnTo>
                    <a:pt x="78" y="50"/>
                  </a:lnTo>
                  <a:lnTo>
                    <a:pt x="81" y="49"/>
                  </a:lnTo>
                  <a:lnTo>
                    <a:pt x="82" y="48"/>
                  </a:lnTo>
                  <a:lnTo>
                    <a:pt x="83" y="47"/>
                  </a:lnTo>
                  <a:lnTo>
                    <a:pt x="85" y="48"/>
                  </a:lnTo>
                  <a:lnTo>
                    <a:pt x="86" y="49"/>
                  </a:lnTo>
                  <a:lnTo>
                    <a:pt x="88" y="51"/>
                  </a:lnTo>
                  <a:lnTo>
                    <a:pt x="89" y="53"/>
                  </a:lnTo>
                  <a:lnTo>
                    <a:pt x="92" y="54"/>
                  </a:lnTo>
                  <a:lnTo>
                    <a:pt x="93" y="55"/>
                  </a:lnTo>
                  <a:lnTo>
                    <a:pt x="96" y="57"/>
                  </a:lnTo>
                  <a:lnTo>
                    <a:pt x="97" y="59"/>
                  </a:lnTo>
                  <a:lnTo>
                    <a:pt x="99" y="60"/>
                  </a:lnTo>
                  <a:lnTo>
                    <a:pt x="100" y="62"/>
                  </a:lnTo>
                  <a:lnTo>
                    <a:pt x="102" y="64"/>
                  </a:lnTo>
                  <a:lnTo>
                    <a:pt x="104" y="66"/>
                  </a:lnTo>
                  <a:lnTo>
                    <a:pt x="105" y="67"/>
                  </a:lnTo>
                  <a:lnTo>
                    <a:pt x="108" y="70"/>
                  </a:lnTo>
                  <a:lnTo>
                    <a:pt x="109" y="71"/>
                  </a:lnTo>
                  <a:lnTo>
                    <a:pt x="111" y="73"/>
                  </a:lnTo>
                  <a:lnTo>
                    <a:pt x="113" y="75"/>
                  </a:lnTo>
                  <a:lnTo>
                    <a:pt x="114" y="76"/>
                  </a:lnTo>
                  <a:lnTo>
                    <a:pt x="116" y="78"/>
                  </a:lnTo>
                  <a:lnTo>
                    <a:pt x="118" y="81"/>
                  </a:lnTo>
                  <a:lnTo>
                    <a:pt x="119" y="82"/>
                  </a:lnTo>
                  <a:lnTo>
                    <a:pt x="121" y="84"/>
                  </a:lnTo>
                  <a:lnTo>
                    <a:pt x="122" y="86"/>
                  </a:lnTo>
                  <a:lnTo>
                    <a:pt x="124" y="87"/>
                  </a:lnTo>
                  <a:lnTo>
                    <a:pt x="124" y="88"/>
                  </a:lnTo>
                  <a:lnTo>
                    <a:pt x="126" y="91"/>
                  </a:lnTo>
                  <a:lnTo>
                    <a:pt x="127" y="92"/>
                  </a:lnTo>
                  <a:lnTo>
                    <a:pt x="127" y="93"/>
                  </a:lnTo>
                  <a:lnTo>
                    <a:pt x="128" y="94"/>
                  </a:lnTo>
                  <a:lnTo>
                    <a:pt x="130" y="95"/>
                  </a:lnTo>
                  <a:lnTo>
                    <a:pt x="131" y="97"/>
                  </a:lnTo>
                  <a:lnTo>
                    <a:pt x="132" y="98"/>
                  </a:lnTo>
                  <a:lnTo>
                    <a:pt x="132" y="99"/>
                  </a:lnTo>
                  <a:lnTo>
                    <a:pt x="133" y="100"/>
                  </a:lnTo>
                  <a:lnTo>
                    <a:pt x="133" y="101"/>
                  </a:lnTo>
                  <a:lnTo>
                    <a:pt x="135" y="103"/>
                  </a:lnTo>
                  <a:lnTo>
                    <a:pt x="136" y="103"/>
                  </a:lnTo>
                  <a:lnTo>
                    <a:pt x="137" y="104"/>
                  </a:lnTo>
                  <a:lnTo>
                    <a:pt x="137" y="105"/>
                  </a:lnTo>
                  <a:lnTo>
                    <a:pt x="138" y="106"/>
                  </a:lnTo>
                  <a:lnTo>
                    <a:pt x="138" y="108"/>
                  </a:lnTo>
                  <a:lnTo>
                    <a:pt x="140" y="109"/>
                  </a:lnTo>
                  <a:lnTo>
                    <a:pt x="141" y="110"/>
                  </a:lnTo>
                  <a:lnTo>
                    <a:pt x="141" y="111"/>
                  </a:lnTo>
                  <a:lnTo>
                    <a:pt x="142" y="113"/>
                  </a:lnTo>
                  <a:lnTo>
                    <a:pt x="142" y="114"/>
                  </a:lnTo>
                  <a:lnTo>
                    <a:pt x="143" y="114"/>
                  </a:lnTo>
                  <a:lnTo>
                    <a:pt x="144" y="116"/>
                  </a:lnTo>
                  <a:lnTo>
                    <a:pt x="144" y="117"/>
                  </a:lnTo>
                  <a:lnTo>
                    <a:pt x="146" y="119"/>
                  </a:lnTo>
                  <a:lnTo>
                    <a:pt x="147" y="119"/>
                  </a:lnTo>
                  <a:lnTo>
                    <a:pt x="147" y="121"/>
                  </a:lnTo>
                  <a:lnTo>
                    <a:pt x="146" y="121"/>
                  </a:lnTo>
                  <a:lnTo>
                    <a:pt x="144" y="122"/>
                  </a:lnTo>
                  <a:lnTo>
                    <a:pt x="143" y="123"/>
                  </a:lnTo>
                  <a:lnTo>
                    <a:pt x="143" y="125"/>
                  </a:lnTo>
                  <a:lnTo>
                    <a:pt x="141" y="126"/>
                  </a:lnTo>
                  <a:lnTo>
                    <a:pt x="141" y="127"/>
                  </a:lnTo>
                  <a:lnTo>
                    <a:pt x="140" y="128"/>
                  </a:lnTo>
                  <a:lnTo>
                    <a:pt x="138" y="130"/>
                  </a:lnTo>
                  <a:lnTo>
                    <a:pt x="137" y="130"/>
                  </a:lnTo>
                  <a:lnTo>
                    <a:pt x="136" y="132"/>
                  </a:lnTo>
                  <a:lnTo>
                    <a:pt x="135" y="133"/>
                  </a:lnTo>
                  <a:lnTo>
                    <a:pt x="133" y="134"/>
                  </a:lnTo>
                  <a:lnTo>
                    <a:pt x="132" y="136"/>
                  </a:lnTo>
                  <a:lnTo>
                    <a:pt x="131" y="136"/>
                  </a:lnTo>
                  <a:lnTo>
                    <a:pt x="130" y="137"/>
                  </a:lnTo>
                  <a:lnTo>
                    <a:pt x="130" y="138"/>
                  </a:lnTo>
                  <a:lnTo>
                    <a:pt x="128" y="138"/>
                  </a:lnTo>
                  <a:lnTo>
                    <a:pt x="128" y="137"/>
                  </a:lnTo>
                  <a:lnTo>
                    <a:pt x="127" y="136"/>
                  </a:lnTo>
                  <a:lnTo>
                    <a:pt x="126" y="136"/>
                  </a:lnTo>
                  <a:lnTo>
                    <a:pt x="125" y="134"/>
                  </a:lnTo>
                  <a:lnTo>
                    <a:pt x="124" y="134"/>
                  </a:lnTo>
                  <a:lnTo>
                    <a:pt x="121" y="133"/>
                  </a:lnTo>
                  <a:lnTo>
                    <a:pt x="120" y="133"/>
                  </a:lnTo>
                  <a:lnTo>
                    <a:pt x="118" y="133"/>
                  </a:lnTo>
                  <a:lnTo>
                    <a:pt x="116" y="133"/>
                  </a:lnTo>
                  <a:lnTo>
                    <a:pt x="114" y="133"/>
                  </a:lnTo>
                  <a:lnTo>
                    <a:pt x="113" y="134"/>
                  </a:lnTo>
                  <a:lnTo>
                    <a:pt x="111" y="136"/>
                  </a:lnTo>
                  <a:lnTo>
                    <a:pt x="110" y="136"/>
                  </a:lnTo>
                  <a:lnTo>
                    <a:pt x="109" y="138"/>
                  </a:lnTo>
                  <a:lnTo>
                    <a:pt x="109" y="139"/>
                  </a:lnTo>
                  <a:lnTo>
                    <a:pt x="108" y="141"/>
                  </a:lnTo>
                  <a:lnTo>
                    <a:pt x="108" y="142"/>
                  </a:lnTo>
                  <a:lnTo>
                    <a:pt x="108" y="143"/>
                  </a:lnTo>
                  <a:lnTo>
                    <a:pt x="108" y="144"/>
                  </a:lnTo>
                  <a:lnTo>
                    <a:pt x="108" y="145"/>
                  </a:lnTo>
                  <a:lnTo>
                    <a:pt x="108" y="147"/>
                  </a:lnTo>
                  <a:lnTo>
                    <a:pt x="108" y="148"/>
                  </a:lnTo>
                  <a:lnTo>
                    <a:pt x="108" y="149"/>
                  </a:lnTo>
                  <a:lnTo>
                    <a:pt x="109" y="149"/>
                  </a:lnTo>
                  <a:lnTo>
                    <a:pt x="109" y="150"/>
                  </a:lnTo>
                  <a:lnTo>
                    <a:pt x="109" y="151"/>
                  </a:lnTo>
                  <a:lnTo>
                    <a:pt x="110" y="151"/>
                  </a:lnTo>
                  <a:lnTo>
                    <a:pt x="111" y="153"/>
                  </a:lnTo>
                  <a:lnTo>
                    <a:pt x="113" y="154"/>
                  </a:lnTo>
                  <a:lnTo>
                    <a:pt x="114" y="154"/>
                  </a:lnTo>
                  <a:lnTo>
                    <a:pt x="115" y="154"/>
                  </a:lnTo>
                  <a:lnTo>
                    <a:pt x="116" y="155"/>
                  </a:lnTo>
                  <a:lnTo>
                    <a:pt x="118" y="155"/>
                  </a:lnTo>
                  <a:lnTo>
                    <a:pt x="119" y="155"/>
                  </a:lnTo>
                  <a:lnTo>
                    <a:pt x="120" y="155"/>
                  </a:lnTo>
                  <a:lnTo>
                    <a:pt x="121" y="155"/>
                  </a:lnTo>
                  <a:lnTo>
                    <a:pt x="122" y="155"/>
                  </a:lnTo>
                  <a:lnTo>
                    <a:pt x="124" y="155"/>
                  </a:lnTo>
                  <a:lnTo>
                    <a:pt x="125" y="155"/>
                  </a:lnTo>
                  <a:lnTo>
                    <a:pt x="126" y="154"/>
                  </a:lnTo>
                  <a:lnTo>
                    <a:pt x="127" y="154"/>
                  </a:lnTo>
                  <a:lnTo>
                    <a:pt x="128" y="153"/>
                  </a:lnTo>
                  <a:lnTo>
                    <a:pt x="130" y="153"/>
                  </a:lnTo>
                  <a:lnTo>
                    <a:pt x="131" y="150"/>
                  </a:lnTo>
                  <a:lnTo>
                    <a:pt x="132" y="149"/>
                  </a:lnTo>
                  <a:lnTo>
                    <a:pt x="132" y="148"/>
                  </a:lnTo>
                  <a:lnTo>
                    <a:pt x="132" y="147"/>
                  </a:lnTo>
                  <a:lnTo>
                    <a:pt x="132" y="144"/>
                  </a:lnTo>
                  <a:lnTo>
                    <a:pt x="132" y="143"/>
                  </a:lnTo>
                  <a:lnTo>
                    <a:pt x="131" y="142"/>
                  </a:lnTo>
                  <a:lnTo>
                    <a:pt x="131" y="141"/>
                  </a:lnTo>
                  <a:lnTo>
                    <a:pt x="131" y="139"/>
                  </a:lnTo>
                  <a:lnTo>
                    <a:pt x="132" y="138"/>
                  </a:lnTo>
                  <a:lnTo>
                    <a:pt x="133" y="137"/>
                  </a:lnTo>
                  <a:lnTo>
                    <a:pt x="135" y="136"/>
                  </a:lnTo>
                  <a:lnTo>
                    <a:pt x="136" y="134"/>
                  </a:lnTo>
                  <a:lnTo>
                    <a:pt x="137" y="133"/>
                  </a:lnTo>
                  <a:lnTo>
                    <a:pt x="138" y="132"/>
                  </a:lnTo>
                  <a:lnTo>
                    <a:pt x="140" y="132"/>
                  </a:lnTo>
                  <a:lnTo>
                    <a:pt x="141" y="130"/>
                  </a:lnTo>
                  <a:lnTo>
                    <a:pt x="142" y="128"/>
                  </a:lnTo>
                  <a:lnTo>
                    <a:pt x="143" y="127"/>
                  </a:lnTo>
                  <a:lnTo>
                    <a:pt x="144" y="126"/>
                  </a:lnTo>
                  <a:lnTo>
                    <a:pt x="147" y="125"/>
                  </a:lnTo>
                  <a:lnTo>
                    <a:pt x="147" y="123"/>
                  </a:lnTo>
                  <a:lnTo>
                    <a:pt x="148" y="122"/>
                  </a:lnTo>
                  <a:lnTo>
                    <a:pt x="149" y="125"/>
                  </a:lnTo>
                  <a:lnTo>
                    <a:pt x="150" y="127"/>
                  </a:lnTo>
                  <a:lnTo>
                    <a:pt x="152" y="130"/>
                  </a:lnTo>
                  <a:lnTo>
                    <a:pt x="154" y="132"/>
                  </a:lnTo>
                  <a:lnTo>
                    <a:pt x="154" y="133"/>
                  </a:lnTo>
                  <a:lnTo>
                    <a:pt x="155" y="136"/>
                  </a:lnTo>
                  <a:lnTo>
                    <a:pt x="158" y="138"/>
                  </a:lnTo>
                  <a:lnTo>
                    <a:pt x="159" y="141"/>
                  </a:lnTo>
                  <a:lnTo>
                    <a:pt x="160" y="143"/>
                  </a:lnTo>
                  <a:lnTo>
                    <a:pt x="160" y="144"/>
                  </a:lnTo>
                  <a:lnTo>
                    <a:pt x="163" y="147"/>
                  </a:lnTo>
                  <a:lnTo>
                    <a:pt x="163" y="149"/>
                  </a:lnTo>
                  <a:lnTo>
                    <a:pt x="164" y="150"/>
                  </a:lnTo>
                  <a:lnTo>
                    <a:pt x="165" y="153"/>
                  </a:lnTo>
                  <a:lnTo>
                    <a:pt x="165" y="154"/>
                  </a:lnTo>
                  <a:lnTo>
                    <a:pt x="166" y="156"/>
                  </a:lnTo>
                  <a:lnTo>
                    <a:pt x="168" y="158"/>
                  </a:lnTo>
                  <a:lnTo>
                    <a:pt x="168" y="160"/>
                  </a:lnTo>
                  <a:lnTo>
                    <a:pt x="169" y="161"/>
                  </a:lnTo>
                  <a:lnTo>
                    <a:pt x="170" y="163"/>
                  </a:lnTo>
                  <a:lnTo>
                    <a:pt x="170" y="165"/>
                  </a:lnTo>
                  <a:lnTo>
                    <a:pt x="171" y="166"/>
                  </a:lnTo>
                  <a:lnTo>
                    <a:pt x="172" y="167"/>
                  </a:lnTo>
                  <a:lnTo>
                    <a:pt x="172" y="170"/>
                  </a:lnTo>
                  <a:lnTo>
                    <a:pt x="174" y="171"/>
                  </a:lnTo>
                  <a:lnTo>
                    <a:pt x="174" y="172"/>
                  </a:lnTo>
                  <a:lnTo>
                    <a:pt x="174" y="175"/>
                  </a:lnTo>
                  <a:lnTo>
                    <a:pt x="175" y="176"/>
                  </a:lnTo>
                  <a:lnTo>
                    <a:pt x="175" y="177"/>
                  </a:lnTo>
                  <a:lnTo>
                    <a:pt x="176" y="178"/>
                  </a:lnTo>
                  <a:lnTo>
                    <a:pt x="176" y="180"/>
                  </a:lnTo>
                  <a:lnTo>
                    <a:pt x="177" y="181"/>
                  </a:lnTo>
                  <a:lnTo>
                    <a:pt x="177" y="182"/>
                  </a:lnTo>
                  <a:lnTo>
                    <a:pt x="177" y="185"/>
                  </a:lnTo>
                  <a:lnTo>
                    <a:pt x="179" y="186"/>
                  </a:lnTo>
                  <a:lnTo>
                    <a:pt x="179" y="187"/>
                  </a:lnTo>
                  <a:lnTo>
                    <a:pt x="179" y="188"/>
                  </a:lnTo>
                  <a:lnTo>
                    <a:pt x="179" y="189"/>
                  </a:lnTo>
                  <a:lnTo>
                    <a:pt x="179" y="190"/>
                  </a:lnTo>
                  <a:lnTo>
                    <a:pt x="180" y="192"/>
                  </a:lnTo>
                  <a:lnTo>
                    <a:pt x="180" y="194"/>
                  </a:lnTo>
                  <a:lnTo>
                    <a:pt x="180" y="195"/>
                  </a:lnTo>
                  <a:lnTo>
                    <a:pt x="181" y="197"/>
                  </a:lnTo>
                  <a:lnTo>
                    <a:pt x="181" y="198"/>
                  </a:lnTo>
                  <a:lnTo>
                    <a:pt x="181" y="199"/>
                  </a:lnTo>
                  <a:lnTo>
                    <a:pt x="181" y="200"/>
                  </a:lnTo>
                  <a:lnTo>
                    <a:pt x="181" y="202"/>
                  </a:lnTo>
                  <a:lnTo>
                    <a:pt x="180" y="202"/>
                  </a:lnTo>
                  <a:lnTo>
                    <a:pt x="179" y="203"/>
                  </a:lnTo>
                  <a:lnTo>
                    <a:pt x="177" y="203"/>
                  </a:lnTo>
                  <a:lnTo>
                    <a:pt x="176" y="203"/>
                  </a:lnTo>
                  <a:lnTo>
                    <a:pt x="175" y="203"/>
                  </a:lnTo>
                  <a:lnTo>
                    <a:pt x="174" y="203"/>
                  </a:lnTo>
                  <a:lnTo>
                    <a:pt x="171" y="203"/>
                  </a:lnTo>
                  <a:lnTo>
                    <a:pt x="169" y="203"/>
                  </a:lnTo>
                  <a:lnTo>
                    <a:pt x="168" y="203"/>
                  </a:lnTo>
                  <a:lnTo>
                    <a:pt x="165" y="203"/>
                  </a:lnTo>
                  <a:lnTo>
                    <a:pt x="164" y="203"/>
                  </a:lnTo>
                  <a:lnTo>
                    <a:pt x="163" y="202"/>
                  </a:lnTo>
                  <a:lnTo>
                    <a:pt x="162" y="202"/>
                  </a:lnTo>
                  <a:lnTo>
                    <a:pt x="160" y="202"/>
                  </a:lnTo>
                  <a:lnTo>
                    <a:pt x="159" y="202"/>
                  </a:lnTo>
                  <a:lnTo>
                    <a:pt x="158" y="202"/>
                  </a:lnTo>
                  <a:lnTo>
                    <a:pt x="157" y="202"/>
                  </a:lnTo>
                  <a:lnTo>
                    <a:pt x="155" y="202"/>
                  </a:lnTo>
                  <a:lnTo>
                    <a:pt x="154" y="202"/>
                  </a:lnTo>
                  <a:lnTo>
                    <a:pt x="153" y="200"/>
                  </a:lnTo>
                  <a:lnTo>
                    <a:pt x="152" y="200"/>
                  </a:lnTo>
                  <a:lnTo>
                    <a:pt x="150" y="200"/>
                  </a:lnTo>
                  <a:lnTo>
                    <a:pt x="149" y="200"/>
                  </a:lnTo>
                  <a:lnTo>
                    <a:pt x="148" y="199"/>
                  </a:lnTo>
                  <a:lnTo>
                    <a:pt x="147" y="199"/>
                  </a:lnTo>
                  <a:lnTo>
                    <a:pt x="144" y="199"/>
                  </a:lnTo>
                  <a:lnTo>
                    <a:pt x="143" y="198"/>
                  </a:lnTo>
                  <a:lnTo>
                    <a:pt x="142" y="198"/>
                  </a:lnTo>
                  <a:lnTo>
                    <a:pt x="141" y="198"/>
                  </a:lnTo>
                  <a:lnTo>
                    <a:pt x="140" y="198"/>
                  </a:lnTo>
                  <a:lnTo>
                    <a:pt x="138" y="197"/>
                  </a:lnTo>
                  <a:lnTo>
                    <a:pt x="137" y="197"/>
                  </a:lnTo>
                  <a:lnTo>
                    <a:pt x="136" y="197"/>
                  </a:lnTo>
                  <a:lnTo>
                    <a:pt x="135" y="197"/>
                  </a:lnTo>
                  <a:lnTo>
                    <a:pt x="133" y="197"/>
                  </a:lnTo>
                  <a:lnTo>
                    <a:pt x="132" y="195"/>
                  </a:lnTo>
                  <a:lnTo>
                    <a:pt x="131" y="195"/>
                  </a:lnTo>
                  <a:lnTo>
                    <a:pt x="130" y="195"/>
                  </a:lnTo>
                  <a:lnTo>
                    <a:pt x="128" y="194"/>
                  </a:lnTo>
                  <a:lnTo>
                    <a:pt x="127" y="194"/>
                  </a:lnTo>
                  <a:lnTo>
                    <a:pt x="126" y="194"/>
                  </a:lnTo>
                  <a:lnTo>
                    <a:pt x="124" y="193"/>
                  </a:lnTo>
                  <a:lnTo>
                    <a:pt x="121" y="193"/>
                  </a:lnTo>
                  <a:lnTo>
                    <a:pt x="120" y="192"/>
                  </a:lnTo>
                  <a:lnTo>
                    <a:pt x="118" y="192"/>
                  </a:lnTo>
                  <a:lnTo>
                    <a:pt x="116" y="190"/>
                  </a:lnTo>
                  <a:lnTo>
                    <a:pt x="115" y="189"/>
                  </a:lnTo>
                  <a:lnTo>
                    <a:pt x="114" y="189"/>
                  </a:lnTo>
                  <a:lnTo>
                    <a:pt x="113" y="189"/>
                  </a:lnTo>
                  <a:lnTo>
                    <a:pt x="111" y="187"/>
                  </a:lnTo>
                  <a:lnTo>
                    <a:pt x="110" y="187"/>
                  </a:lnTo>
                  <a:lnTo>
                    <a:pt x="109" y="185"/>
                  </a:lnTo>
                  <a:lnTo>
                    <a:pt x="108" y="185"/>
                  </a:lnTo>
                  <a:lnTo>
                    <a:pt x="106" y="183"/>
                  </a:lnTo>
                  <a:lnTo>
                    <a:pt x="105" y="182"/>
                  </a:lnTo>
                  <a:lnTo>
                    <a:pt x="103" y="180"/>
                  </a:lnTo>
                  <a:lnTo>
                    <a:pt x="102" y="178"/>
                  </a:lnTo>
                  <a:lnTo>
                    <a:pt x="99" y="177"/>
                  </a:lnTo>
                  <a:lnTo>
                    <a:pt x="98" y="175"/>
                  </a:lnTo>
                  <a:lnTo>
                    <a:pt x="96" y="173"/>
                  </a:lnTo>
                  <a:lnTo>
                    <a:pt x="94" y="172"/>
                  </a:lnTo>
                  <a:lnTo>
                    <a:pt x="91" y="170"/>
                  </a:lnTo>
                  <a:lnTo>
                    <a:pt x="89" y="167"/>
                  </a:lnTo>
                  <a:lnTo>
                    <a:pt x="87" y="165"/>
                  </a:lnTo>
                  <a:lnTo>
                    <a:pt x="85" y="164"/>
                  </a:lnTo>
                  <a:lnTo>
                    <a:pt x="82" y="161"/>
                  </a:lnTo>
                  <a:lnTo>
                    <a:pt x="80" y="159"/>
                  </a:lnTo>
                  <a:lnTo>
                    <a:pt x="77" y="158"/>
                  </a:lnTo>
                  <a:lnTo>
                    <a:pt x="75" y="155"/>
                  </a:lnTo>
                  <a:lnTo>
                    <a:pt x="73" y="153"/>
                  </a:lnTo>
                  <a:lnTo>
                    <a:pt x="70" y="150"/>
                  </a:lnTo>
                  <a:lnTo>
                    <a:pt x="68" y="148"/>
                  </a:lnTo>
                  <a:lnTo>
                    <a:pt x="65" y="145"/>
                  </a:lnTo>
                  <a:lnTo>
                    <a:pt x="63" y="143"/>
                  </a:lnTo>
                  <a:lnTo>
                    <a:pt x="60" y="141"/>
                  </a:lnTo>
                  <a:lnTo>
                    <a:pt x="58" y="138"/>
                  </a:lnTo>
                  <a:lnTo>
                    <a:pt x="55" y="136"/>
                  </a:lnTo>
                  <a:lnTo>
                    <a:pt x="53" y="133"/>
                  </a:lnTo>
                  <a:lnTo>
                    <a:pt x="49" y="131"/>
                  </a:lnTo>
                  <a:lnTo>
                    <a:pt x="48" y="128"/>
                  </a:lnTo>
                  <a:lnTo>
                    <a:pt x="44" y="126"/>
                  </a:lnTo>
                  <a:lnTo>
                    <a:pt x="42" y="123"/>
                  </a:lnTo>
                  <a:lnTo>
                    <a:pt x="39" y="121"/>
                  </a:lnTo>
                  <a:lnTo>
                    <a:pt x="37" y="117"/>
                  </a:lnTo>
                  <a:lnTo>
                    <a:pt x="34" y="116"/>
                  </a:lnTo>
                  <a:lnTo>
                    <a:pt x="33" y="114"/>
                  </a:lnTo>
                  <a:lnTo>
                    <a:pt x="31" y="111"/>
                  </a:lnTo>
                  <a:lnTo>
                    <a:pt x="29" y="109"/>
                  </a:lnTo>
                  <a:lnTo>
                    <a:pt x="26" y="106"/>
                  </a:lnTo>
                  <a:lnTo>
                    <a:pt x="25" y="104"/>
                  </a:lnTo>
                  <a:lnTo>
                    <a:pt x="22" y="101"/>
                  </a:lnTo>
                  <a:lnTo>
                    <a:pt x="20" y="99"/>
                  </a:lnTo>
                  <a:lnTo>
                    <a:pt x="19" y="97"/>
                  </a:lnTo>
                  <a:lnTo>
                    <a:pt x="16" y="95"/>
                  </a:lnTo>
                  <a:lnTo>
                    <a:pt x="15" y="93"/>
                  </a:lnTo>
                  <a:lnTo>
                    <a:pt x="12" y="91"/>
                  </a:lnTo>
                  <a:lnTo>
                    <a:pt x="11" y="88"/>
                  </a:lnTo>
                  <a:lnTo>
                    <a:pt x="10" y="87"/>
                  </a:lnTo>
                  <a:lnTo>
                    <a:pt x="8" y="84"/>
                  </a:lnTo>
                  <a:lnTo>
                    <a:pt x="7" y="83"/>
                  </a:lnTo>
                  <a:lnTo>
                    <a:pt x="7" y="82"/>
                  </a:lnTo>
                  <a:lnTo>
                    <a:pt x="4" y="79"/>
                  </a:lnTo>
                  <a:lnTo>
                    <a:pt x="4" y="78"/>
                  </a:lnTo>
                  <a:lnTo>
                    <a:pt x="3" y="77"/>
                  </a:lnTo>
                  <a:lnTo>
                    <a:pt x="3" y="76"/>
                  </a:lnTo>
                  <a:lnTo>
                    <a:pt x="2" y="73"/>
                  </a:lnTo>
                  <a:lnTo>
                    <a:pt x="0" y="72"/>
                  </a:lnTo>
                  <a:lnTo>
                    <a:pt x="0" y="71"/>
                  </a:lnTo>
                  <a:lnTo>
                    <a:pt x="0" y="70"/>
                  </a:lnTo>
                  <a:lnTo>
                    <a:pt x="0" y="69"/>
                  </a:lnTo>
                  <a:lnTo>
                    <a:pt x="0" y="67"/>
                  </a:lnTo>
                  <a:lnTo>
                    <a:pt x="0" y="65"/>
                  </a:lnTo>
                  <a:lnTo>
                    <a:pt x="0" y="64"/>
                  </a:lnTo>
                  <a:lnTo>
                    <a:pt x="0" y="62"/>
                  </a:lnTo>
                  <a:lnTo>
                    <a:pt x="0" y="61"/>
                  </a:lnTo>
                  <a:lnTo>
                    <a:pt x="0" y="60"/>
                  </a:lnTo>
                  <a:lnTo>
                    <a:pt x="0" y="59"/>
                  </a:lnTo>
                  <a:lnTo>
                    <a:pt x="0" y="57"/>
                  </a:lnTo>
                  <a:lnTo>
                    <a:pt x="2" y="56"/>
                  </a:lnTo>
                  <a:lnTo>
                    <a:pt x="2" y="55"/>
                  </a:lnTo>
                  <a:lnTo>
                    <a:pt x="2" y="54"/>
                  </a:lnTo>
                  <a:lnTo>
                    <a:pt x="2" y="53"/>
                  </a:lnTo>
                  <a:lnTo>
                    <a:pt x="2" y="51"/>
                  </a:lnTo>
                  <a:lnTo>
                    <a:pt x="3" y="49"/>
                  </a:lnTo>
                  <a:lnTo>
                    <a:pt x="3" y="48"/>
                  </a:lnTo>
                  <a:lnTo>
                    <a:pt x="3" y="47"/>
                  </a:lnTo>
                  <a:lnTo>
                    <a:pt x="3" y="45"/>
                  </a:lnTo>
                  <a:lnTo>
                    <a:pt x="3" y="43"/>
                  </a:lnTo>
                  <a:lnTo>
                    <a:pt x="4" y="42"/>
                  </a:lnTo>
                  <a:lnTo>
                    <a:pt x="4" y="40"/>
                  </a:lnTo>
                  <a:lnTo>
                    <a:pt x="4" y="39"/>
                  </a:lnTo>
                  <a:lnTo>
                    <a:pt x="5" y="38"/>
                  </a:lnTo>
                  <a:lnTo>
                    <a:pt x="5" y="37"/>
                  </a:lnTo>
                  <a:lnTo>
                    <a:pt x="7" y="34"/>
                  </a:lnTo>
                  <a:lnTo>
                    <a:pt x="7" y="33"/>
                  </a:lnTo>
                  <a:lnTo>
                    <a:pt x="7" y="32"/>
                  </a:lnTo>
                  <a:lnTo>
                    <a:pt x="7" y="31"/>
                  </a:lnTo>
                  <a:lnTo>
                    <a:pt x="8" y="28"/>
                  </a:lnTo>
                  <a:lnTo>
                    <a:pt x="8" y="27"/>
                  </a:lnTo>
                  <a:lnTo>
                    <a:pt x="9" y="26"/>
                  </a:lnTo>
                  <a:lnTo>
                    <a:pt x="9" y="25"/>
                  </a:lnTo>
                  <a:lnTo>
                    <a:pt x="9" y="23"/>
                  </a:lnTo>
                  <a:lnTo>
                    <a:pt x="10" y="22"/>
                  </a:lnTo>
                  <a:lnTo>
                    <a:pt x="10" y="21"/>
                  </a:lnTo>
                  <a:lnTo>
                    <a:pt x="10" y="20"/>
                  </a:lnTo>
                  <a:lnTo>
                    <a:pt x="11" y="18"/>
                  </a:lnTo>
                  <a:lnTo>
                    <a:pt x="11" y="17"/>
                  </a:lnTo>
                  <a:lnTo>
                    <a:pt x="11" y="16"/>
                  </a:lnTo>
                  <a:lnTo>
                    <a:pt x="12" y="15"/>
                  </a:lnTo>
                  <a:lnTo>
                    <a:pt x="12" y="12"/>
                  </a:lnTo>
                  <a:lnTo>
                    <a:pt x="12" y="11"/>
                  </a:lnTo>
                  <a:lnTo>
                    <a:pt x="14" y="10"/>
                  </a:lnTo>
                  <a:lnTo>
                    <a:pt x="14" y="9"/>
                  </a:lnTo>
                  <a:lnTo>
                    <a:pt x="15" y="7"/>
                  </a:lnTo>
                  <a:lnTo>
                    <a:pt x="15" y="6"/>
                  </a:lnTo>
                  <a:lnTo>
                    <a:pt x="15" y="5"/>
                  </a:lnTo>
                  <a:lnTo>
                    <a:pt x="16" y="3"/>
                  </a:lnTo>
                  <a:lnTo>
                    <a:pt x="17" y="1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3" name="Freeform 220"/>
            <p:cNvSpPr>
              <a:spLocks/>
            </p:cNvSpPr>
            <p:nvPr/>
          </p:nvSpPr>
          <p:spPr bwMode="auto">
            <a:xfrm>
              <a:off x="5756275" y="2038351"/>
              <a:ext cx="344487" cy="312738"/>
            </a:xfrm>
            <a:custGeom>
              <a:avLst/>
              <a:gdLst>
                <a:gd name="T0" fmla="*/ 7 w 217"/>
                <a:gd name="T1" fmla="*/ 3 h 197"/>
                <a:gd name="T2" fmla="*/ 21 w 217"/>
                <a:gd name="T3" fmla="*/ 1 h 197"/>
                <a:gd name="T4" fmla="*/ 35 w 217"/>
                <a:gd name="T5" fmla="*/ 0 h 197"/>
                <a:gd name="T6" fmla="*/ 51 w 217"/>
                <a:gd name="T7" fmla="*/ 0 h 197"/>
                <a:gd name="T8" fmla="*/ 67 w 217"/>
                <a:gd name="T9" fmla="*/ 0 h 197"/>
                <a:gd name="T10" fmla="*/ 80 w 217"/>
                <a:gd name="T11" fmla="*/ 3 h 197"/>
                <a:gd name="T12" fmla="*/ 93 w 217"/>
                <a:gd name="T13" fmla="*/ 5 h 197"/>
                <a:gd name="T14" fmla="*/ 105 w 217"/>
                <a:gd name="T15" fmla="*/ 12 h 197"/>
                <a:gd name="T16" fmla="*/ 121 w 217"/>
                <a:gd name="T17" fmla="*/ 27 h 197"/>
                <a:gd name="T18" fmla="*/ 140 w 217"/>
                <a:gd name="T19" fmla="*/ 44 h 197"/>
                <a:gd name="T20" fmla="*/ 161 w 217"/>
                <a:gd name="T21" fmla="*/ 65 h 197"/>
                <a:gd name="T22" fmla="*/ 182 w 217"/>
                <a:gd name="T23" fmla="*/ 84 h 197"/>
                <a:gd name="T24" fmla="*/ 199 w 217"/>
                <a:gd name="T25" fmla="*/ 103 h 197"/>
                <a:gd name="T26" fmla="*/ 212 w 217"/>
                <a:gd name="T27" fmla="*/ 117 h 197"/>
                <a:gd name="T28" fmla="*/ 217 w 217"/>
                <a:gd name="T29" fmla="*/ 128 h 197"/>
                <a:gd name="T30" fmla="*/ 217 w 217"/>
                <a:gd name="T31" fmla="*/ 141 h 197"/>
                <a:gd name="T32" fmla="*/ 217 w 217"/>
                <a:gd name="T33" fmla="*/ 150 h 197"/>
                <a:gd name="T34" fmla="*/ 216 w 217"/>
                <a:gd name="T35" fmla="*/ 163 h 197"/>
                <a:gd name="T36" fmla="*/ 215 w 217"/>
                <a:gd name="T37" fmla="*/ 175 h 197"/>
                <a:gd name="T38" fmla="*/ 212 w 217"/>
                <a:gd name="T39" fmla="*/ 185 h 197"/>
                <a:gd name="T40" fmla="*/ 211 w 217"/>
                <a:gd name="T41" fmla="*/ 197 h 197"/>
                <a:gd name="T42" fmla="*/ 200 w 217"/>
                <a:gd name="T43" fmla="*/ 193 h 197"/>
                <a:gd name="T44" fmla="*/ 190 w 217"/>
                <a:gd name="T45" fmla="*/ 188 h 197"/>
                <a:gd name="T46" fmla="*/ 178 w 217"/>
                <a:gd name="T47" fmla="*/ 181 h 197"/>
                <a:gd name="T48" fmla="*/ 166 w 217"/>
                <a:gd name="T49" fmla="*/ 173 h 197"/>
                <a:gd name="T50" fmla="*/ 150 w 217"/>
                <a:gd name="T51" fmla="*/ 164 h 197"/>
                <a:gd name="T52" fmla="*/ 133 w 217"/>
                <a:gd name="T53" fmla="*/ 151 h 197"/>
                <a:gd name="T54" fmla="*/ 134 w 217"/>
                <a:gd name="T55" fmla="*/ 139 h 197"/>
                <a:gd name="T56" fmla="*/ 146 w 217"/>
                <a:gd name="T57" fmla="*/ 127 h 197"/>
                <a:gd name="T58" fmla="*/ 156 w 217"/>
                <a:gd name="T59" fmla="*/ 126 h 197"/>
                <a:gd name="T60" fmla="*/ 166 w 217"/>
                <a:gd name="T61" fmla="*/ 121 h 197"/>
                <a:gd name="T62" fmla="*/ 168 w 217"/>
                <a:gd name="T63" fmla="*/ 112 h 197"/>
                <a:gd name="T64" fmla="*/ 163 w 217"/>
                <a:gd name="T65" fmla="*/ 105 h 197"/>
                <a:gd name="T66" fmla="*/ 151 w 217"/>
                <a:gd name="T67" fmla="*/ 104 h 197"/>
                <a:gd name="T68" fmla="*/ 145 w 217"/>
                <a:gd name="T69" fmla="*/ 114 h 197"/>
                <a:gd name="T70" fmla="*/ 149 w 217"/>
                <a:gd name="T71" fmla="*/ 122 h 197"/>
                <a:gd name="T72" fmla="*/ 137 w 217"/>
                <a:gd name="T73" fmla="*/ 133 h 197"/>
                <a:gd name="T74" fmla="*/ 126 w 217"/>
                <a:gd name="T75" fmla="*/ 146 h 197"/>
                <a:gd name="T76" fmla="*/ 115 w 217"/>
                <a:gd name="T77" fmla="*/ 137 h 197"/>
                <a:gd name="T78" fmla="*/ 106 w 217"/>
                <a:gd name="T79" fmla="*/ 128 h 197"/>
                <a:gd name="T80" fmla="*/ 95 w 217"/>
                <a:gd name="T81" fmla="*/ 120 h 197"/>
                <a:gd name="T82" fmla="*/ 85 w 217"/>
                <a:gd name="T83" fmla="*/ 110 h 197"/>
                <a:gd name="T84" fmla="*/ 75 w 217"/>
                <a:gd name="T85" fmla="*/ 100 h 197"/>
                <a:gd name="T86" fmla="*/ 67 w 217"/>
                <a:gd name="T87" fmla="*/ 92 h 197"/>
                <a:gd name="T88" fmla="*/ 58 w 217"/>
                <a:gd name="T89" fmla="*/ 82 h 197"/>
                <a:gd name="T90" fmla="*/ 52 w 217"/>
                <a:gd name="T91" fmla="*/ 71 h 197"/>
                <a:gd name="T92" fmla="*/ 61 w 217"/>
                <a:gd name="T93" fmla="*/ 62 h 197"/>
                <a:gd name="T94" fmla="*/ 72 w 217"/>
                <a:gd name="T95" fmla="*/ 60 h 197"/>
                <a:gd name="T96" fmla="*/ 82 w 217"/>
                <a:gd name="T97" fmla="*/ 59 h 197"/>
                <a:gd name="T98" fmla="*/ 88 w 217"/>
                <a:gd name="T99" fmla="*/ 51 h 197"/>
                <a:gd name="T100" fmla="*/ 84 w 217"/>
                <a:gd name="T101" fmla="*/ 43 h 197"/>
                <a:gd name="T102" fmla="*/ 73 w 217"/>
                <a:gd name="T103" fmla="*/ 38 h 197"/>
                <a:gd name="T104" fmla="*/ 62 w 217"/>
                <a:gd name="T105" fmla="*/ 45 h 197"/>
                <a:gd name="T106" fmla="*/ 65 w 217"/>
                <a:gd name="T107" fmla="*/ 56 h 197"/>
                <a:gd name="T108" fmla="*/ 55 w 217"/>
                <a:gd name="T109" fmla="*/ 66 h 197"/>
                <a:gd name="T110" fmla="*/ 44 w 217"/>
                <a:gd name="T111" fmla="*/ 65 h 197"/>
                <a:gd name="T112" fmla="*/ 33 w 217"/>
                <a:gd name="T113" fmla="*/ 51 h 197"/>
                <a:gd name="T114" fmla="*/ 24 w 217"/>
                <a:gd name="T115" fmla="*/ 39 h 197"/>
                <a:gd name="T116" fmla="*/ 16 w 217"/>
                <a:gd name="T117" fmla="*/ 27 h 197"/>
                <a:gd name="T118" fmla="*/ 10 w 217"/>
                <a:gd name="T119" fmla="*/ 18 h 197"/>
                <a:gd name="T120" fmla="*/ 2 w 217"/>
                <a:gd name="T121" fmla="*/ 8 h 19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17"/>
                <a:gd name="T184" fmla="*/ 0 h 197"/>
                <a:gd name="T185" fmla="*/ 217 w 217"/>
                <a:gd name="T186" fmla="*/ 197 h 197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17" h="197">
                  <a:moveTo>
                    <a:pt x="0" y="4"/>
                  </a:moveTo>
                  <a:lnTo>
                    <a:pt x="0" y="4"/>
                  </a:lnTo>
                  <a:lnTo>
                    <a:pt x="1" y="4"/>
                  </a:lnTo>
                  <a:lnTo>
                    <a:pt x="2" y="3"/>
                  </a:lnTo>
                  <a:lnTo>
                    <a:pt x="4" y="3"/>
                  </a:lnTo>
                  <a:lnTo>
                    <a:pt x="5" y="3"/>
                  </a:lnTo>
                  <a:lnTo>
                    <a:pt x="6" y="3"/>
                  </a:lnTo>
                  <a:lnTo>
                    <a:pt x="7" y="3"/>
                  </a:lnTo>
                  <a:lnTo>
                    <a:pt x="8" y="3"/>
                  </a:lnTo>
                  <a:lnTo>
                    <a:pt x="10" y="3"/>
                  </a:lnTo>
                  <a:lnTo>
                    <a:pt x="12" y="3"/>
                  </a:lnTo>
                  <a:lnTo>
                    <a:pt x="15" y="3"/>
                  </a:lnTo>
                  <a:lnTo>
                    <a:pt x="16" y="1"/>
                  </a:lnTo>
                  <a:lnTo>
                    <a:pt x="17" y="1"/>
                  </a:lnTo>
                  <a:lnTo>
                    <a:pt x="18" y="1"/>
                  </a:lnTo>
                  <a:lnTo>
                    <a:pt x="21" y="1"/>
                  </a:lnTo>
                  <a:lnTo>
                    <a:pt x="22" y="1"/>
                  </a:lnTo>
                  <a:lnTo>
                    <a:pt x="24" y="1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29" y="0"/>
                  </a:lnTo>
                  <a:lnTo>
                    <a:pt x="32" y="0"/>
                  </a:lnTo>
                  <a:lnTo>
                    <a:pt x="33" y="0"/>
                  </a:lnTo>
                  <a:lnTo>
                    <a:pt x="35" y="0"/>
                  </a:lnTo>
                  <a:lnTo>
                    <a:pt x="38" y="0"/>
                  </a:lnTo>
                  <a:lnTo>
                    <a:pt x="39" y="0"/>
                  </a:lnTo>
                  <a:lnTo>
                    <a:pt x="42" y="0"/>
                  </a:lnTo>
                  <a:lnTo>
                    <a:pt x="43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49" y="0"/>
                  </a:lnTo>
                  <a:lnTo>
                    <a:pt x="51" y="0"/>
                  </a:lnTo>
                  <a:lnTo>
                    <a:pt x="52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60" y="0"/>
                  </a:lnTo>
                  <a:lnTo>
                    <a:pt x="61" y="0"/>
                  </a:lnTo>
                  <a:lnTo>
                    <a:pt x="63" y="0"/>
                  </a:lnTo>
                  <a:lnTo>
                    <a:pt x="65" y="0"/>
                  </a:lnTo>
                  <a:lnTo>
                    <a:pt x="67" y="0"/>
                  </a:lnTo>
                  <a:lnTo>
                    <a:pt x="68" y="0"/>
                  </a:lnTo>
                  <a:lnTo>
                    <a:pt x="71" y="0"/>
                  </a:lnTo>
                  <a:lnTo>
                    <a:pt x="73" y="0"/>
                  </a:lnTo>
                  <a:lnTo>
                    <a:pt x="74" y="0"/>
                  </a:lnTo>
                  <a:lnTo>
                    <a:pt x="77" y="1"/>
                  </a:lnTo>
                  <a:lnTo>
                    <a:pt x="78" y="1"/>
                  </a:lnTo>
                  <a:lnTo>
                    <a:pt x="79" y="1"/>
                  </a:lnTo>
                  <a:lnTo>
                    <a:pt x="80" y="3"/>
                  </a:lnTo>
                  <a:lnTo>
                    <a:pt x="83" y="3"/>
                  </a:lnTo>
                  <a:lnTo>
                    <a:pt x="84" y="3"/>
                  </a:lnTo>
                  <a:lnTo>
                    <a:pt x="87" y="3"/>
                  </a:lnTo>
                  <a:lnTo>
                    <a:pt x="88" y="4"/>
                  </a:lnTo>
                  <a:lnTo>
                    <a:pt x="89" y="4"/>
                  </a:lnTo>
                  <a:lnTo>
                    <a:pt x="90" y="4"/>
                  </a:lnTo>
                  <a:lnTo>
                    <a:pt x="92" y="5"/>
                  </a:lnTo>
                  <a:lnTo>
                    <a:pt x="93" y="5"/>
                  </a:lnTo>
                  <a:lnTo>
                    <a:pt x="94" y="6"/>
                  </a:lnTo>
                  <a:lnTo>
                    <a:pt x="95" y="6"/>
                  </a:lnTo>
                  <a:lnTo>
                    <a:pt x="96" y="8"/>
                  </a:lnTo>
                  <a:lnTo>
                    <a:pt x="99" y="9"/>
                  </a:lnTo>
                  <a:lnTo>
                    <a:pt x="100" y="10"/>
                  </a:lnTo>
                  <a:lnTo>
                    <a:pt x="101" y="10"/>
                  </a:lnTo>
                  <a:lnTo>
                    <a:pt x="102" y="12"/>
                  </a:lnTo>
                  <a:lnTo>
                    <a:pt x="105" y="12"/>
                  </a:lnTo>
                  <a:lnTo>
                    <a:pt x="106" y="15"/>
                  </a:lnTo>
                  <a:lnTo>
                    <a:pt x="107" y="16"/>
                  </a:lnTo>
                  <a:lnTo>
                    <a:pt x="110" y="17"/>
                  </a:lnTo>
                  <a:lnTo>
                    <a:pt x="112" y="20"/>
                  </a:lnTo>
                  <a:lnTo>
                    <a:pt x="115" y="21"/>
                  </a:lnTo>
                  <a:lnTo>
                    <a:pt x="116" y="22"/>
                  </a:lnTo>
                  <a:lnTo>
                    <a:pt x="118" y="25"/>
                  </a:lnTo>
                  <a:lnTo>
                    <a:pt x="121" y="27"/>
                  </a:lnTo>
                  <a:lnTo>
                    <a:pt x="123" y="30"/>
                  </a:lnTo>
                  <a:lnTo>
                    <a:pt x="126" y="31"/>
                  </a:lnTo>
                  <a:lnTo>
                    <a:pt x="128" y="33"/>
                  </a:lnTo>
                  <a:lnTo>
                    <a:pt x="129" y="34"/>
                  </a:lnTo>
                  <a:lnTo>
                    <a:pt x="133" y="38"/>
                  </a:lnTo>
                  <a:lnTo>
                    <a:pt x="136" y="39"/>
                  </a:lnTo>
                  <a:lnTo>
                    <a:pt x="138" y="42"/>
                  </a:lnTo>
                  <a:lnTo>
                    <a:pt x="140" y="44"/>
                  </a:lnTo>
                  <a:lnTo>
                    <a:pt x="143" y="47"/>
                  </a:lnTo>
                  <a:lnTo>
                    <a:pt x="145" y="49"/>
                  </a:lnTo>
                  <a:lnTo>
                    <a:pt x="148" y="51"/>
                  </a:lnTo>
                  <a:lnTo>
                    <a:pt x="150" y="54"/>
                  </a:lnTo>
                  <a:lnTo>
                    <a:pt x="154" y="58"/>
                  </a:lnTo>
                  <a:lnTo>
                    <a:pt x="156" y="59"/>
                  </a:lnTo>
                  <a:lnTo>
                    <a:pt x="159" y="61"/>
                  </a:lnTo>
                  <a:lnTo>
                    <a:pt x="161" y="65"/>
                  </a:lnTo>
                  <a:lnTo>
                    <a:pt x="163" y="67"/>
                  </a:lnTo>
                  <a:lnTo>
                    <a:pt x="167" y="70"/>
                  </a:lnTo>
                  <a:lnTo>
                    <a:pt x="170" y="72"/>
                  </a:lnTo>
                  <a:lnTo>
                    <a:pt x="172" y="75"/>
                  </a:lnTo>
                  <a:lnTo>
                    <a:pt x="175" y="77"/>
                  </a:lnTo>
                  <a:lnTo>
                    <a:pt x="177" y="80"/>
                  </a:lnTo>
                  <a:lnTo>
                    <a:pt x="180" y="82"/>
                  </a:lnTo>
                  <a:lnTo>
                    <a:pt x="182" y="84"/>
                  </a:lnTo>
                  <a:lnTo>
                    <a:pt x="184" y="87"/>
                  </a:lnTo>
                  <a:lnTo>
                    <a:pt x="185" y="89"/>
                  </a:lnTo>
                  <a:lnTo>
                    <a:pt x="188" y="92"/>
                  </a:lnTo>
                  <a:lnTo>
                    <a:pt x="190" y="94"/>
                  </a:lnTo>
                  <a:lnTo>
                    <a:pt x="193" y="97"/>
                  </a:lnTo>
                  <a:lnTo>
                    <a:pt x="195" y="99"/>
                  </a:lnTo>
                  <a:lnTo>
                    <a:pt x="198" y="100"/>
                  </a:lnTo>
                  <a:lnTo>
                    <a:pt x="199" y="103"/>
                  </a:lnTo>
                  <a:lnTo>
                    <a:pt x="201" y="105"/>
                  </a:lnTo>
                  <a:lnTo>
                    <a:pt x="203" y="106"/>
                  </a:lnTo>
                  <a:lnTo>
                    <a:pt x="205" y="109"/>
                  </a:lnTo>
                  <a:lnTo>
                    <a:pt x="206" y="110"/>
                  </a:lnTo>
                  <a:lnTo>
                    <a:pt x="207" y="112"/>
                  </a:lnTo>
                  <a:lnTo>
                    <a:pt x="210" y="115"/>
                  </a:lnTo>
                  <a:lnTo>
                    <a:pt x="211" y="116"/>
                  </a:lnTo>
                  <a:lnTo>
                    <a:pt x="212" y="117"/>
                  </a:lnTo>
                  <a:lnTo>
                    <a:pt x="212" y="119"/>
                  </a:lnTo>
                  <a:lnTo>
                    <a:pt x="213" y="120"/>
                  </a:lnTo>
                  <a:lnTo>
                    <a:pt x="215" y="121"/>
                  </a:lnTo>
                  <a:lnTo>
                    <a:pt x="216" y="122"/>
                  </a:lnTo>
                  <a:lnTo>
                    <a:pt x="216" y="124"/>
                  </a:lnTo>
                  <a:lnTo>
                    <a:pt x="217" y="125"/>
                  </a:lnTo>
                  <a:lnTo>
                    <a:pt x="217" y="126"/>
                  </a:lnTo>
                  <a:lnTo>
                    <a:pt x="217" y="128"/>
                  </a:lnTo>
                  <a:lnTo>
                    <a:pt x="217" y="131"/>
                  </a:lnTo>
                  <a:lnTo>
                    <a:pt x="217" y="132"/>
                  </a:lnTo>
                  <a:lnTo>
                    <a:pt x="217" y="133"/>
                  </a:lnTo>
                  <a:lnTo>
                    <a:pt x="217" y="134"/>
                  </a:lnTo>
                  <a:lnTo>
                    <a:pt x="217" y="136"/>
                  </a:lnTo>
                  <a:lnTo>
                    <a:pt x="217" y="137"/>
                  </a:lnTo>
                  <a:lnTo>
                    <a:pt x="217" y="139"/>
                  </a:lnTo>
                  <a:lnTo>
                    <a:pt x="217" y="141"/>
                  </a:lnTo>
                  <a:lnTo>
                    <a:pt x="217" y="142"/>
                  </a:lnTo>
                  <a:lnTo>
                    <a:pt x="217" y="143"/>
                  </a:lnTo>
                  <a:lnTo>
                    <a:pt x="217" y="144"/>
                  </a:lnTo>
                  <a:lnTo>
                    <a:pt x="217" y="146"/>
                  </a:lnTo>
                  <a:lnTo>
                    <a:pt x="217" y="147"/>
                  </a:lnTo>
                  <a:lnTo>
                    <a:pt x="217" y="148"/>
                  </a:lnTo>
                  <a:lnTo>
                    <a:pt x="217" y="149"/>
                  </a:lnTo>
                  <a:lnTo>
                    <a:pt x="217" y="150"/>
                  </a:lnTo>
                  <a:lnTo>
                    <a:pt x="216" y="151"/>
                  </a:lnTo>
                  <a:lnTo>
                    <a:pt x="216" y="154"/>
                  </a:lnTo>
                  <a:lnTo>
                    <a:pt x="216" y="155"/>
                  </a:lnTo>
                  <a:lnTo>
                    <a:pt x="216" y="158"/>
                  </a:lnTo>
                  <a:lnTo>
                    <a:pt x="216" y="159"/>
                  </a:lnTo>
                  <a:lnTo>
                    <a:pt x="216" y="160"/>
                  </a:lnTo>
                  <a:lnTo>
                    <a:pt x="216" y="161"/>
                  </a:lnTo>
                  <a:lnTo>
                    <a:pt x="216" y="163"/>
                  </a:lnTo>
                  <a:lnTo>
                    <a:pt x="216" y="164"/>
                  </a:lnTo>
                  <a:lnTo>
                    <a:pt x="216" y="165"/>
                  </a:lnTo>
                  <a:lnTo>
                    <a:pt x="215" y="168"/>
                  </a:lnTo>
                  <a:lnTo>
                    <a:pt x="215" y="170"/>
                  </a:lnTo>
                  <a:lnTo>
                    <a:pt x="215" y="171"/>
                  </a:lnTo>
                  <a:lnTo>
                    <a:pt x="215" y="172"/>
                  </a:lnTo>
                  <a:lnTo>
                    <a:pt x="215" y="173"/>
                  </a:lnTo>
                  <a:lnTo>
                    <a:pt x="215" y="175"/>
                  </a:lnTo>
                  <a:lnTo>
                    <a:pt x="213" y="176"/>
                  </a:lnTo>
                  <a:lnTo>
                    <a:pt x="213" y="177"/>
                  </a:lnTo>
                  <a:lnTo>
                    <a:pt x="213" y="178"/>
                  </a:lnTo>
                  <a:lnTo>
                    <a:pt x="213" y="180"/>
                  </a:lnTo>
                  <a:lnTo>
                    <a:pt x="213" y="181"/>
                  </a:lnTo>
                  <a:lnTo>
                    <a:pt x="213" y="182"/>
                  </a:lnTo>
                  <a:lnTo>
                    <a:pt x="212" y="183"/>
                  </a:lnTo>
                  <a:lnTo>
                    <a:pt x="212" y="185"/>
                  </a:lnTo>
                  <a:lnTo>
                    <a:pt x="212" y="186"/>
                  </a:lnTo>
                  <a:lnTo>
                    <a:pt x="212" y="187"/>
                  </a:lnTo>
                  <a:lnTo>
                    <a:pt x="212" y="188"/>
                  </a:lnTo>
                  <a:lnTo>
                    <a:pt x="212" y="190"/>
                  </a:lnTo>
                  <a:lnTo>
                    <a:pt x="211" y="192"/>
                  </a:lnTo>
                  <a:lnTo>
                    <a:pt x="211" y="194"/>
                  </a:lnTo>
                  <a:lnTo>
                    <a:pt x="211" y="195"/>
                  </a:lnTo>
                  <a:lnTo>
                    <a:pt x="211" y="197"/>
                  </a:lnTo>
                  <a:lnTo>
                    <a:pt x="210" y="197"/>
                  </a:lnTo>
                  <a:lnTo>
                    <a:pt x="209" y="197"/>
                  </a:lnTo>
                  <a:lnTo>
                    <a:pt x="207" y="195"/>
                  </a:lnTo>
                  <a:lnTo>
                    <a:pt x="206" y="195"/>
                  </a:lnTo>
                  <a:lnTo>
                    <a:pt x="205" y="194"/>
                  </a:lnTo>
                  <a:lnTo>
                    <a:pt x="204" y="194"/>
                  </a:lnTo>
                  <a:lnTo>
                    <a:pt x="203" y="193"/>
                  </a:lnTo>
                  <a:lnTo>
                    <a:pt x="200" y="193"/>
                  </a:lnTo>
                  <a:lnTo>
                    <a:pt x="199" y="192"/>
                  </a:lnTo>
                  <a:lnTo>
                    <a:pt x="198" y="191"/>
                  </a:lnTo>
                  <a:lnTo>
                    <a:pt x="196" y="191"/>
                  </a:lnTo>
                  <a:lnTo>
                    <a:pt x="195" y="190"/>
                  </a:lnTo>
                  <a:lnTo>
                    <a:pt x="194" y="190"/>
                  </a:lnTo>
                  <a:lnTo>
                    <a:pt x="193" y="190"/>
                  </a:lnTo>
                  <a:lnTo>
                    <a:pt x="192" y="188"/>
                  </a:lnTo>
                  <a:lnTo>
                    <a:pt x="190" y="188"/>
                  </a:lnTo>
                  <a:lnTo>
                    <a:pt x="189" y="187"/>
                  </a:lnTo>
                  <a:lnTo>
                    <a:pt x="188" y="186"/>
                  </a:lnTo>
                  <a:lnTo>
                    <a:pt x="187" y="186"/>
                  </a:lnTo>
                  <a:lnTo>
                    <a:pt x="185" y="186"/>
                  </a:lnTo>
                  <a:lnTo>
                    <a:pt x="183" y="185"/>
                  </a:lnTo>
                  <a:lnTo>
                    <a:pt x="182" y="183"/>
                  </a:lnTo>
                  <a:lnTo>
                    <a:pt x="181" y="182"/>
                  </a:lnTo>
                  <a:lnTo>
                    <a:pt x="178" y="181"/>
                  </a:lnTo>
                  <a:lnTo>
                    <a:pt x="177" y="181"/>
                  </a:lnTo>
                  <a:lnTo>
                    <a:pt x="176" y="180"/>
                  </a:lnTo>
                  <a:lnTo>
                    <a:pt x="175" y="178"/>
                  </a:lnTo>
                  <a:lnTo>
                    <a:pt x="172" y="177"/>
                  </a:lnTo>
                  <a:lnTo>
                    <a:pt x="171" y="176"/>
                  </a:lnTo>
                  <a:lnTo>
                    <a:pt x="168" y="176"/>
                  </a:lnTo>
                  <a:lnTo>
                    <a:pt x="167" y="175"/>
                  </a:lnTo>
                  <a:lnTo>
                    <a:pt x="166" y="173"/>
                  </a:lnTo>
                  <a:lnTo>
                    <a:pt x="163" y="172"/>
                  </a:lnTo>
                  <a:lnTo>
                    <a:pt x="161" y="171"/>
                  </a:lnTo>
                  <a:lnTo>
                    <a:pt x="160" y="170"/>
                  </a:lnTo>
                  <a:lnTo>
                    <a:pt x="159" y="169"/>
                  </a:lnTo>
                  <a:lnTo>
                    <a:pt x="156" y="168"/>
                  </a:lnTo>
                  <a:lnTo>
                    <a:pt x="154" y="166"/>
                  </a:lnTo>
                  <a:lnTo>
                    <a:pt x="153" y="165"/>
                  </a:lnTo>
                  <a:lnTo>
                    <a:pt x="150" y="164"/>
                  </a:lnTo>
                  <a:lnTo>
                    <a:pt x="148" y="163"/>
                  </a:lnTo>
                  <a:lnTo>
                    <a:pt x="146" y="160"/>
                  </a:lnTo>
                  <a:lnTo>
                    <a:pt x="144" y="159"/>
                  </a:lnTo>
                  <a:lnTo>
                    <a:pt x="141" y="158"/>
                  </a:lnTo>
                  <a:lnTo>
                    <a:pt x="140" y="155"/>
                  </a:lnTo>
                  <a:lnTo>
                    <a:pt x="138" y="154"/>
                  </a:lnTo>
                  <a:lnTo>
                    <a:pt x="136" y="154"/>
                  </a:lnTo>
                  <a:lnTo>
                    <a:pt x="133" y="151"/>
                  </a:lnTo>
                  <a:lnTo>
                    <a:pt x="132" y="150"/>
                  </a:lnTo>
                  <a:lnTo>
                    <a:pt x="129" y="148"/>
                  </a:lnTo>
                  <a:lnTo>
                    <a:pt x="127" y="147"/>
                  </a:lnTo>
                  <a:lnTo>
                    <a:pt x="128" y="146"/>
                  </a:lnTo>
                  <a:lnTo>
                    <a:pt x="129" y="144"/>
                  </a:lnTo>
                  <a:lnTo>
                    <a:pt x="131" y="142"/>
                  </a:lnTo>
                  <a:lnTo>
                    <a:pt x="133" y="141"/>
                  </a:lnTo>
                  <a:lnTo>
                    <a:pt x="134" y="139"/>
                  </a:lnTo>
                  <a:lnTo>
                    <a:pt x="136" y="137"/>
                  </a:lnTo>
                  <a:lnTo>
                    <a:pt x="138" y="136"/>
                  </a:lnTo>
                  <a:lnTo>
                    <a:pt x="139" y="134"/>
                  </a:lnTo>
                  <a:lnTo>
                    <a:pt x="140" y="133"/>
                  </a:lnTo>
                  <a:lnTo>
                    <a:pt x="141" y="132"/>
                  </a:lnTo>
                  <a:lnTo>
                    <a:pt x="143" y="129"/>
                  </a:lnTo>
                  <a:lnTo>
                    <a:pt x="145" y="128"/>
                  </a:lnTo>
                  <a:lnTo>
                    <a:pt x="146" y="127"/>
                  </a:lnTo>
                  <a:lnTo>
                    <a:pt x="148" y="126"/>
                  </a:lnTo>
                  <a:lnTo>
                    <a:pt x="149" y="125"/>
                  </a:lnTo>
                  <a:lnTo>
                    <a:pt x="150" y="124"/>
                  </a:lnTo>
                  <a:lnTo>
                    <a:pt x="151" y="125"/>
                  </a:lnTo>
                  <a:lnTo>
                    <a:pt x="153" y="125"/>
                  </a:lnTo>
                  <a:lnTo>
                    <a:pt x="154" y="126"/>
                  </a:lnTo>
                  <a:lnTo>
                    <a:pt x="155" y="126"/>
                  </a:lnTo>
                  <a:lnTo>
                    <a:pt x="156" y="126"/>
                  </a:lnTo>
                  <a:lnTo>
                    <a:pt x="158" y="126"/>
                  </a:lnTo>
                  <a:lnTo>
                    <a:pt x="159" y="126"/>
                  </a:lnTo>
                  <a:lnTo>
                    <a:pt x="160" y="125"/>
                  </a:lnTo>
                  <a:lnTo>
                    <a:pt x="161" y="125"/>
                  </a:lnTo>
                  <a:lnTo>
                    <a:pt x="162" y="125"/>
                  </a:lnTo>
                  <a:lnTo>
                    <a:pt x="163" y="124"/>
                  </a:lnTo>
                  <a:lnTo>
                    <a:pt x="166" y="122"/>
                  </a:lnTo>
                  <a:lnTo>
                    <a:pt x="166" y="121"/>
                  </a:lnTo>
                  <a:lnTo>
                    <a:pt x="167" y="120"/>
                  </a:lnTo>
                  <a:lnTo>
                    <a:pt x="167" y="119"/>
                  </a:lnTo>
                  <a:lnTo>
                    <a:pt x="167" y="117"/>
                  </a:lnTo>
                  <a:lnTo>
                    <a:pt x="168" y="117"/>
                  </a:lnTo>
                  <a:lnTo>
                    <a:pt x="168" y="116"/>
                  </a:lnTo>
                  <a:lnTo>
                    <a:pt x="168" y="115"/>
                  </a:lnTo>
                  <a:lnTo>
                    <a:pt x="168" y="114"/>
                  </a:lnTo>
                  <a:lnTo>
                    <a:pt x="168" y="112"/>
                  </a:lnTo>
                  <a:lnTo>
                    <a:pt x="168" y="111"/>
                  </a:lnTo>
                  <a:lnTo>
                    <a:pt x="168" y="110"/>
                  </a:lnTo>
                  <a:lnTo>
                    <a:pt x="167" y="110"/>
                  </a:lnTo>
                  <a:lnTo>
                    <a:pt x="167" y="109"/>
                  </a:lnTo>
                  <a:lnTo>
                    <a:pt x="167" y="107"/>
                  </a:lnTo>
                  <a:lnTo>
                    <a:pt x="166" y="106"/>
                  </a:lnTo>
                  <a:lnTo>
                    <a:pt x="165" y="105"/>
                  </a:lnTo>
                  <a:lnTo>
                    <a:pt x="163" y="105"/>
                  </a:lnTo>
                  <a:lnTo>
                    <a:pt x="162" y="104"/>
                  </a:lnTo>
                  <a:lnTo>
                    <a:pt x="161" y="104"/>
                  </a:lnTo>
                  <a:lnTo>
                    <a:pt x="160" y="103"/>
                  </a:lnTo>
                  <a:lnTo>
                    <a:pt x="158" y="103"/>
                  </a:lnTo>
                  <a:lnTo>
                    <a:pt x="156" y="103"/>
                  </a:lnTo>
                  <a:lnTo>
                    <a:pt x="155" y="103"/>
                  </a:lnTo>
                  <a:lnTo>
                    <a:pt x="153" y="103"/>
                  </a:lnTo>
                  <a:lnTo>
                    <a:pt x="151" y="104"/>
                  </a:lnTo>
                  <a:lnTo>
                    <a:pt x="149" y="105"/>
                  </a:lnTo>
                  <a:lnTo>
                    <a:pt x="149" y="106"/>
                  </a:lnTo>
                  <a:lnTo>
                    <a:pt x="148" y="107"/>
                  </a:lnTo>
                  <a:lnTo>
                    <a:pt x="146" y="109"/>
                  </a:lnTo>
                  <a:lnTo>
                    <a:pt x="145" y="110"/>
                  </a:lnTo>
                  <a:lnTo>
                    <a:pt x="145" y="111"/>
                  </a:lnTo>
                  <a:lnTo>
                    <a:pt x="145" y="112"/>
                  </a:lnTo>
                  <a:lnTo>
                    <a:pt x="145" y="114"/>
                  </a:lnTo>
                  <a:lnTo>
                    <a:pt x="145" y="115"/>
                  </a:lnTo>
                  <a:lnTo>
                    <a:pt x="145" y="116"/>
                  </a:lnTo>
                  <a:lnTo>
                    <a:pt x="145" y="117"/>
                  </a:lnTo>
                  <a:lnTo>
                    <a:pt x="145" y="119"/>
                  </a:lnTo>
                  <a:lnTo>
                    <a:pt x="146" y="120"/>
                  </a:lnTo>
                  <a:lnTo>
                    <a:pt x="148" y="121"/>
                  </a:lnTo>
                  <a:lnTo>
                    <a:pt x="148" y="122"/>
                  </a:lnTo>
                  <a:lnTo>
                    <a:pt x="149" y="122"/>
                  </a:lnTo>
                  <a:lnTo>
                    <a:pt x="148" y="124"/>
                  </a:lnTo>
                  <a:lnTo>
                    <a:pt x="145" y="125"/>
                  </a:lnTo>
                  <a:lnTo>
                    <a:pt x="144" y="126"/>
                  </a:lnTo>
                  <a:lnTo>
                    <a:pt x="143" y="128"/>
                  </a:lnTo>
                  <a:lnTo>
                    <a:pt x="141" y="129"/>
                  </a:lnTo>
                  <a:lnTo>
                    <a:pt x="140" y="131"/>
                  </a:lnTo>
                  <a:lnTo>
                    <a:pt x="138" y="132"/>
                  </a:lnTo>
                  <a:lnTo>
                    <a:pt x="137" y="133"/>
                  </a:lnTo>
                  <a:lnTo>
                    <a:pt x="136" y="136"/>
                  </a:lnTo>
                  <a:lnTo>
                    <a:pt x="134" y="137"/>
                  </a:lnTo>
                  <a:lnTo>
                    <a:pt x="132" y="138"/>
                  </a:lnTo>
                  <a:lnTo>
                    <a:pt x="131" y="141"/>
                  </a:lnTo>
                  <a:lnTo>
                    <a:pt x="129" y="142"/>
                  </a:lnTo>
                  <a:lnTo>
                    <a:pt x="128" y="143"/>
                  </a:lnTo>
                  <a:lnTo>
                    <a:pt x="127" y="144"/>
                  </a:lnTo>
                  <a:lnTo>
                    <a:pt x="126" y="146"/>
                  </a:lnTo>
                  <a:lnTo>
                    <a:pt x="124" y="144"/>
                  </a:lnTo>
                  <a:lnTo>
                    <a:pt x="123" y="144"/>
                  </a:lnTo>
                  <a:lnTo>
                    <a:pt x="122" y="142"/>
                  </a:lnTo>
                  <a:lnTo>
                    <a:pt x="121" y="142"/>
                  </a:lnTo>
                  <a:lnTo>
                    <a:pt x="118" y="141"/>
                  </a:lnTo>
                  <a:lnTo>
                    <a:pt x="118" y="139"/>
                  </a:lnTo>
                  <a:lnTo>
                    <a:pt x="117" y="138"/>
                  </a:lnTo>
                  <a:lnTo>
                    <a:pt x="115" y="137"/>
                  </a:lnTo>
                  <a:lnTo>
                    <a:pt x="115" y="136"/>
                  </a:lnTo>
                  <a:lnTo>
                    <a:pt x="114" y="134"/>
                  </a:lnTo>
                  <a:lnTo>
                    <a:pt x="111" y="134"/>
                  </a:lnTo>
                  <a:lnTo>
                    <a:pt x="111" y="133"/>
                  </a:lnTo>
                  <a:lnTo>
                    <a:pt x="110" y="132"/>
                  </a:lnTo>
                  <a:lnTo>
                    <a:pt x="107" y="131"/>
                  </a:lnTo>
                  <a:lnTo>
                    <a:pt x="106" y="129"/>
                  </a:lnTo>
                  <a:lnTo>
                    <a:pt x="106" y="128"/>
                  </a:lnTo>
                  <a:lnTo>
                    <a:pt x="104" y="127"/>
                  </a:lnTo>
                  <a:lnTo>
                    <a:pt x="104" y="126"/>
                  </a:lnTo>
                  <a:lnTo>
                    <a:pt x="101" y="125"/>
                  </a:lnTo>
                  <a:lnTo>
                    <a:pt x="101" y="124"/>
                  </a:lnTo>
                  <a:lnTo>
                    <a:pt x="99" y="122"/>
                  </a:lnTo>
                  <a:lnTo>
                    <a:pt x="97" y="122"/>
                  </a:lnTo>
                  <a:lnTo>
                    <a:pt x="96" y="120"/>
                  </a:lnTo>
                  <a:lnTo>
                    <a:pt x="95" y="120"/>
                  </a:lnTo>
                  <a:lnTo>
                    <a:pt x="94" y="117"/>
                  </a:lnTo>
                  <a:lnTo>
                    <a:pt x="93" y="117"/>
                  </a:lnTo>
                  <a:lnTo>
                    <a:pt x="92" y="116"/>
                  </a:lnTo>
                  <a:lnTo>
                    <a:pt x="90" y="115"/>
                  </a:lnTo>
                  <a:lnTo>
                    <a:pt x="89" y="112"/>
                  </a:lnTo>
                  <a:lnTo>
                    <a:pt x="88" y="111"/>
                  </a:lnTo>
                  <a:lnTo>
                    <a:pt x="87" y="110"/>
                  </a:lnTo>
                  <a:lnTo>
                    <a:pt x="85" y="110"/>
                  </a:lnTo>
                  <a:lnTo>
                    <a:pt x="84" y="109"/>
                  </a:lnTo>
                  <a:lnTo>
                    <a:pt x="83" y="107"/>
                  </a:lnTo>
                  <a:lnTo>
                    <a:pt x="80" y="106"/>
                  </a:lnTo>
                  <a:lnTo>
                    <a:pt x="80" y="105"/>
                  </a:lnTo>
                  <a:lnTo>
                    <a:pt x="79" y="104"/>
                  </a:lnTo>
                  <a:lnTo>
                    <a:pt x="78" y="103"/>
                  </a:lnTo>
                  <a:lnTo>
                    <a:pt x="77" y="102"/>
                  </a:lnTo>
                  <a:lnTo>
                    <a:pt x="75" y="100"/>
                  </a:lnTo>
                  <a:lnTo>
                    <a:pt x="74" y="99"/>
                  </a:lnTo>
                  <a:lnTo>
                    <a:pt x="74" y="98"/>
                  </a:lnTo>
                  <a:lnTo>
                    <a:pt x="72" y="97"/>
                  </a:lnTo>
                  <a:lnTo>
                    <a:pt x="72" y="95"/>
                  </a:lnTo>
                  <a:lnTo>
                    <a:pt x="71" y="94"/>
                  </a:lnTo>
                  <a:lnTo>
                    <a:pt x="70" y="94"/>
                  </a:lnTo>
                  <a:lnTo>
                    <a:pt x="68" y="92"/>
                  </a:lnTo>
                  <a:lnTo>
                    <a:pt x="67" y="92"/>
                  </a:lnTo>
                  <a:lnTo>
                    <a:pt x="66" y="90"/>
                  </a:lnTo>
                  <a:lnTo>
                    <a:pt x="65" y="89"/>
                  </a:lnTo>
                  <a:lnTo>
                    <a:pt x="63" y="88"/>
                  </a:lnTo>
                  <a:lnTo>
                    <a:pt x="62" y="87"/>
                  </a:lnTo>
                  <a:lnTo>
                    <a:pt x="62" y="85"/>
                  </a:lnTo>
                  <a:lnTo>
                    <a:pt x="61" y="84"/>
                  </a:lnTo>
                  <a:lnTo>
                    <a:pt x="60" y="83"/>
                  </a:lnTo>
                  <a:lnTo>
                    <a:pt x="58" y="82"/>
                  </a:lnTo>
                  <a:lnTo>
                    <a:pt x="57" y="81"/>
                  </a:lnTo>
                  <a:lnTo>
                    <a:pt x="56" y="80"/>
                  </a:lnTo>
                  <a:lnTo>
                    <a:pt x="55" y="78"/>
                  </a:lnTo>
                  <a:lnTo>
                    <a:pt x="52" y="77"/>
                  </a:lnTo>
                  <a:lnTo>
                    <a:pt x="52" y="75"/>
                  </a:lnTo>
                  <a:lnTo>
                    <a:pt x="51" y="73"/>
                  </a:lnTo>
                  <a:lnTo>
                    <a:pt x="52" y="72"/>
                  </a:lnTo>
                  <a:lnTo>
                    <a:pt x="52" y="71"/>
                  </a:lnTo>
                  <a:lnTo>
                    <a:pt x="54" y="70"/>
                  </a:lnTo>
                  <a:lnTo>
                    <a:pt x="55" y="68"/>
                  </a:lnTo>
                  <a:lnTo>
                    <a:pt x="56" y="68"/>
                  </a:lnTo>
                  <a:lnTo>
                    <a:pt x="57" y="67"/>
                  </a:lnTo>
                  <a:lnTo>
                    <a:pt x="57" y="66"/>
                  </a:lnTo>
                  <a:lnTo>
                    <a:pt x="60" y="65"/>
                  </a:lnTo>
                  <a:lnTo>
                    <a:pt x="60" y="64"/>
                  </a:lnTo>
                  <a:lnTo>
                    <a:pt x="61" y="62"/>
                  </a:lnTo>
                  <a:lnTo>
                    <a:pt x="62" y="61"/>
                  </a:lnTo>
                  <a:lnTo>
                    <a:pt x="63" y="61"/>
                  </a:lnTo>
                  <a:lnTo>
                    <a:pt x="65" y="59"/>
                  </a:lnTo>
                  <a:lnTo>
                    <a:pt x="66" y="58"/>
                  </a:lnTo>
                  <a:lnTo>
                    <a:pt x="67" y="58"/>
                  </a:lnTo>
                  <a:lnTo>
                    <a:pt x="68" y="59"/>
                  </a:lnTo>
                  <a:lnTo>
                    <a:pt x="70" y="59"/>
                  </a:lnTo>
                  <a:lnTo>
                    <a:pt x="72" y="60"/>
                  </a:lnTo>
                  <a:lnTo>
                    <a:pt x="73" y="60"/>
                  </a:lnTo>
                  <a:lnTo>
                    <a:pt x="74" y="60"/>
                  </a:lnTo>
                  <a:lnTo>
                    <a:pt x="75" y="60"/>
                  </a:lnTo>
                  <a:lnTo>
                    <a:pt x="77" y="60"/>
                  </a:lnTo>
                  <a:lnTo>
                    <a:pt x="78" y="60"/>
                  </a:lnTo>
                  <a:lnTo>
                    <a:pt x="79" y="60"/>
                  </a:lnTo>
                  <a:lnTo>
                    <a:pt x="80" y="60"/>
                  </a:lnTo>
                  <a:lnTo>
                    <a:pt x="82" y="59"/>
                  </a:lnTo>
                  <a:lnTo>
                    <a:pt x="83" y="59"/>
                  </a:lnTo>
                  <a:lnTo>
                    <a:pt x="84" y="58"/>
                  </a:lnTo>
                  <a:lnTo>
                    <a:pt x="85" y="58"/>
                  </a:lnTo>
                  <a:lnTo>
                    <a:pt x="85" y="56"/>
                  </a:lnTo>
                  <a:lnTo>
                    <a:pt x="87" y="55"/>
                  </a:lnTo>
                  <a:lnTo>
                    <a:pt x="87" y="54"/>
                  </a:lnTo>
                  <a:lnTo>
                    <a:pt x="87" y="53"/>
                  </a:lnTo>
                  <a:lnTo>
                    <a:pt x="88" y="51"/>
                  </a:lnTo>
                  <a:lnTo>
                    <a:pt x="88" y="49"/>
                  </a:lnTo>
                  <a:lnTo>
                    <a:pt x="87" y="49"/>
                  </a:lnTo>
                  <a:lnTo>
                    <a:pt x="87" y="48"/>
                  </a:lnTo>
                  <a:lnTo>
                    <a:pt x="87" y="47"/>
                  </a:lnTo>
                  <a:lnTo>
                    <a:pt x="87" y="45"/>
                  </a:lnTo>
                  <a:lnTo>
                    <a:pt x="85" y="44"/>
                  </a:lnTo>
                  <a:lnTo>
                    <a:pt x="84" y="44"/>
                  </a:lnTo>
                  <a:lnTo>
                    <a:pt x="84" y="43"/>
                  </a:lnTo>
                  <a:lnTo>
                    <a:pt x="83" y="42"/>
                  </a:lnTo>
                  <a:lnTo>
                    <a:pt x="82" y="40"/>
                  </a:lnTo>
                  <a:lnTo>
                    <a:pt x="80" y="39"/>
                  </a:lnTo>
                  <a:lnTo>
                    <a:pt x="79" y="39"/>
                  </a:lnTo>
                  <a:lnTo>
                    <a:pt x="78" y="39"/>
                  </a:lnTo>
                  <a:lnTo>
                    <a:pt x="77" y="38"/>
                  </a:lnTo>
                  <a:lnTo>
                    <a:pt x="74" y="38"/>
                  </a:lnTo>
                  <a:lnTo>
                    <a:pt x="73" y="38"/>
                  </a:lnTo>
                  <a:lnTo>
                    <a:pt x="72" y="38"/>
                  </a:lnTo>
                  <a:lnTo>
                    <a:pt x="70" y="38"/>
                  </a:lnTo>
                  <a:lnTo>
                    <a:pt x="68" y="39"/>
                  </a:lnTo>
                  <a:lnTo>
                    <a:pt x="66" y="39"/>
                  </a:lnTo>
                  <a:lnTo>
                    <a:pt x="65" y="40"/>
                  </a:lnTo>
                  <a:lnTo>
                    <a:pt x="65" y="43"/>
                  </a:lnTo>
                  <a:lnTo>
                    <a:pt x="63" y="44"/>
                  </a:lnTo>
                  <a:lnTo>
                    <a:pt x="62" y="45"/>
                  </a:lnTo>
                  <a:lnTo>
                    <a:pt x="62" y="47"/>
                  </a:lnTo>
                  <a:lnTo>
                    <a:pt x="62" y="48"/>
                  </a:lnTo>
                  <a:lnTo>
                    <a:pt x="62" y="49"/>
                  </a:lnTo>
                  <a:lnTo>
                    <a:pt x="62" y="50"/>
                  </a:lnTo>
                  <a:lnTo>
                    <a:pt x="62" y="53"/>
                  </a:lnTo>
                  <a:lnTo>
                    <a:pt x="63" y="53"/>
                  </a:lnTo>
                  <a:lnTo>
                    <a:pt x="63" y="55"/>
                  </a:lnTo>
                  <a:lnTo>
                    <a:pt x="65" y="56"/>
                  </a:lnTo>
                  <a:lnTo>
                    <a:pt x="63" y="58"/>
                  </a:lnTo>
                  <a:lnTo>
                    <a:pt x="61" y="60"/>
                  </a:lnTo>
                  <a:lnTo>
                    <a:pt x="60" y="60"/>
                  </a:lnTo>
                  <a:lnTo>
                    <a:pt x="60" y="61"/>
                  </a:lnTo>
                  <a:lnTo>
                    <a:pt x="58" y="62"/>
                  </a:lnTo>
                  <a:lnTo>
                    <a:pt x="57" y="64"/>
                  </a:lnTo>
                  <a:lnTo>
                    <a:pt x="56" y="65"/>
                  </a:lnTo>
                  <a:lnTo>
                    <a:pt x="55" y="66"/>
                  </a:lnTo>
                  <a:lnTo>
                    <a:pt x="52" y="67"/>
                  </a:lnTo>
                  <a:lnTo>
                    <a:pt x="52" y="68"/>
                  </a:lnTo>
                  <a:lnTo>
                    <a:pt x="51" y="70"/>
                  </a:lnTo>
                  <a:lnTo>
                    <a:pt x="50" y="71"/>
                  </a:lnTo>
                  <a:lnTo>
                    <a:pt x="48" y="70"/>
                  </a:lnTo>
                  <a:lnTo>
                    <a:pt x="46" y="68"/>
                  </a:lnTo>
                  <a:lnTo>
                    <a:pt x="45" y="66"/>
                  </a:lnTo>
                  <a:lnTo>
                    <a:pt x="44" y="65"/>
                  </a:lnTo>
                  <a:lnTo>
                    <a:pt x="43" y="62"/>
                  </a:lnTo>
                  <a:lnTo>
                    <a:pt x="42" y="61"/>
                  </a:lnTo>
                  <a:lnTo>
                    <a:pt x="39" y="60"/>
                  </a:lnTo>
                  <a:lnTo>
                    <a:pt x="39" y="58"/>
                  </a:lnTo>
                  <a:lnTo>
                    <a:pt x="37" y="56"/>
                  </a:lnTo>
                  <a:lnTo>
                    <a:pt x="37" y="55"/>
                  </a:lnTo>
                  <a:lnTo>
                    <a:pt x="34" y="53"/>
                  </a:lnTo>
                  <a:lnTo>
                    <a:pt x="33" y="51"/>
                  </a:lnTo>
                  <a:lnTo>
                    <a:pt x="32" y="50"/>
                  </a:lnTo>
                  <a:lnTo>
                    <a:pt x="30" y="49"/>
                  </a:lnTo>
                  <a:lnTo>
                    <a:pt x="29" y="48"/>
                  </a:lnTo>
                  <a:lnTo>
                    <a:pt x="28" y="45"/>
                  </a:lnTo>
                  <a:lnTo>
                    <a:pt x="28" y="44"/>
                  </a:lnTo>
                  <a:lnTo>
                    <a:pt x="27" y="43"/>
                  </a:lnTo>
                  <a:lnTo>
                    <a:pt x="26" y="42"/>
                  </a:lnTo>
                  <a:lnTo>
                    <a:pt x="24" y="39"/>
                  </a:lnTo>
                  <a:lnTo>
                    <a:pt x="23" y="38"/>
                  </a:lnTo>
                  <a:lnTo>
                    <a:pt x="22" y="37"/>
                  </a:lnTo>
                  <a:lnTo>
                    <a:pt x="21" y="36"/>
                  </a:lnTo>
                  <a:lnTo>
                    <a:pt x="21" y="34"/>
                  </a:lnTo>
                  <a:lnTo>
                    <a:pt x="20" y="33"/>
                  </a:lnTo>
                  <a:lnTo>
                    <a:pt x="18" y="31"/>
                  </a:lnTo>
                  <a:lnTo>
                    <a:pt x="17" y="30"/>
                  </a:lnTo>
                  <a:lnTo>
                    <a:pt x="16" y="27"/>
                  </a:lnTo>
                  <a:lnTo>
                    <a:pt x="15" y="26"/>
                  </a:lnTo>
                  <a:lnTo>
                    <a:pt x="15" y="25"/>
                  </a:lnTo>
                  <a:lnTo>
                    <a:pt x="13" y="23"/>
                  </a:lnTo>
                  <a:lnTo>
                    <a:pt x="12" y="22"/>
                  </a:lnTo>
                  <a:lnTo>
                    <a:pt x="12" y="21"/>
                  </a:lnTo>
                  <a:lnTo>
                    <a:pt x="11" y="21"/>
                  </a:lnTo>
                  <a:lnTo>
                    <a:pt x="10" y="20"/>
                  </a:lnTo>
                  <a:lnTo>
                    <a:pt x="10" y="18"/>
                  </a:lnTo>
                  <a:lnTo>
                    <a:pt x="8" y="17"/>
                  </a:lnTo>
                  <a:lnTo>
                    <a:pt x="7" y="16"/>
                  </a:lnTo>
                  <a:lnTo>
                    <a:pt x="7" y="15"/>
                  </a:lnTo>
                  <a:lnTo>
                    <a:pt x="6" y="14"/>
                  </a:lnTo>
                  <a:lnTo>
                    <a:pt x="5" y="12"/>
                  </a:lnTo>
                  <a:lnTo>
                    <a:pt x="4" y="10"/>
                  </a:lnTo>
                  <a:lnTo>
                    <a:pt x="4" y="9"/>
                  </a:lnTo>
                  <a:lnTo>
                    <a:pt x="2" y="8"/>
                  </a:lnTo>
                  <a:lnTo>
                    <a:pt x="2" y="6"/>
                  </a:lnTo>
                  <a:lnTo>
                    <a:pt x="1" y="5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4" name="Freeform 209"/>
            <p:cNvSpPr>
              <a:spLocks/>
            </p:cNvSpPr>
            <p:nvPr/>
          </p:nvSpPr>
          <p:spPr bwMode="auto">
            <a:xfrm>
              <a:off x="6116638" y="2239963"/>
              <a:ext cx="88900" cy="106363"/>
            </a:xfrm>
            <a:custGeom>
              <a:avLst/>
              <a:gdLst>
                <a:gd name="T0" fmla="*/ 5 w 56"/>
                <a:gd name="T1" fmla="*/ 1 h 67"/>
                <a:gd name="T2" fmla="*/ 5 w 56"/>
                <a:gd name="T3" fmla="*/ 6 h 67"/>
                <a:gd name="T4" fmla="*/ 5 w 56"/>
                <a:gd name="T5" fmla="*/ 10 h 67"/>
                <a:gd name="T6" fmla="*/ 4 w 56"/>
                <a:gd name="T7" fmla="*/ 12 h 67"/>
                <a:gd name="T8" fmla="*/ 4 w 56"/>
                <a:gd name="T9" fmla="*/ 17 h 67"/>
                <a:gd name="T10" fmla="*/ 4 w 56"/>
                <a:gd name="T11" fmla="*/ 22 h 67"/>
                <a:gd name="T12" fmla="*/ 4 w 56"/>
                <a:gd name="T13" fmla="*/ 26 h 67"/>
                <a:gd name="T14" fmla="*/ 4 w 56"/>
                <a:gd name="T15" fmla="*/ 31 h 67"/>
                <a:gd name="T16" fmla="*/ 2 w 56"/>
                <a:gd name="T17" fmla="*/ 36 h 67"/>
                <a:gd name="T18" fmla="*/ 2 w 56"/>
                <a:gd name="T19" fmla="*/ 42 h 67"/>
                <a:gd name="T20" fmla="*/ 2 w 56"/>
                <a:gd name="T21" fmla="*/ 45 h 67"/>
                <a:gd name="T22" fmla="*/ 2 w 56"/>
                <a:gd name="T23" fmla="*/ 50 h 67"/>
                <a:gd name="T24" fmla="*/ 1 w 56"/>
                <a:gd name="T25" fmla="*/ 55 h 67"/>
                <a:gd name="T26" fmla="*/ 1 w 56"/>
                <a:gd name="T27" fmla="*/ 60 h 67"/>
                <a:gd name="T28" fmla="*/ 1 w 56"/>
                <a:gd name="T29" fmla="*/ 64 h 67"/>
                <a:gd name="T30" fmla="*/ 1 w 56"/>
                <a:gd name="T31" fmla="*/ 67 h 67"/>
                <a:gd name="T32" fmla="*/ 5 w 56"/>
                <a:gd name="T33" fmla="*/ 67 h 67"/>
                <a:gd name="T34" fmla="*/ 10 w 56"/>
                <a:gd name="T35" fmla="*/ 67 h 67"/>
                <a:gd name="T36" fmla="*/ 15 w 56"/>
                <a:gd name="T37" fmla="*/ 67 h 67"/>
                <a:gd name="T38" fmla="*/ 18 w 56"/>
                <a:gd name="T39" fmla="*/ 67 h 67"/>
                <a:gd name="T40" fmla="*/ 22 w 56"/>
                <a:gd name="T41" fmla="*/ 67 h 67"/>
                <a:gd name="T42" fmla="*/ 26 w 56"/>
                <a:gd name="T43" fmla="*/ 66 h 67"/>
                <a:gd name="T44" fmla="*/ 29 w 56"/>
                <a:gd name="T45" fmla="*/ 66 h 67"/>
                <a:gd name="T46" fmla="*/ 33 w 56"/>
                <a:gd name="T47" fmla="*/ 64 h 67"/>
                <a:gd name="T48" fmla="*/ 37 w 56"/>
                <a:gd name="T49" fmla="*/ 64 h 67"/>
                <a:gd name="T50" fmla="*/ 42 w 56"/>
                <a:gd name="T51" fmla="*/ 60 h 67"/>
                <a:gd name="T52" fmla="*/ 46 w 56"/>
                <a:gd name="T53" fmla="*/ 55 h 67"/>
                <a:gd name="T54" fmla="*/ 50 w 56"/>
                <a:gd name="T55" fmla="*/ 51 h 67"/>
                <a:gd name="T56" fmla="*/ 51 w 56"/>
                <a:gd name="T57" fmla="*/ 48 h 67"/>
                <a:gd name="T58" fmla="*/ 54 w 56"/>
                <a:gd name="T59" fmla="*/ 43 h 67"/>
                <a:gd name="T60" fmla="*/ 55 w 56"/>
                <a:gd name="T61" fmla="*/ 39 h 67"/>
                <a:gd name="T62" fmla="*/ 55 w 56"/>
                <a:gd name="T63" fmla="*/ 36 h 67"/>
                <a:gd name="T64" fmla="*/ 56 w 56"/>
                <a:gd name="T65" fmla="*/ 32 h 67"/>
                <a:gd name="T66" fmla="*/ 56 w 56"/>
                <a:gd name="T67" fmla="*/ 28 h 67"/>
                <a:gd name="T68" fmla="*/ 56 w 56"/>
                <a:gd name="T69" fmla="*/ 24 h 67"/>
                <a:gd name="T70" fmla="*/ 56 w 56"/>
                <a:gd name="T71" fmla="*/ 20 h 67"/>
                <a:gd name="T72" fmla="*/ 56 w 56"/>
                <a:gd name="T73" fmla="*/ 15 h 67"/>
                <a:gd name="T74" fmla="*/ 55 w 56"/>
                <a:gd name="T75" fmla="*/ 10 h 67"/>
                <a:gd name="T76" fmla="*/ 54 w 56"/>
                <a:gd name="T77" fmla="*/ 7 h 67"/>
                <a:gd name="T78" fmla="*/ 54 w 56"/>
                <a:gd name="T79" fmla="*/ 4 h 67"/>
                <a:gd name="T80" fmla="*/ 50 w 56"/>
                <a:gd name="T81" fmla="*/ 2 h 67"/>
                <a:gd name="T82" fmla="*/ 45 w 56"/>
                <a:gd name="T83" fmla="*/ 2 h 67"/>
                <a:gd name="T84" fmla="*/ 40 w 56"/>
                <a:gd name="T85" fmla="*/ 2 h 67"/>
                <a:gd name="T86" fmla="*/ 37 w 56"/>
                <a:gd name="T87" fmla="*/ 2 h 67"/>
                <a:gd name="T88" fmla="*/ 33 w 56"/>
                <a:gd name="T89" fmla="*/ 1 h 67"/>
                <a:gd name="T90" fmla="*/ 29 w 56"/>
                <a:gd name="T91" fmla="*/ 1 h 67"/>
                <a:gd name="T92" fmla="*/ 26 w 56"/>
                <a:gd name="T93" fmla="*/ 1 h 67"/>
                <a:gd name="T94" fmla="*/ 22 w 56"/>
                <a:gd name="T95" fmla="*/ 1 h 67"/>
                <a:gd name="T96" fmla="*/ 18 w 56"/>
                <a:gd name="T97" fmla="*/ 1 h 67"/>
                <a:gd name="T98" fmla="*/ 15 w 56"/>
                <a:gd name="T99" fmla="*/ 0 h 67"/>
                <a:gd name="T100" fmla="*/ 10 w 56"/>
                <a:gd name="T101" fmla="*/ 0 h 67"/>
                <a:gd name="T102" fmla="*/ 5 w 56"/>
                <a:gd name="T103" fmla="*/ 0 h 6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6"/>
                <a:gd name="T157" fmla="*/ 0 h 67"/>
                <a:gd name="T158" fmla="*/ 56 w 56"/>
                <a:gd name="T159" fmla="*/ 67 h 67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6" h="67">
                  <a:moveTo>
                    <a:pt x="5" y="0"/>
                  </a:moveTo>
                  <a:lnTo>
                    <a:pt x="5" y="0"/>
                  </a:lnTo>
                  <a:lnTo>
                    <a:pt x="5" y="1"/>
                  </a:lnTo>
                  <a:lnTo>
                    <a:pt x="5" y="2"/>
                  </a:lnTo>
                  <a:lnTo>
                    <a:pt x="5" y="5"/>
                  </a:lnTo>
                  <a:lnTo>
                    <a:pt x="5" y="6"/>
                  </a:lnTo>
                  <a:lnTo>
                    <a:pt x="5" y="7"/>
                  </a:lnTo>
                  <a:lnTo>
                    <a:pt x="5" y="9"/>
                  </a:lnTo>
                  <a:lnTo>
                    <a:pt x="5" y="10"/>
                  </a:lnTo>
                  <a:lnTo>
                    <a:pt x="5" y="11"/>
                  </a:lnTo>
                  <a:lnTo>
                    <a:pt x="5" y="12"/>
                  </a:lnTo>
                  <a:lnTo>
                    <a:pt x="4" y="12"/>
                  </a:lnTo>
                  <a:lnTo>
                    <a:pt x="4" y="14"/>
                  </a:lnTo>
                  <a:lnTo>
                    <a:pt x="4" y="16"/>
                  </a:lnTo>
                  <a:lnTo>
                    <a:pt x="4" y="17"/>
                  </a:lnTo>
                  <a:lnTo>
                    <a:pt x="4" y="20"/>
                  </a:lnTo>
                  <a:lnTo>
                    <a:pt x="4" y="21"/>
                  </a:lnTo>
                  <a:lnTo>
                    <a:pt x="4" y="22"/>
                  </a:lnTo>
                  <a:lnTo>
                    <a:pt x="4" y="23"/>
                  </a:lnTo>
                  <a:lnTo>
                    <a:pt x="4" y="24"/>
                  </a:lnTo>
                  <a:lnTo>
                    <a:pt x="4" y="26"/>
                  </a:lnTo>
                  <a:lnTo>
                    <a:pt x="4" y="27"/>
                  </a:lnTo>
                  <a:lnTo>
                    <a:pt x="4" y="28"/>
                  </a:lnTo>
                  <a:lnTo>
                    <a:pt x="4" y="31"/>
                  </a:lnTo>
                  <a:lnTo>
                    <a:pt x="4" y="33"/>
                  </a:lnTo>
                  <a:lnTo>
                    <a:pt x="4" y="34"/>
                  </a:lnTo>
                  <a:lnTo>
                    <a:pt x="2" y="36"/>
                  </a:lnTo>
                  <a:lnTo>
                    <a:pt x="2" y="37"/>
                  </a:lnTo>
                  <a:lnTo>
                    <a:pt x="2" y="39"/>
                  </a:lnTo>
                  <a:lnTo>
                    <a:pt x="2" y="42"/>
                  </a:lnTo>
                  <a:lnTo>
                    <a:pt x="2" y="43"/>
                  </a:lnTo>
                  <a:lnTo>
                    <a:pt x="2" y="44"/>
                  </a:lnTo>
                  <a:lnTo>
                    <a:pt x="2" y="45"/>
                  </a:lnTo>
                  <a:lnTo>
                    <a:pt x="2" y="46"/>
                  </a:lnTo>
                  <a:lnTo>
                    <a:pt x="2" y="48"/>
                  </a:lnTo>
                  <a:lnTo>
                    <a:pt x="2" y="50"/>
                  </a:lnTo>
                  <a:lnTo>
                    <a:pt x="2" y="53"/>
                  </a:lnTo>
                  <a:lnTo>
                    <a:pt x="1" y="54"/>
                  </a:lnTo>
                  <a:lnTo>
                    <a:pt x="1" y="55"/>
                  </a:lnTo>
                  <a:lnTo>
                    <a:pt x="1" y="58"/>
                  </a:lnTo>
                  <a:lnTo>
                    <a:pt x="1" y="59"/>
                  </a:lnTo>
                  <a:lnTo>
                    <a:pt x="1" y="60"/>
                  </a:lnTo>
                  <a:lnTo>
                    <a:pt x="1" y="61"/>
                  </a:lnTo>
                  <a:lnTo>
                    <a:pt x="1" y="63"/>
                  </a:lnTo>
                  <a:lnTo>
                    <a:pt x="1" y="64"/>
                  </a:lnTo>
                  <a:lnTo>
                    <a:pt x="0" y="65"/>
                  </a:lnTo>
                  <a:lnTo>
                    <a:pt x="0" y="67"/>
                  </a:lnTo>
                  <a:lnTo>
                    <a:pt x="1" y="67"/>
                  </a:lnTo>
                  <a:lnTo>
                    <a:pt x="2" y="67"/>
                  </a:lnTo>
                  <a:lnTo>
                    <a:pt x="4" y="67"/>
                  </a:lnTo>
                  <a:lnTo>
                    <a:pt x="5" y="67"/>
                  </a:lnTo>
                  <a:lnTo>
                    <a:pt x="6" y="67"/>
                  </a:lnTo>
                  <a:lnTo>
                    <a:pt x="7" y="67"/>
                  </a:lnTo>
                  <a:lnTo>
                    <a:pt x="10" y="67"/>
                  </a:lnTo>
                  <a:lnTo>
                    <a:pt x="11" y="67"/>
                  </a:lnTo>
                  <a:lnTo>
                    <a:pt x="12" y="67"/>
                  </a:lnTo>
                  <a:lnTo>
                    <a:pt x="15" y="67"/>
                  </a:lnTo>
                  <a:lnTo>
                    <a:pt x="16" y="67"/>
                  </a:lnTo>
                  <a:lnTo>
                    <a:pt x="17" y="67"/>
                  </a:lnTo>
                  <a:lnTo>
                    <a:pt x="18" y="67"/>
                  </a:lnTo>
                  <a:lnTo>
                    <a:pt x="20" y="67"/>
                  </a:lnTo>
                  <a:lnTo>
                    <a:pt x="21" y="67"/>
                  </a:lnTo>
                  <a:lnTo>
                    <a:pt x="22" y="67"/>
                  </a:lnTo>
                  <a:lnTo>
                    <a:pt x="23" y="67"/>
                  </a:lnTo>
                  <a:lnTo>
                    <a:pt x="24" y="67"/>
                  </a:lnTo>
                  <a:lnTo>
                    <a:pt x="26" y="66"/>
                  </a:lnTo>
                  <a:lnTo>
                    <a:pt x="27" y="66"/>
                  </a:lnTo>
                  <a:lnTo>
                    <a:pt x="28" y="66"/>
                  </a:lnTo>
                  <a:lnTo>
                    <a:pt x="29" y="66"/>
                  </a:lnTo>
                  <a:lnTo>
                    <a:pt x="30" y="66"/>
                  </a:lnTo>
                  <a:lnTo>
                    <a:pt x="32" y="65"/>
                  </a:lnTo>
                  <a:lnTo>
                    <a:pt x="33" y="64"/>
                  </a:lnTo>
                  <a:lnTo>
                    <a:pt x="34" y="64"/>
                  </a:lnTo>
                  <a:lnTo>
                    <a:pt x="35" y="64"/>
                  </a:lnTo>
                  <a:lnTo>
                    <a:pt x="37" y="64"/>
                  </a:lnTo>
                  <a:lnTo>
                    <a:pt x="38" y="63"/>
                  </a:lnTo>
                  <a:lnTo>
                    <a:pt x="40" y="61"/>
                  </a:lnTo>
                  <a:lnTo>
                    <a:pt x="42" y="60"/>
                  </a:lnTo>
                  <a:lnTo>
                    <a:pt x="44" y="59"/>
                  </a:lnTo>
                  <a:lnTo>
                    <a:pt x="45" y="58"/>
                  </a:lnTo>
                  <a:lnTo>
                    <a:pt x="46" y="55"/>
                  </a:lnTo>
                  <a:lnTo>
                    <a:pt x="48" y="54"/>
                  </a:lnTo>
                  <a:lnTo>
                    <a:pt x="50" y="53"/>
                  </a:lnTo>
                  <a:lnTo>
                    <a:pt x="50" y="51"/>
                  </a:lnTo>
                  <a:lnTo>
                    <a:pt x="50" y="50"/>
                  </a:lnTo>
                  <a:lnTo>
                    <a:pt x="51" y="49"/>
                  </a:lnTo>
                  <a:lnTo>
                    <a:pt x="51" y="48"/>
                  </a:lnTo>
                  <a:lnTo>
                    <a:pt x="52" y="45"/>
                  </a:lnTo>
                  <a:lnTo>
                    <a:pt x="52" y="44"/>
                  </a:lnTo>
                  <a:lnTo>
                    <a:pt x="54" y="43"/>
                  </a:lnTo>
                  <a:lnTo>
                    <a:pt x="54" y="42"/>
                  </a:lnTo>
                  <a:lnTo>
                    <a:pt x="54" y="41"/>
                  </a:lnTo>
                  <a:lnTo>
                    <a:pt x="55" y="39"/>
                  </a:lnTo>
                  <a:lnTo>
                    <a:pt x="55" y="38"/>
                  </a:lnTo>
                  <a:lnTo>
                    <a:pt x="55" y="37"/>
                  </a:lnTo>
                  <a:lnTo>
                    <a:pt x="55" y="36"/>
                  </a:lnTo>
                  <a:lnTo>
                    <a:pt x="55" y="34"/>
                  </a:lnTo>
                  <a:lnTo>
                    <a:pt x="56" y="33"/>
                  </a:lnTo>
                  <a:lnTo>
                    <a:pt x="56" y="32"/>
                  </a:lnTo>
                  <a:lnTo>
                    <a:pt x="56" y="31"/>
                  </a:lnTo>
                  <a:lnTo>
                    <a:pt x="56" y="29"/>
                  </a:lnTo>
                  <a:lnTo>
                    <a:pt x="56" y="28"/>
                  </a:lnTo>
                  <a:lnTo>
                    <a:pt x="56" y="27"/>
                  </a:lnTo>
                  <a:lnTo>
                    <a:pt x="56" y="26"/>
                  </a:lnTo>
                  <a:lnTo>
                    <a:pt x="56" y="24"/>
                  </a:lnTo>
                  <a:lnTo>
                    <a:pt x="56" y="23"/>
                  </a:lnTo>
                  <a:lnTo>
                    <a:pt x="56" y="21"/>
                  </a:lnTo>
                  <a:lnTo>
                    <a:pt x="56" y="20"/>
                  </a:lnTo>
                  <a:lnTo>
                    <a:pt x="56" y="19"/>
                  </a:lnTo>
                  <a:lnTo>
                    <a:pt x="56" y="16"/>
                  </a:lnTo>
                  <a:lnTo>
                    <a:pt x="56" y="15"/>
                  </a:lnTo>
                  <a:lnTo>
                    <a:pt x="55" y="12"/>
                  </a:lnTo>
                  <a:lnTo>
                    <a:pt x="55" y="11"/>
                  </a:lnTo>
                  <a:lnTo>
                    <a:pt x="55" y="10"/>
                  </a:lnTo>
                  <a:lnTo>
                    <a:pt x="55" y="9"/>
                  </a:lnTo>
                  <a:lnTo>
                    <a:pt x="55" y="7"/>
                  </a:lnTo>
                  <a:lnTo>
                    <a:pt x="54" y="7"/>
                  </a:lnTo>
                  <a:lnTo>
                    <a:pt x="54" y="6"/>
                  </a:lnTo>
                  <a:lnTo>
                    <a:pt x="54" y="5"/>
                  </a:lnTo>
                  <a:lnTo>
                    <a:pt x="54" y="4"/>
                  </a:lnTo>
                  <a:lnTo>
                    <a:pt x="52" y="2"/>
                  </a:lnTo>
                  <a:lnTo>
                    <a:pt x="51" y="2"/>
                  </a:lnTo>
                  <a:lnTo>
                    <a:pt x="50" y="2"/>
                  </a:lnTo>
                  <a:lnTo>
                    <a:pt x="49" y="2"/>
                  </a:lnTo>
                  <a:lnTo>
                    <a:pt x="46" y="2"/>
                  </a:lnTo>
                  <a:lnTo>
                    <a:pt x="45" y="2"/>
                  </a:lnTo>
                  <a:lnTo>
                    <a:pt x="44" y="2"/>
                  </a:lnTo>
                  <a:lnTo>
                    <a:pt x="43" y="2"/>
                  </a:lnTo>
                  <a:lnTo>
                    <a:pt x="40" y="2"/>
                  </a:lnTo>
                  <a:lnTo>
                    <a:pt x="39" y="2"/>
                  </a:lnTo>
                  <a:lnTo>
                    <a:pt x="38" y="2"/>
                  </a:lnTo>
                  <a:lnTo>
                    <a:pt x="37" y="2"/>
                  </a:lnTo>
                  <a:lnTo>
                    <a:pt x="35" y="2"/>
                  </a:lnTo>
                  <a:lnTo>
                    <a:pt x="34" y="1"/>
                  </a:lnTo>
                  <a:lnTo>
                    <a:pt x="33" y="1"/>
                  </a:lnTo>
                  <a:lnTo>
                    <a:pt x="32" y="1"/>
                  </a:lnTo>
                  <a:lnTo>
                    <a:pt x="30" y="1"/>
                  </a:lnTo>
                  <a:lnTo>
                    <a:pt x="29" y="1"/>
                  </a:lnTo>
                  <a:lnTo>
                    <a:pt x="28" y="1"/>
                  </a:lnTo>
                  <a:lnTo>
                    <a:pt x="27" y="1"/>
                  </a:lnTo>
                  <a:lnTo>
                    <a:pt x="26" y="1"/>
                  </a:lnTo>
                  <a:lnTo>
                    <a:pt x="24" y="1"/>
                  </a:lnTo>
                  <a:lnTo>
                    <a:pt x="23" y="1"/>
                  </a:lnTo>
                  <a:lnTo>
                    <a:pt x="22" y="1"/>
                  </a:lnTo>
                  <a:lnTo>
                    <a:pt x="21" y="1"/>
                  </a:lnTo>
                  <a:lnTo>
                    <a:pt x="20" y="1"/>
                  </a:lnTo>
                  <a:lnTo>
                    <a:pt x="18" y="1"/>
                  </a:lnTo>
                  <a:lnTo>
                    <a:pt x="17" y="1"/>
                  </a:lnTo>
                  <a:lnTo>
                    <a:pt x="16" y="1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75" name="TextBox 13"/>
          <p:cNvSpPr txBox="1">
            <a:spLocks noChangeArrowheads="1"/>
          </p:cNvSpPr>
          <p:nvPr/>
        </p:nvSpPr>
        <p:spPr bwMode="auto">
          <a:xfrm>
            <a:off x="279289" y="4962561"/>
            <a:ext cx="1923691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Aft>
                <a:spcPts val="2400"/>
              </a:spcAft>
              <a:defRPr/>
            </a:pPr>
            <a:r>
              <a:rPr lang="en-US" sz="2000" b="0" dirty="0">
                <a:solidFill>
                  <a:srgbClr val="FFFFFF"/>
                </a:solidFill>
                <a:ea typeface="+mn-ea"/>
              </a:rPr>
              <a:t>Timeline</a:t>
            </a:r>
          </a:p>
        </p:txBody>
      </p:sp>
      <p:sp>
        <p:nvSpPr>
          <p:cNvPr id="78" name="TextBox 21"/>
          <p:cNvSpPr txBox="1">
            <a:spLocks noChangeArrowheads="1"/>
          </p:cNvSpPr>
          <p:nvPr/>
        </p:nvSpPr>
        <p:spPr bwMode="auto">
          <a:xfrm>
            <a:off x="4690876" y="5600637"/>
            <a:ext cx="311647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000" dirty="0">
                <a:solidFill>
                  <a:srgbClr val="66FFFF"/>
                </a:solidFill>
                <a:ea typeface="+mn-ea"/>
              </a:rPr>
              <a:t>Error detection latency</a:t>
            </a:r>
            <a:endParaRPr lang="en-US" sz="2000" b="0" dirty="0">
              <a:solidFill>
                <a:srgbClr val="66FFFF"/>
              </a:solidFill>
              <a:ea typeface="+mn-ea"/>
            </a:endParaRPr>
          </a:p>
        </p:txBody>
      </p:sp>
      <p:sp>
        <p:nvSpPr>
          <p:cNvPr id="79" name="Left Brace 78"/>
          <p:cNvSpPr/>
          <p:nvPr/>
        </p:nvSpPr>
        <p:spPr bwMode="auto">
          <a:xfrm rot="16200000">
            <a:off x="6007685" y="3212088"/>
            <a:ext cx="482862" cy="4347540"/>
          </a:xfrm>
          <a:prstGeom prst="leftBrace">
            <a:avLst/>
          </a:prstGeom>
          <a:noFill/>
          <a:ln w="38100" cap="flat" cmpd="sng" algn="ctr">
            <a:solidFill>
              <a:srgbClr val="66FF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>
              <a:solidFill>
                <a:srgbClr val="FFFFFF"/>
              </a:solidFill>
            </a:endParaRPr>
          </a:p>
        </p:txBody>
      </p:sp>
      <p:sp>
        <p:nvSpPr>
          <p:cNvPr id="83" name="TextBox 28"/>
          <p:cNvSpPr txBox="1">
            <a:spLocks noChangeArrowheads="1"/>
          </p:cNvSpPr>
          <p:nvPr/>
        </p:nvSpPr>
        <p:spPr bwMode="auto">
          <a:xfrm>
            <a:off x="4410789" y="5961703"/>
            <a:ext cx="36766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200" b="0" dirty="0">
                <a:solidFill>
                  <a:srgbClr val="66FFFF"/>
                </a:solidFill>
                <a:ea typeface="+mn-ea"/>
              </a:rPr>
              <a:t>Billions of cycles</a:t>
            </a:r>
          </a:p>
        </p:txBody>
      </p:sp>
    </p:spTree>
    <p:extLst>
      <p:ext uri="{BB962C8B-B14F-4D97-AF65-F5344CB8AC3E}">
        <p14:creationId xmlns:p14="http://schemas.microsoft.com/office/powerpoint/2010/main" val="288905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817">
        <p:fade/>
      </p:transition>
    </mc:Choice>
    <mc:Fallback xmlns="">
      <p:transition advTm="817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Arrow Connector 11"/>
          <p:cNvCxnSpPr>
            <a:cxnSpLocks noChangeShapeType="1"/>
          </p:cNvCxnSpPr>
          <p:nvPr/>
        </p:nvCxnSpPr>
        <p:spPr bwMode="auto">
          <a:xfrm flipV="1">
            <a:off x="3455791" y="4832653"/>
            <a:ext cx="4850943" cy="20848"/>
          </a:xfrm>
          <a:prstGeom prst="straightConnector1">
            <a:avLst/>
          </a:prstGeom>
          <a:noFill/>
          <a:ln w="76200">
            <a:solidFill>
              <a:srgbClr val="66FFFF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1" name="Straight Arrow Connector 11"/>
          <p:cNvCxnSpPr>
            <a:cxnSpLocks noChangeShapeType="1"/>
          </p:cNvCxnSpPr>
          <p:nvPr/>
        </p:nvCxnSpPr>
        <p:spPr bwMode="auto">
          <a:xfrm flipV="1">
            <a:off x="532428" y="4839932"/>
            <a:ext cx="3638143" cy="14309"/>
          </a:xfrm>
          <a:prstGeom prst="straightConnector1">
            <a:avLst/>
          </a:prstGeom>
          <a:noFill/>
          <a:ln w="85725">
            <a:solidFill>
              <a:srgbClr val="FFFF99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75777" name="Rectangle 2"/>
          <p:cNvSpPr txBox="1">
            <a:spLocks noGrp="1" noChangeArrowheads="1"/>
          </p:cNvSpPr>
          <p:nvPr/>
        </p:nvSpPr>
        <p:spPr bwMode="auto">
          <a:xfrm>
            <a:off x="7477125" y="6540500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D1C8D99C-B749-D642-A84B-395F637E7DB5}" type="slidenum">
              <a:rPr lang="en-US" sz="1400">
                <a:solidFill>
                  <a:srgbClr val="FFFFFF"/>
                </a:solidFill>
              </a:rPr>
              <a:pPr algn="r"/>
              <a:t>14</a:t>
            </a:fld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75778" name="Rectangle 2" descr=" 20495"/>
          <p:cNvSpPr txBox="1">
            <a:spLocks noChangeArrowheads="1"/>
          </p:cNvSpPr>
          <p:nvPr/>
        </p:nvSpPr>
        <p:spPr bwMode="auto">
          <a:xfrm>
            <a:off x="0" y="121120"/>
            <a:ext cx="9142413" cy="44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sz="3600" b="1" u="sng" dirty="0">
                <a:solidFill>
                  <a:schemeClr val="tx2"/>
                </a:solidFill>
              </a:rPr>
              <a:t>Q</a:t>
            </a:r>
            <a:r>
              <a:rPr lang="en-US" sz="3600" b="1" dirty="0">
                <a:solidFill>
                  <a:srgbClr val="D5EBFF"/>
                </a:solidFill>
              </a:rPr>
              <a:t>uick </a:t>
            </a:r>
            <a:r>
              <a:rPr lang="en-US" sz="3600" b="1" u="sng" dirty="0">
                <a:solidFill>
                  <a:schemeClr val="tx2"/>
                </a:solidFill>
              </a:rPr>
              <a:t>E</a:t>
            </a:r>
            <a:r>
              <a:rPr lang="en-US" sz="3600" b="1" dirty="0">
                <a:solidFill>
                  <a:srgbClr val="D5EBFF"/>
                </a:solidFill>
              </a:rPr>
              <a:t>rror </a:t>
            </a:r>
            <a:r>
              <a:rPr lang="en-US" sz="3600" b="1" u="sng" dirty="0">
                <a:solidFill>
                  <a:schemeClr val="tx2"/>
                </a:solidFill>
              </a:rPr>
              <a:t>D</a:t>
            </a:r>
            <a:r>
              <a:rPr lang="en-US" sz="3600" b="1" dirty="0">
                <a:solidFill>
                  <a:srgbClr val="D5EBFF"/>
                </a:solidFill>
              </a:rPr>
              <a:t>etection</a:t>
            </a:r>
          </a:p>
        </p:txBody>
      </p:sp>
      <p:sp>
        <p:nvSpPr>
          <p:cNvPr id="41" name="Cross 29"/>
          <p:cNvSpPr>
            <a:spLocks noChangeArrowheads="1"/>
          </p:cNvSpPr>
          <p:nvPr/>
        </p:nvSpPr>
        <p:spPr bwMode="auto">
          <a:xfrm rot="2700000">
            <a:off x="8281055" y="4667451"/>
            <a:ext cx="363538" cy="363537"/>
          </a:xfrm>
          <a:prstGeom prst="plus">
            <a:avLst>
              <a:gd name="adj" fmla="val 34241"/>
            </a:avLst>
          </a:prstGeom>
          <a:solidFill>
            <a:srgbClr val="FC0128"/>
          </a:solidFill>
          <a:ln w="381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rot="10800000" vert="eaVert"/>
          <a:lstStyle/>
          <a:p>
            <a:pPr>
              <a:defRPr/>
            </a:pPr>
            <a:endParaRPr lang="en-US" sz="2000">
              <a:solidFill>
                <a:srgbClr val="66FFFF"/>
              </a:solidFill>
              <a:ea typeface="+mn-ea"/>
              <a:cs typeface="Arial" charset="0"/>
            </a:endParaRPr>
          </a:p>
        </p:txBody>
      </p:sp>
      <p:cxnSp>
        <p:nvCxnSpPr>
          <p:cNvPr id="75780" name="Straight Arrow Connector 22"/>
          <p:cNvCxnSpPr>
            <a:cxnSpLocks noChangeShapeType="1"/>
          </p:cNvCxnSpPr>
          <p:nvPr/>
        </p:nvCxnSpPr>
        <p:spPr bwMode="auto">
          <a:xfrm rot="5400000">
            <a:off x="8258035" y="4219548"/>
            <a:ext cx="406400" cy="31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4" name="TextBox 23"/>
          <p:cNvSpPr txBox="1">
            <a:spLocks noChangeArrowheads="1"/>
          </p:cNvSpPr>
          <p:nvPr/>
        </p:nvSpPr>
        <p:spPr bwMode="auto">
          <a:xfrm>
            <a:off x="7593277" y="3302225"/>
            <a:ext cx="165921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000" b="0" dirty="0">
                <a:solidFill>
                  <a:srgbClr val="FFFFFF"/>
                </a:solidFill>
                <a:ea typeface="+mn-ea"/>
              </a:rPr>
              <a:t>Error</a:t>
            </a:r>
          </a:p>
          <a:p>
            <a:pPr algn="ctr" eaLnBrk="1" hangingPunct="1">
              <a:defRPr/>
            </a:pPr>
            <a:r>
              <a:rPr lang="en-US" sz="2000" b="0" dirty="0">
                <a:solidFill>
                  <a:srgbClr val="FFFFFF"/>
                </a:solidFill>
                <a:ea typeface="+mn-ea"/>
              </a:rPr>
              <a:t>detected  </a:t>
            </a:r>
          </a:p>
        </p:txBody>
      </p:sp>
      <p:sp>
        <p:nvSpPr>
          <p:cNvPr id="45" name="TextBox 28"/>
          <p:cNvSpPr txBox="1">
            <a:spLocks noChangeArrowheads="1"/>
          </p:cNvSpPr>
          <p:nvPr/>
        </p:nvSpPr>
        <p:spPr bwMode="auto">
          <a:xfrm>
            <a:off x="4410789" y="5961703"/>
            <a:ext cx="36766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200" b="0" dirty="0">
                <a:solidFill>
                  <a:srgbClr val="66FFFF"/>
                </a:solidFill>
                <a:ea typeface="+mn-ea"/>
              </a:rPr>
              <a:t>Billions of cycles</a:t>
            </a:r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6485592" y="4714609"/>
            <a:ext cx="287338" cy="228600"/>
            <a:chOff x="4568666" y="4672012"/>
            <a:chExt cx="287655" cy="228600"/>
          </a:xfrm>
        </p:grpSpPr>
        <p:cxnSp>
          <p:nvCxnSpPr>
            <p:cNvPr id="47" name="Straight Connector 31"/>
            <p:cNvCxnSpPr>
              <a:cxnSpLocks noChangeShapeType="1"/>
            </p:cNvCxnSpPr>
            <p:nvPr/>
          </p:nvCxnSpPr>
          <p:spPr bwMode="auto">
            <a:xfrm rot="5400000" flipH="1" flipV="1">
              <a:off x="4545749" y="4694929"/>
              <a:ext cx="228600" cy="182764"/>
            </a:xfrm>
            <a:prstGeom prst="line">
              <a:avLst/>
            </a:prstGeom>
            <a:noFill/>
            <a:ln w="38100" algn="ctr">
              <a:solidFill>
                <a:schemeClr val="accent4">
                  <a:lumMod val="50000"/>
                </a:schemeClr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" name="Straight Connector 32"/>
            <p:cNvCxnSpPr>
              <a:cxnSpLocks noChangeShapeType="1"/>
            </p:cNvCxnSpPr>
            <p:nvPr/>
          </p:nvCxnSpPr>
          <p:spPr bwMode="auto">
            <a:xfrm rot="5400000" flipH="1" flipV="1">
              <a:off x="4650639" y="4694929"/>
              <a:ext cx="228600" cy="182764"/>
            </a:xfrm>
            <a:prstGeom prst="line">
              <a:avLst/>
            </a:prstGeom>
            <a:noFill/>
            <a:ln w="38100" algn="ctr">
              <a:solidFill>
                <a:schemeClr val="accent4">
                  <a:lumMod val="50000"/>
                </a:schemeClr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9" name="TextBox 13"/>
          <p:cNvSpPr txBox="1">
            <a:spLocks noChangeArrowheads="1"/>
          </p:cNvSpPr>
          <p:nvPr/>
        </p:nvSpPr>
        <p:spPr bwMode="auto">
          <a:xfrm>
            <a:off x="273099" y="3906289"/>
            <a:ext cx="304006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2000" b="0" dirty="0">
                <a:solidFill>
                  <a:srgbClr val="FFFFFF"/>
                </a:solidFill>
                <a:ea typeface="+mn-ea"/>
              </a:rPr>
              <a:t>Test </a:t>
            </a:r>
          </a:p>
          <a:p>
            <a:pPr eaLnBrk="1" hangingPunct="1">
              <a:defRPr/>
            </a:pPr>
            <a:r>
              <a:rPr lang="en-US" sz="2000" b="0" dirty="0">
                <a:solidFill>
                  <a:srgbClr val="FFFFFF"/>
                </a:solidFill>
                <a:ea typeface="+mn-ea"/>
              </a:rPr>
              <a:t>execution</a:t>
            </a:r>
          </a:p>
        </p:txBody>
      </p:sp>
      <p:cxnSp>
        <p:nvCxnSpPr>
          <p:cNvPr id="75787" name="Straight Arrow Connector 19"/>
          <p:cNvCxnSpPr>
            <a:cxnSpLocks noChangeShapeType="1"/>
          </p:cNvCxnSpPr>
          <p:nvPr/>
        </p:nvCxnSpPr>
        <p:spPr bwMode="auto">
          <a:xfrm rot="5400000">
            <a:off x="3815473" y="4218015"/>
            <a:ext cx="406400" cy="31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5789" name="Straight Connector 31"/>
          <p:cNvCxnSpPr>
            <a:cxnSpLocks noChangeShapeType="1"/>
          </p:cNvCxnSpPr>
          <p:nvPr/>
        </p:nvCxnSpPr>
        <p:spPr bwMode="auto">
          <a:xfrm rot="5400000" flipH="1" flipV="1">
            <a:off x="1358761" y="4731278"/>
            <a:ext cx="228600" cy="182562"/>
          </a:xfrm>
          <a:prstGeom prst="line">
            <a:avLst/>
          </a:prstGeom>
          <a:noFill/>
          <a:ln w="38100">
            <a:solidFill>
              <a:srgbClr val="FFFF99"/>
            </a:solidFill>
            <a:round/>
            <a:headEnd type="none" w="sm" len="sm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5790" name="Straight Connector 32"/>
          <p:cNvCxnSpPr>
            <a:cxnSpLocks noChangeShapeType="1"/>
          </p:cNvCxnSpPr>
          <p:nvPr/>
        </p:nvCxnSpPr>
        <p:spPr bwMode="auto">
          <a:xfrm rot="5400000" flipH="1" flipV="1">
            <a:off x="1463536" y="4731278"/>
            <a:ext cx="228600" cy="182562"/>
          </a:xfrm>
          <a:prstGeom prst="line">
            <a:avLst/>
          </a:prstGeom>
          <a:noFill/>
          <a:ln w="38100">
            <a:solidFill>
              <a:srgbClr val="FFFF99"/>
            </a:solidFill>
            <a:round/>
            <a:headEnd type="none" w="sm" len="sm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5791" name="Straight Connector 31"/>
          <p:cNvCxnSpPr>
            <a:cxnSpLocks noChangeShapeType="1"/>
          </p:cNvCxnSpPr>
          <p:nvPr/>
        </p:nvCxnSpPr>
        <p:spPr bwMode="auto">
          <a:xfrm rot="5400000" flipH="1" flipV="1">
            <a:off x="6467336" y="4742390"/>
            <a:ext cx="228600" cy="182562"/>
          </a:xfrm>
          <a:prstGeom prst="line">
            <a:avLst/>
          </a:prstGeom>
          <a:noFill/>
          <a:ln w="38100">
            <a:solidFill>
              <a:srgbClr val="66FFFF"/>
            </a:solidFill>
            <a:round/>
            <a:headEnd type="none" w="sm" len="sm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5792" name="Straight Connector 32"/>
          <p:cNvCxnSpPr>
            <a:cxnSpLocks noChangeShapeType="1"/>
          </p:cNvCxnSpPr>
          <p:nvPr/>
        </p:nvCxnSpPr>
        <p:spPr bwMode="auto">
          <a:xfrm rot="5400000" flipH="1" flipV="1">
            <a:off x="6572111" y="4742390"/>
            <a:ext cx="228600" cy="182562"/>
          </a:xfrm>
          <a:prstGeom prst="line">
            <a:avLst/>
          </a:prstGeom>
          <a:noFill/>
          <a:ln w="38100">
            <a:solidFill>
              <a:srgbClr val="66FFFF"/>
            </a:solidFill>
            <a:round/>
            <a:headEnd type="none" w="sm" len="sm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165" name="Group 33"/>
          <p:cNvGrpSpPr/>
          <p:nvPr/>
        </p:nvGrpSpPr>
        <p:grpSpPr>
          <a:xfrm flipH="1">
            <a:off x="3605421" y="4417011"/>
            <a:ext cx="836612" cy="803275"/>
            <a:chOff x="5522913" y="1681163"/>
            <a:chExt cx="836612" cy="803275"/>
          </a:xfrm>
          <a:solidFill>
            <a:schemeClr val="tx1"/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167" name="Freeform 214"/>
            <p:cNvSpPr>
              <a:spLocks/>
            </p:cNvSpPr>
            <p:nvPr/>
          </p:nvSpPr>
          <p:spPr bwMode="auto">
            <a:xfrm>
              <a:off x="6097588" y="1898651"/>
              <a:ext cx="130175" cy="114300"/>
            </a:xfrm>
            <a:custGeom>
              <a:avLst/>
              <a:gdLst>
                <a:gd name="T0" fmla="*/ 0 w 82"/>
                <a:gd name="T1" fmla="*/ 60 h 72"/>
                <a:gd name="T2" fmla="*/ 1 w 82"/>
                <a:gd name="T3" fmla="*/ 58 h 72"/>
                <a:gd name="T4" fmla="*/ 3 w 82"/>
                <a:gd name="T5" fmla="*/ 55 h 72"/>
                <a:gd name="T6" fmla="*/ 6 w 82"/>
                <a:gd name="T7" fmla="*/ 53 h 72"/>
                <a:gd name="T8" fmla="*/ 8 w 82"/>
                <a:gd name="T9" fmla="*/ 50 h 72"/>
                <a:gd name="T10" fmla="*/ 12 w 82"/>
                <a:gd name="T11" fmla="*/ 47 h 72"/>
                <a:gd name="T12" fmla="*/ 14 w 82"/>
                <a:gd name="T13" fmla="*/ 45 h 72"/>
                <a:gd name="T14" fmla="*/ 16 w 82"/>
                <a:gd name="T15" fmla="*/ 43 h 72"/>
                <a:gd name="T16" fmla="*/ 18 w 82"/>
                <a:gd name="T17" fmla="*/ 40 h 72"/>
                <a:gd name="T18" fmla="*/ 20 w 82"/>
                <a:gd name="T19" fmla="*/ 38 h 72"/>
                <a:gd name="T20" fmla="*/ 23 w 82"/>
                <a:gd name="T21" fmla="*/ 37 h 72"/>
                <a:gd name="T22" fmla="*/ 25 w 82"/>
                <a:gd name="T23" fmla="*/ 34 h 72"/>
                <a:gd name="T24" fmla="*/ 29 w 82"/>
                <a:gd name="T25" fmla="*/ 32 h 72"/>
                <a:gd name="T26" fmla="*/ 32 w 82"/>
                <a:gd name="T27" fmla="*/ 28 h 72"/>
                <a:gd name="T28" fmla="*/ 35 w 82"/>
                <a:gd name="T29" fmla="*/ 27 h 72"/>
                <a:gd name="T30" fmla="*/ 38 w 82"/>
                <a:gd name="T31" fmla="*/ 23 h 72"/>
                <a:gd name="T32" fmla="*/ 41 w 82"/>
                <a:gd name="T33" fmla="*/ 21 h 72"/>
                <a:gd name="T34" fmla="*/ 45 w 82"/>
                <a:gd name="T35" fmla="*/ 18 h 72"/>
                <a:gd name="T36" fmla="*/ 47 w 82"/>
                <a:gd name="T37" fmla="*/ 16 h 72"/>
                <a:gd name="T38" fmla="*/ 51 w 82"/>
                <a:gd name="T39" fmla="*/ 14 h 72"/>
                <a:gd name="T40" fmla="*/ 55 w 82"/>
                <a:gd name="T41" fmla="*/ 11 h 72"/>
                <a:gd name="T42" fmla="*/ 60 w 82"/>
                <a:gd name="T43" fmla="*/ 9 h 72"/>
                <a:gd name="T44" fmla="*/ 63 w 82"/>
                <a:gd name="T45" fmla="*/ 6 h 72"/>
                <a:gd name="T46" fmla="*/ 67 w 82"/>
                <a:gd name="T47" fmla="*/ 4 h 72"/>
                <a:gd name="T48" fmla="*/ 72 w 82"/>
                <a:gd name="T49" fmla="*/ 1 h 72"/>
                <a:gd name="T50" fmla="*/ 82 w 82"/>
                <a:gd name="T51" fmla="*/ 14 h 72"/>
                <a:gd name="T52" fmla="*/ 79 w 82"/>
                <a:gd name="T53" fmla="*/ 15 h 72"/>
                <a:gd name="T54" fmla="*/ 77 w 82"/>
                <a:gd name="T55" fmla="*/ 17 h 72"/>
                <a:gd name="T56" fmla="*/ 73 w 82"/>
                <a:gd name="T57" fmla="*/ 20 h 72"/>
                <a:gd name="T58" fmla="*/ 71 w 82"/>
                <a:gd name="T59" fmla="*/ 21 h 72"/>
                <a:gd name="T60" fmla="*/ 68 w 82"/>
                <a:gd name="T61" fmla="*/ 22 h 72"/>
                <a:gd name="T62" fmla="*/ 66 w 82"/>
                <a:gd name="T63" fmla="*/ 25 h 72"/>
                <a:gd name="T64" fmla="*/ 62 w 82"/>
                <a:gd name="T65" fmla="*/ 27 h 72"/>
                <a:gd name="T66" fmla="*/ 60 w 82"/>
                <a:gd name="T67" fmla="*/ 30 h 72"/>
                <a:gd name="T68" fmla="*/ 57 w 82"/>
                <a:gd name="T69" fmla="*/ 32 h 72"/>
                <a:gd name="T70" fmla="*/ 55 w 82"/>
                <a:gd name="T71" fmla="*/ 33 h 72"/>
                <a:gd name="T72" fmla="*/ 51 w 82"/>
                <a:gd name="T73" fmla="*/ 36 h 72"/>
                <a:gd name="T74" fmla="*/ 49 w 82"/>
                <a:gd name="T75" fmla="*/ 38 h 72"/>
                <a:gd name="T76" fmla="*/ 45 w 82"/>
                <a:gd name="T77" fmla="*/ 40 h 72"/>
                <a:gd name="T78" fmla="*/ 42 w 82"/>
                <a:gd name="T79" fmla="*/ 43 h 72"/>
                <a:gd name="T80" fmla="*/ 39 w 82"/>
                <a:gd name="T81" fmla="*/ 45 h 72"/>
                <a:gd name="T82" fmla="*/ 36 w 82"/>
                <a:gd name="T83" fmla="*/ 47 h 72"/>
                <a:gd name="T84" fmla="*/ 34 w 82"/>
                <a:gd name="T85" fmla="*/ 50 h 72"/>
                <a:gd name="T86" fmla="*/ 30 w 82"/>
                <a:gd name="T87" fmla="*/ 52 h 72"/>
                <a:gd name="T88" fmla="*/ 28 w 82"/>
                <a:gd name="T89" fmla="*/ 55 h 72"/>
                <a:gd name="T90" fmla="*/ 25 w 82"/>
                <a:gd name="T91" fmla="*/ 58 h 72"/>
                <a:gd name="T92" fmla="*/ 23 w 82"/>
                <a:gd name="T93" fmla="*/ 60 h 72"/>
                <a:gd name="T94" fmla="*/ 20 w 82"/>
                <a:gd name="T95" fmla="*/ 62 h 72"/>
                <a:gd name="T96" fmla="*/ 18 w 82"/>
                <a:gd name="T97" fmla="*/ 65 h 72"/>
                <a:gd name="T98" fmla="*/ 16 w 82"/>
                <a:gd name="T99" fmla="*/ 66 h 72"/>
                <a:gd name="T100" fmla="*/ 14 w 82"/>
                <a:gd name="T101" fmla="*/ 70 h 72"/>
                <a:gd name="T102" fmla="*/ 13 w 82"/>
                <a:gd name="T103" fmla="*/ 72 h 72"/>
                <a:gd name="T104" fmla="*/ 0 w 82"/>
                <a:gd name="T105" fmla="*/ 60 h 7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82"/>
                <a:gd name="T160" fmla="*/ 0 h 72"/>
                <a:gd name="T161" fmla="*/ 82 w 82"/>
                <a:gd name="T162" fmla="*/ 72 h 7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82" h="72">
                  <a:moveTo>
                    <a:pt x="0" y="60"/>
                  </a:moveTo>
                  <a:lnTo>
                    <a:pt x="0" y="60"/>
                  </a:lnTo>
                  <a:lnTo>
                    <a:pt x="1" y="59"/>
                  </a:lnTo>
                  <a:lnTo>
                    <a:pt x="1" y="58"/>
                  </a:lnTo>
                  <a:lnTo>
                    <a:pt x="2" y="58"/>
                  </a:lnTo>
                  <a:lnTo>
                    <a:pt x="3" y="55"/>
                  </a:lnTo>
                  <a:lnTo>
                    <a:pt x="5" y="55"/>
                  </a:lnTo>
                  <a:lnTo>
                    <a:pt x="6" y="53"/>
                  </a:lnTo>
                  <a:lnTo>
                    <a:pt x="7" y="52"/>
                  </a:lnTo>
                  <a:lnTo>
                    <a:pt x="8" y="50"/>
                  </a:lnTo>
                  <a:lnTo>
                    <a:pt x="11" y="48"/>
                  </a:lnTo>
                  <a:lnTo>
                    <a:pt x="12" y="47"/>
                  </a:lnTo>
                  <a:lnTo>
                    <a:pt x="13" y="47"/>
                  </a:lnTo>
                  <a:lnTo>
                    <a:pt x="14" y="45"/>
                  </a:lnTo>
                  <a:lnTo>
                    <a:pt x="14" y="44"/>
                  </a:lnTo>
                  <a:lnTo>
                    <a:pt x="16" y="43"/>
                  </a:lnTo>
                  <a:lnTo>
                    <a:pt x="17" y="42"/>
                  </a:lnTo>
                  <a:lnTo>
                    <a:pt x="18" y="40"/>
                  </a:lnTo>
                  <a:lnTo>
                    <a:pt x="19" y="39"/>
                  </a:lnTo>
                  <a:lnTo>
                    <a:pt x="20" y="38"/>
                  </a:lnTo>
                  <a:lnTo>
                    <a:pt x="22" y="37"/>
                  </a:lnTo>
                  <a:lnTo>
                    <a:pt x="23" y="37"/>
                  </a:lnTo>
                  <a:lnTo>
                    <a:pt x="24" y="34"/>
                  </a:lnTo>
                  <a:lnTo>
                    <a:pt x="25" y="34"/>
                  </a:lnTo>
                  <a:lnTo>
                    <a:pt x="27" y="33"/>
                  </a:lnTo>
                  <a:lnTo>
                    <a:pt x="29" y="32"/>
                  </a:lnTo>
                  <a:lnTo>
                    <a:pt x="30" y="30"/>
                  </a:lnTo>
                  <a:lnTo>
                    <a:pt x="32" y="28"/>
                  </a:lnTo>
                  <a:lnTo>
                    <a:pt x="33" y="27"/>
                  </a:lnTo>
                  <a:lnTo>
                    <a:pt x="35" y="27"/>
                  </a:lnTo>
                  <a:lnTo>
                    <a:pt x="36" y="25"/>
                  </a:lnTo>
                  <a:lnTo>
                    <a:pt x="38" y="23"/>
                  </a:lnTo>
                  <a:lnTo>
                    <a:pt x="39" y="22"/>
                  </a:lnTo>
                  <a:lnTo>
                    <a:pt x="41" y="21"/>
                  </a:lnTo>
                  <a:lnTo>
                    <a:pt x="42" y="20"/>
                  </a:lnTo>
                  <a:lnTo>
                    <a:pt x="45" y="18"/>
                  </a:lnTo>
                  <a:lnTo>
                    <a:pt x="46" y="17"/>
                  </a:lnTo>
                  <a:lnTo>
                    <a:pt x="47" y="16"/>
                  </a:lnTo>
                  <a:lnTo>
                    <a:pt x="50" y="15"/>
                  </a:lnTo>
                  <a:lnTo>
                    <a:pt x="51" y="14"/>
                  </a:lnTo>
                  <a:lnTo>
                    <a:pt x="54" y="12"/>
                  </a:lnTo>
                  <a:lnTo>
                    <a:pt x="55" y="11"/>
                  </a:lnTo>
                  <a:lnTo>
                    <a:pt x="57" y="10"/>
                  </a:lnTo>
                  <a:lnTo>
                    <a:pt x="60" y="9"/>
                  </a:lnTo>
                  <a:lnTo>
                    <a:pt x="61" y="8"/>
                  </a:lnTo>
                  <a:lnTo>
                    <a:pt x="63" y="6"/>
                  </a:lnTo>
                  <a:lnTo>
                    <a:pt x="66" y="5"/>
                  </a:lnTo>
                  <a:lnTo>
                    <a:pt x="67" y="4"/>
                  </a:lnTo>
                  <a:lnTo>
                    <a:pt x="69" y="3"/>
                  </a:lnTo>
                  <a:lnTo>
                    <a:pt x="72" y="1"/>
                  </a:lnTo>
                  <a:lnTo>
                    <a:pt x="73" y="0"/>
                  </a:lnTo>
                  <a:lnTo>
                    <a:pt x="82" y="14"/>
                  </a:lnTo>
                  <a:lnTo>
                    <a:pt x="80" y="14"/>
                  </a:lnTo>
                  <a:lnTo>
                    <a:pt x="79" y="15"/>
                  </a:lnTo>
                  <a:lnTo>
                    <a:pt x="78" y="16"/>
                  </a:lnTo>
                  <a:lnTo>
                    <a:pt x="77" y="17"/>
                  </a:lnTo>
                  <a:lnTo>
                    <a:pt x="74" y="17"/>
                  </a:lnTo>
                  <a:lnTo>
                    <a:pt x="73" y="20"/>
                  </a:lnTo>
                  <a:lnTo>
                    <a:pt x="72" y="20"/>
                  </a:lnTo>
                  <a:lnTo>
                    <a:pt x="71" y="21"/>
                  </a:lnTo>
                  <a:lnTo>
                    <a:pt x="69" y="21"/>
                  </a:lnTo>
                  <a:lnTo>
                    <a:pt x="68" y="22"/>
                  </a:lnTo>
                  <a:lnTo>
                    <a:pt x="67" y="23"/>
                  </a:lnTo>
                  <a:lnTo>
                    <a:pt x="66" y="25"/>
                  </a:lnTo>
                  <a:lnTo>
                    <a:pt x="64" y="26"/>
                  </a:lnTo>
                  <a:lnTo>
                    <a:pt x="62" y="27"/>
                  </a:lnTo>
                  <a:lnTo>
                    <a:pt x="61" y="28"/>
                  </a:lnTo>
                  <a:lnTo>
                    <a:pt x="60" y="30"/>
                  </a:lnTo>
                  <a:lnTo>
                    <a:pt x="58" y="30"/>
                  </a:lnTo>
                  <a:lnTo>
                    <a:pt x="57" y="32"/>
                  </a:lnTo>
                  <a:lnTo>
                    <a:pt x="56" y="32"/>
                  </a:lnTo>
                  <a:lnTo>
                    <a:pt x="55" y="33"/>
                  </a:lnTo>
                  <a:lnTo>
                    <a:pt x="52" y="34"/>
                  </a:lnTo>
                  <a:lnTo>
                    <a:pt x="51" y="36"/>
                  </a:lnTo>
                  <a:lnTo>
                    <a:pt x="50" y="37"/>
                  </a:lnTo>
                  <a:lnTo>
                    <a:pt x="49" y="38"/>
                  </a:lnTo>
                  <a:lnTo>
                    <a:pt x="46" y="39"/>
                  </a:lnTo>
                  <a:lnTo>
                    <a:pt x="45" y="40"/>
                  </a:lnTo>
                  <a:lnTo>
                    <a:pt x="44" y="42"/>
                  </a:lnTo>
                  <a:lnTo>
                    <a:pt x="42" y="43"/>
                  </a:lnTo>
                  <a:lnTo>
                    <a:pt x="41" y="44"/>
                  </a:lnTo>
                  <a:lnTo>
                    <a:pt x="39" y="45"/>
                  </a:lnTo>
                  <a:lnTo>
                    <a:pt x="38" y="47"/>
                  </a:lnTo>
                  <a:lnTo>
                    <a:pt x="36" y="47"/>
                  </a:lnTo>
                  <a:lnTo>
                    <a:pt x="35" y="49"/>
                  </a:lnTo>
                  <a:lnTo>
                    <a:pt x="34" y="50"/>
                  </a:lnTo>
                  <a:lnTo>
                    <a:pt x="33" y="52"/>
                  </a:lnTo>
                  <a:lnTo>
                    <a:pt x="30" y="52"/>
                  </a:lnTo>
                  <a:lnTo>
                    <a:pt x="29" y="54"/>
                  </a:lnTo>
                  <a:lnTo>
                    <a:pt x="28" y="55"/>
                  </a:lnTo>
                  <a:lnTo>
                    <a:pt x="27" y="56"/>
                  </a:lnTo>
                  <a:lnTo>
                    <a:pt x="25" y="58"/>
                  </a:lnTo>
                  <a:lnTo>
                    <a:pt x="24" y="59"/>
                  </a:lnTo>
                  <a:lnTo>
                    <a:pt x="23" y="60"/>
                  </a:lnTo>
                  <a:lnTo>
                    <a:pt x="22" y="61"/>
                  </a:lnTo>
                  <a:lnTo>
                    <a:pt x="20" y="62"/>
                  </a:lnTo>
                  <a:lnTo>
                    <a:pt x="19" y="64"/>
                  </a:lnTo>
                  <a:lnTo>
                    <a:pt x="18" y="65"/>
                  </a:lnTo>
                  <a:lnTo>
                    <a:pt x="18" y="66"/>
                  </a:lnTo>
                  <a:lnTo>
                    <a:pt x="16" y="66"/>
                  </a:lnTo>
                  <a:lnTo>
                    <a:pt x="16" y="69"/>
                  </a:lnTo>
                  <a:lnTo>
                    <a:pt x="14" y="70"/>
                  </a:lnTo>
                  <a:lnTo>
                    <a:pt x="13" y="70"/>
                  </a:lnTo>
                  <a:lnTo>
                    <a:pt x="13" y="72"/>
                  </a:lnTo>
                  <a:lnTo>
                    <a:pt x="12" y="72"/>
                  </a:lnTo>
                  <a:lnTo>
                    <a:pt x="0" y="6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8" name="Freeform 213"/>
            <p:cNvSpPr>
              <a:spLocks/>
            </p:cNvSpPr>
            <p:nvPr/>
          </p:nvSpPr>
          <p:spPr bwMode="auto">
            <a:xfrm>
              <a:off x="5937250" y="1755776"/>
              <a:ext cx="49212" cy="142875"/>
            </a:xfrm>
            <a:custGeom>
              <a:avLst/>
              <a:gdLst>
                <a:gd name="T0" fmla="*/ 0 w 31"/>
                <a:gd name="T1" fmla="*/ 84 h 90"/>
                <a:gd name="T2" fmla="*/ 1 w 31"/>
                <a:gd name="T3" fmla="*/ 82 h 90"/>
                <a:gd name="T4" fmla="*/ 2 w 31"/>
                <a:gd name="T5" fmla="*/ 79 h 90"/>
                <a:gd name="T6" fmla="*/ 3 w 31"/>
                <a:gd name="T7" fmla="*/ 76 h 90"/>
                <a:gd name="T8" fmla="*/ 4 w 31"/>
                <a:gd name="T9" fmla="*/ 73 h 90"/>
                <a:gd name="T10" fmla="*/ 5 w 31"/>
                <a:gd name="T11" fmla="*/ 71 h 90"/>
                <a:gd name="T12" fmla="*/ 7 w 31"/>
                <a:gd name="T13" fmla="*/ 68 h 90"/>
                <a:gd name="T14" fmla="*/ 8 w 31"/>
                <a:gd name="T15" fmla="*/ 66 h 90"/>
                <a:gd name="T16" fmla="*/ 8 w 31"/>
                <a:gd name="T17" fmla="*/ 63 h 90"/>
                <a:gd name="T18" fmla="*/ 9 w 31"/>
                <a:gd name="T19" fmla="*/ 61 h 90"/>
                <a:gd name="T20" fmla="*/ 10 w 31"/>
                <a:gd name="T21" fmla="*/ 57 h 90"/>
                <a:gd name="T22" fmla="*/ 12 w 31"/>
                <a:gd name="T23" fmla="*/ 55 h 90"/>
                <a:gd name="T24" fmla="*/ 13 w 31"/>
                <a:gd name="T25" fmla="*/ 51 h 90"/>
                <a:gd name="T26" fmla="*/ 13 w 31"/>
                <a:gd name="T27" fmla="*/ 49 h 90"/>
                <a:gd name="T28" fmla="*/ 14 w 31"/>
                <a:gd name="T29" fmla="*/ 45 h 90"/>
                <a:gd name="T30" fmla="*/ 14 w 31"/>
                <a:gd name="T31" fmla="*/ 41 h 90"/>
                <a:gd name="T32" fmla="*/ 15 w 31"/>
                <a:gd name="T33" fmla="*/ 38 h 90"/>
                <a:gd name="T34" fmla="*/ 17 w 31"/>
                <a:gd name="T35" fmla="*/ 34 h 90"/>
                <a:gd name="T36" fmla="*/ 17 w 31"/>
                <a:gd name="T37" fmla="*/ 29 h 90"/>
                <a:gd name="T38" fmla="*/ 17 w 31"/>
                <a:gd name="T39" fmla="*/ 26 h 90"/>
                <a:gd name="T40" fmla="*/ 18 w 31"/>
                <a:gd name="T41" fmla="*/ 22 h 90"/>
                <a:gd name="T42" fmla="*/ 18 w 31"/>
                <a:gd name="T43" fmla="*/ 17 h 90"/>
                <a:gd name="T44" fmla="*/ 18 w 31"/>
                <a:gd name="T45" fmla="*/ 13 h 90"/>
                <a:gd name="T46" fmla="*/ 18 w 31"/>
                <a:gd name="T47" fmla="*/ 9 h 90"/>
                <a:gd name="T48" fmla="*/ 18 w 31"/>
                <a:gd name="T49" fmla="*/ 4 h 90"/>
                <a:gd name="T50" fmla="*/ 18 w 31"/>
                <a:gd name="T51" fmla="*/ 0 h 90"/>
                <a:gd name="T52" fmla="*/ 31 w 31"/>
                <a:gd name="T53" fmla="*/ 2 h 90"/>
                <a:gd name="T54" fmla="*/ 31 w 31"/>
                <a:gd name="T55" fmla="*/ 5 h 90"/>
                <a:gd name="T56" fmla="*/ 31 w 31"/>
                <a:gd name="T57" fmla="*/ 7 h 90"/>
                <a:gd name="T58" fmla="*/ 31 w 31"/>
                <a:gd name="T59" fmla="*/ 11 h 90"/>
                <a:gd name="T60" fmla="*/ 31 w 31"/>
                <a:gd name="T61" fmla="*/ 14 h 90"/>
                <a:gd name="T62" fmla="*/ 31 w 31"/>
                <a:gd name="T63" fmla="*/ 17 h 90"/>
                <a:gd name="T64" fmla="*/ 31 w 31"/>
                <a:gd name="T65" fmla="*/ 21 h 90"/>
                <a:gd name="T66" fmla="*/ 31 w 31"/>
                <a:gd name="T67" fmla="*/ 23 h 90"/>
                <a:gd name="T68" fmla="*/ 31 w 31"/>
                <a:gd name="T69" fmla="*/ 27 h 90"/>
                <a:gd name="T70" fmla="*/ 31 w 31"/>
                <a:gd name="T71" fmla="*/ 29 h 90"/>
                <a:gd name="T72" fmla="*/ 31 w 31"/>
                <a:gd name="T73" fmla="*/ 33 h 90"/>
                <a:gd name="T74" fmla="*/ 30 w 31"/>
                <a:gd name="T75" fmla="*/ 36 h 90"/>
                <a:gd name="T76" fmla="*/ 30 w 31"/>
                <a:gd name="T77" fmla="*/ 40 h 90"/>
                <a:gd name="T78" fmla="*/ 29 w 31"/>
                <a:gd name="T79" fmla="*/ 44 h 90"/>
                <a:gd name="T80" fmla="*/ 29 w 31"/>
                <a:gd name="T81" fmla="*/ 48 h 90"/>
                <a:gd name="T82" fmla="*/ 27 w 31"/>
                <a:gd name="T83" fmla="*/ 51 h 90"/>
                <a:gd name="T84" fmla="*/ 27 w 31"/>
                <a:gd name="T85" fmla="*/ 55 h 90"/>
                <a:gd name="T86" fmla="*/ 26 w 31"/>
                <a:gd name="T87" fmla="*/ 58 h 90"/>
                <a:gd name="T88" fmla="*/ 25 w 31"/>
                <a:gd name="T89" fmla="*/ 62 h 90"/>
                <a:gd name="T90" fmla="*/ 24 w 31"/>
                <a:gd name="T91" fmla="*/ 66 h 90"/>
                <a:gd name="T92" fmla="*/ 23 w 31"/>
                <a:gd name="T93" fmla="*/ 70 h 90"/>
                <a:gd name="T94" fmla="*/ 22 w 31"/>
                <a:gd name="T95" fmla="*/ 73 h 90"/>
                <a:gd name="T96" fmla="*/ 20 w 31"/>
                <a:gd name="T97" fmla="*/ 77 h 90"/>
                <a:gd name="T98" fmla="*/ 19 w 31"/>
                <a:gd name="T99" fmla="*/ 80 h 90"/>
                <a:gd name="T100" fmla="*/ 17 w 31"/>
                <a:gd name="T101" fmla="*/ 84 h 90"/>
                <a:gd name="T102" fmla="*/ 14 w 31"/>
                <a:gd name="T103" fmla="*/ 86 h 90"/>
                <a:gd name="T104" fmla="*/ 13 w 31"/>
                <a:gd name="T105" fmla="*/ 90 h 9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31"/>
                <a:gd name="T160" fmla="*/ 0 h 90"/>
                <a:gd name="T161" fmla="*/ 31 w 31"/>
                <a:gd name="T162" fmla="*/ 90 h 90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31" h="90">
                  <a:moveTo>
                    <a:pt x="0" y="84"/>
                  </a:moveTo>
                  <a:lnTo>
                    <a:pt x="0" y="84"/>
                  </a:lnTo>
                  <a:lnTo>
                    <a:pt x="1" y="83"/>
                  </a:lnTo>
                  <a:lnTo>
                    <a:pt x="1" y="82"/>
                  </a:lnTo>
                  <a:lnTo>
                    <a:pt x="1" y="80"/>
                  </a:lnTo>
                  <a:lnTo>
                    <a:pt x="2" y="79"/>
                  </a:lnTo>
                  <a:lnTo>
                    <a:pt x="3" y="78"/>
                  </a:lnTo>
                  <a:lnTo>
                    <a:pt x="3" y="76"/>
                  </a:lnTo>
                  <a:lnTo>
                    <a:pt x="4" y="74"/>
                  </a:lnTo>
                  <a:lnTo>
                    <a:pt x="4" y="73"/>
                  </a:lnTo>
                  <a:lnTo>
                    <a:pt x="5" y="72"/>
                  </a:lnTo>
                  <a:lnTo>
                    <a:pt x="5" y="71"/>
                  </a:lnTo>
                  <a:lnTo>
                    <a:pt x="7" y="70"/>
                  </a:lnTo>
                  <a:lnTo>
                    <a:pt x="7" y="68"/>
                  </a:lnTo>
                  <a:lnTo>
                    <a:pt x="7" y="67"/>
                  </a:lnTo>
                  <a:lnTo>
                    <a:pt x="8" y="66"/>
                  </a:lnTo>
                  <a:lnTo>
                    <a:pt x="8" y="65"/>
                  </a:lnTo>
                  <a:lnTo>
                    <a:pt x="8" y="63"/>
                  </a:lnTo>
                  <a:lnTo>
                    <a:pt x="9" y="62"/>
                  </a:lnTo>
                  <a:lnTo>
                    <a:pt x="9" y="61"/>
                  </a:lnTo>
                  <a:lnTo>
                    <a:pt x="9" y="58"/>
                  </a:lnTo>
                  <a:lnTo>
                    <a:pt x="10" y="57"/>
                  </a:lnTo>
                  <a:lnTo>
                    <a:pt x="12" y="56"/>
                  </a:lnTo>
                  <a:lnTo>
                    <a:pt x="12" y="55"/>
                  </a:lnTo>
                  <a:lnTo>
                    <a:pt x="12" y="54"/>
                  </a:lnTo>
                  <a:lnTo>
                    <a:pt x="13" y="51"/>
                  </a:lnTo>
                  <a:lnTo>
                    <a:pt x="13" y="50"/>
                  </a:lnTo>
                  <a:lnTo>
                    <a:pt x="13" y="49"/>
                  </a:lnTo>
                  <a:lnTo>
                    <a:pt x="14" y="46"/>
                  </a:lnTo>
                  <a:lnTo>
                    <a:pt x="14" y="45"/>
                  </a:lnTo>
                  <a:lnTo>
                    <a:pt x="14" y="43"/>
                  </a:lnTo>
                  <a:lnTo>
                    <a:pt x="14" y="41"/>
                  </a:lnTo>
                  <a:lnTo>
                    <a:pt x="15" y="39"/>
                  </a:lnTo>
                  <a:lnTo>
                    <a:pt x="15" y="38"/>
                  </a:lnTo>
                  <a:lnTo>
                    <a:pt x="15" y="35"/>
                  </a:lnTo>
                  <a:lnTo>
                    <a:pt x="17" y="34"/>
                  </a:lnTo>
                  <a:lnTo>
                    <a:pt x="17" y="32"/>
                  </a:lnTo>
                  <a:lnTo>
                    <a:pt x="17" y="29"/>
                  </a:lnTo>
                  <a:lnTo>
                    <a:pt x="17" y="28"/>
                  </a:lnTo>
                  <a:lnTo>
                    <a:pt x="17" y="26"/>
                  </a:lnTo>
                  <a:lnTo>
                    <a:pt x="17" y="24"/>
                  </a:lnTo>
                  <a:lnTo>
                    <a:pt x="18" y="22"/>
                  </a:lnTo>
                  <a:lnTo>
                    <a:pt x="18" y="19"/>
                  </a:lnTo>
                  <a:lnTo>
                    <a:pt x="18" y="17"/>
                  </a:lnTo>
                  <a:lnTo>
                    <a:pt x="18" y="14"/>
                  </a:lnTo>
                  <a:lnTo>
                    <a:pt x="18" y="13"/>
                  </a:lnTo>
                  <a:lnTo>
                    <a:pt x="18" y="11"/>
                  </a:lnTo>
                  <a:lnTo>
                    <a:pt x="18" y="9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18" y="1"/>
                  </a:lnTo>
                  <a:lnTo>
                    <a:pt x="18" y="0"/>
                  </a:lnTo>
                  <a:lnTo>
                    <a:pt x="31" y="1"/>
                  </a:lnTo>
                  <a:lnTo>
                    <a:pt x="31" y="2"/>
                  </a:lnTo>
                  <a:lnTo>
                    <a:pt x="31" y="4"/>
                  </a:lnTo>
                  <a:lnTo>
                    <a:pt x="31" y="5"/>
                  </a:lnTo>
                  <a:lnTo>
                    <a:pt x="31" y="6"/>
                  </a:lnTo>
                  <a:lnTo>
                    <a:pt x="31" y="7"/>
                  </a:lnTo>
                  <a:lnTo>
                    <a:pt x="31" y="9"/>
                  </a:lnTo>
                  <a:lnTo>
                    <a:pt x="31" y="11"/>
                  </a:lnTo>
                  <a:lnTo>
                    <a:pt x="31" y="13"/>
                  </a:lnTo>
                  <a:lnTo>
                    <a:pt x="31" y="14"/>
                  </a:lnTo>
                  <a:lnTo>
                    <a:pt x="31" y="16"/>
                  </a:lnTo>
                  <a:lnTo>
                    <a:pt x="31" y="17"/>
                  </a:lnTo>
                  <a:lnTo>
                    <a:pt x="31" y="18"/>
                  </a:lnTo>
                  <a:lnTo>
                    <a:pt x="31" y="21"/>
                  </a:lnTo>
                  <a:lnTo>
                    <a:pt x="31" y="22"/>
                  </a:lnTo>
                  <a:lnTo>
                    <a:pt x="31" y="23"/>
                  </a:lnTo>
                  <a:lnTo>
                    <a:pt x="31" y="24"/>
                  </a:lnTo>
                  <a:lnTo>
                    <a:pt x="31" y="27"/>
                  </a:lnTo>
                  <a:lnTo>
                    <a:pt x="31" y="28"/>
                  </a:lnTo>
                  <a:lnTo>
                    <a:pt x="31" y="29"/>
                  </a:lnTo>
                  <a:lnTo>
                    <a:pt x="31" y="32"/>
                  </a:lnTo>
                  <a:lnTo>
                    <a:pt x="31" y="33"/>
                  </a:lnTo>
                  <a:lnTo>
                    <a:pt x="30" y="34"/>
                  </a:lnTo>
                  <a:lnTo>
                    <a:pt x="30" y="36"/>
                  </a:lnTo>
                  <a:lnTo>
                    <a:pt x="30" y="38"/>
                  </a:lnTo>
                  <a:lnTo>
                    <a:pt x="30" y="40"/>
                  </a:lnTo>
                  <a:lnTo>
                    <a:pt x="30" y="41"/>
                  </a:lnTo>
                  <a:lnTo>
                    <a:pt x="29" y="44"/>
                  </a:lnTo>
                  <a:lnTo>
                    <a:pt x="29" y="45"/>
                  </a:lnTo>
                  <a:lnTo>
                    <a:pt x="29" y="48"/>
                  </a:lnTo>
                  <a:lnTo>
                    <a:pt x="29" y="49"/>
                  </a:lnTo>
                  <a:lnTo>
                    <a:pt x="27" y="51"/>
                  </a:lnTo>
                  <a:lnTo>
                    <a:pt x="27" y="54"/>
                  </a:lnTo>
                  <a:lnTo>
                    <a:pt x="27" y="55"/>
                  </a:lnTo>
                  <a:lnTo>
                    <a:pt x="27" y="56"/>
                  </a:lnTo>
                  <a:lnTo>
                    <a:pt x="26" y="58"/>
                  </a:lnTo>
                  <a:lnTo>
                    <a:pt x="26" y="60"/>
                  </a:lnTo>
                  <a:lnTo>
                    <a:pt x="25" y="62"/>
                  </a:lnTo>
                  <a:lnTo>
                    <a:pt x="25" y="65"/>
                  </a:lnTo>
                  <a:lnTo>
                    <a:pt x="24" y="66"/>
                  </a:lnTo>
                  <a:lnTo>
                    <a:pt x="23" y="67"/>
                  </a:lnTo>
                  <a:lnTo>
                    <a:pt x="23" y="70"/>
                  </a:lnTo>
                  <a:lnTo>
                    <a:pt x="23" y="72"/>
                  </a:lnTo>
                  <a:lnTo>
                    <a:pt x="22" y="73"/>
                  </a:lnTo>
                  <a:lnTo>
                    <a:pt x="22" y="76"/>
                  </a:lnTo>
                  <a:lnTo>
                    <a:pt x="20" y="77"/>
                  </a:lnTo>
                  <a:lnTo>
                    <a:pt x="19" y="79"/>
                  </a:lnTo>
                  <a:lnTo>
                    <a:pt x="19" y="80"/>
                  </a:lnTo>
                  <a:lnTo>
                    <a:pt x="18" y="82"/>
                  </a:lnTo>
                  <a:lnTo>
                    <a:pt x="17" y="84"/>
                  </a:lnTo>
                  <a:lnTo>
                    <a:pt x="15" y="85"/>
                  </a:lnTo>
                  <a:lnTo>
                    <a:pt x="14" y="86"/>
                  </a:lnTo>
                  <a:lnTo>
                    <a:pt x="14" y="89"/>
                  </a:lnTo>
                  <a:lnTo>
                    <a:pt x="13" y="90"/>
                  </a:lnTo>
                  <a:lnTo>
                    <a:pt x="0" y="84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9" name="Freeform 210"/>
            <p:cNvSpPr>
              <a:spLocks/>
            </p:cNvSpPr>
            <p:nvPr/>
          </p:nvSpPr>
          <p:spPr bwMode="auto">
            <a:xfrm>
              <a:off x="5675313" y="1819276"/>
              <a:ext cx="255587" cy="206375"/>
            </a:xfrm>
            <a:custGeom>
              <a:avLst/>
              <a:gdLst>
                <a:gd name="T0" fmla="*/ 41 w 161"/>
                <a:gd name="T1" fmla="*/ 127 h 130"/>
                <a:gd name="T2" fmla="*/ 40 w 161"/>
                <a:gd name="T3" fmla="*/ 121 h 130"/>
                <a:gd name="T4" fmla="*/ 37 w 161"/>
                <a:gd name="T5" fmla="*/ 116 h 130"/>
                <a:gd name="T6" fmla="*/ 36 w 161"/>
                <a:gd name="T7" fmla="*/ 110 h 130"/>
                <a:gd name="T8" fmla="*/ 35 w 161"/>
                <a:gd name="T9" fmla="*/ 105 h 130"/>
                <a:gd name="T10" fmla="*/ 33 w 161"/>
                <a:gd name="T11" fmla="*/ 99 h 130"/>
                <a:gd name="T12" fmla="*/ 31 w 161"/>
                <a:gd name="T13" fmla="*/ 92 h 130"/>
                <a:gd name="T14" fmla="*/ 29 w 161"/>
                <a:gd name="T15" fmla="*/ 86 h 130"/>
                <a:gd name="T16" fmla="*/ 28 w 161"/>
                <a:gd name="T17" fmla="*/ 78 h 130"/>
                <a:gd name="T18" fmla="*/ 25 w 161"/>
                <a:gd name="T19" fmla="*/ 70 h 130"/>
                <a:gd name="T20" fmla="*/ 24 w 161"/>
                <a:gd name="T21" fmla="*/ 61 h 130"/>
                <a:gd name="T22" fmla="*/ 23 w 161"/>
                <a:gd name="T23" fmla="*/ 54 h 130"/>
                <a:gd name="T24" fmla="*/ 22 w 161"/>
                <a:gd name="T25" fmla="*/ 44 h 130"/>
                <a:gd name="T26" fmla="*/ 58 w 161"/>
                <a:gd name="T27" fmla="*/ 20 h 130"/>
                <a:gd name="T28" fmla="*/ 63 w 161"/>
                <a:gd name="T29" fmla="*/ 20 h 130"/>
                <a:gd name="T30" fmla="*/ 68 w 161"/>
                <a:gd name="T31" fmla="*/ 21 h 130"/>
                <a:gd name="T32" fmla="*/ 75 w 161"/>
                <a:gd name="T33" fmla="*/ 21 h 130"/>
                <a:gd name="T34" fmla="*/ 81 w 161"/>
                <a:gd name="T35" fmla="*/ 22 h 130"/>
                <a:gd name="T36" fmla="*/ 89 w 161"/>
                <a:gd name="T37" fmla="*/ 23 h 130"/>
                <a:gd name="T38" fmla="*/ 96 w 161"/>
                <a:gd name="T39" fmla="*/ 25 h 130"/>
                <a:gd name="T40" fmla="*/ 105 w 161"/>
                <a:gd name="T41" fmla="*/ 26 h 130"/>
                <a:gd name="T42" fmla="*/ 113 w 161"/>
                <a:gd name="T43" fmla="*/ 28 h 130"/>
                <a:gd name="T44" fmla="*/ 122 w 161"/>
                <a:gd name="T45" fmla="*/ 31 h 130"/>
                <a:gd name="T46" fmla="*/ 131 w 161"/>
                <a:gd name="T47" fmla="*/ 33 h 130"/>
                <a:gd name="T48" fmla="*/ 141 w 161"/>
                <a:gd name="T49" fmla="*/ 38 h 130"/>
                <a:gd name="T50" fmla="*/ 150 w 161"/>
                <a:gd name="T51" fmla="*/ 42 h 130"/>
                <a:gd name="T52" fmla="*/ 160 w 161"/>
                <a:gd name="T53" fmla="*/ 46 h 130"/>
                <a:gd name="T54" fmla="*/ 161 w 161"/>
                <a:gd name="T55" fmla="*/ 51 h 130"/>
                <a:gd name="T56" fmla="*/ 158 w 161"/>
                <a:gd name="T57" fmla="*/ 56 h 130"/>
                <a:gd name="T58" fmla="*/ 157 w 161"/>
                <a:gd name="T59" fmla="*/ 61 h 130"/>
                <a:gd name="T60" fmla="*/ 156 w 161"/>
                <a:gd name="T61" fmla="*/ 66 h 130"/>
                <a:gd name="T62" fmla="*/ 153 w 161"/>
                <a:gd name="T63" fmla="*/ 72 h 130"/>
                <a:gd name="T64" fmla="*/ 152 w 161"/>
                <a:gd name="T65" fmla="*/ 78 h 130"/>
                <a:gd name="T66" fmla="*/ 151 w 161"/>
                <a:gd name="T67" fmla="*/ 84 h 130"/>
                <a:gd name="T68" fmla="*/ 150 w 161"/>
                <a:gd name="T69" fmla="*/ 90 h 130"/>
                <a:gd name="T70" fmla="*/ 148 w 161"/>
                <a:gd name="T71" fmla="*/ 97 h 130"/>
                <a:gd name="T72" fmla="*/ 147 w 161"/>
                <a:gd name="T73" fmla="*/ 104 h 130"/>
                <a:gd name="T74" fmla="*/ 146 w 161"/>
                <a:gd name="T75" fmla="*/ 110 h 130"/>
                <a:gd name="T76" fmla="*/ 146 w 161"/>
                <a:gd name="T77" fmla="*/ 117 h 130"/>
                <a:gd name="T78" fmla="*/ 146 w 161"/>
                <a:gd name="T79" fmla="*/ 122 h 130"/>
                <a:gd name="T80" fmla="*/ 144 w 161"/>
                <a:gd name="T81" fmla="*/ 125 h 130"/>
                <a:gd name="T82" fmla="*/ 138 w 161"/>
                <a:gd name="T83" fmla="*/ 124 h 130"/>
                <a:gd name="T84" fmla="*/ 130 w 161"/>
                <a:gd name="T85" fmla="*/ 124 h 130"/>
                <a:gd name="T86" fmla="*/ 125 w 161"/>
                <a:gd name="T87" fmla="*/ 124 h 130"/>
                <a:gd name="T88" fmla="*/ 121 w 161"/>
                <a:gd name="T89" fmla="*/ 122 h 130"/>
                <a:gd name="T90" fmla="*/ 116 w 161"/>
                <a:gd name="T91" fmla="*/ 122 h 130"/>
                <a:gd name="T92" fmla="*/ 109 w 161"/>
                <a:gd name="T93" fmla="*/ 122 h 130"/>
                <a:gd name="T94" fmla="*/ 103 w 161"/>
                <a:gd name="T95" fmla="*/ 122 h 130"/>
                <a:gd name="T96" fmla="*/ 99 w 161"/>
                <a:gd name="T97" fmla="*/ 122 h 130"/>
                <a:gd name="T98" fmla="*/ 94 w 161"/>
                <a:gd name="T99" fmla="*/ 122 h 130"/>
                <a:gd name="T100" fmla="*/ 89 w 161"/>
                <a:gd name="T101" fmla="*/ 122 h 130"/>
                <a:gd name="T102" fmla="*/ 84 w 161"/>
                <a:gd name="T103" fmla="*/ 122 h 130"/>
                <a:gd name="T104" fmla="*/ 79 w 161"/>
                <a:gd name="T105" fmla="*/ 124 h 130"/>
                <a:gd name="T106" fmla="*/ 74 w 161"/>
                <a:gd name="T107" fmla="*/ 124 h 130"/>
                <a:gd name="T108" fmla="*/ 69 w 161"/>
                <a:gd name="T109" fmla="*/ 125 h 130"/>
                <a:gd name="T110" fmla="*/ 64 w 161"/>
                <a:gd name="T111" fmla="*/ 126 h 130"/>
                <a:gd name="T112" fmla="*/ 57 w 161"/>
                <a:gd name="T113" fmla="*/ 127 h 130"/>
                <a:gd name="T114" fmla="*/ 51 w 161"/>
                <a:gd name="T115" fmla="*/ 128 h 130"/>
                <a:gd name="T116" fmla="*/ 45 w 161"/>
                <a:gd name="T117" fmla="*/ 130 h 13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61"/>
                <a:gd name="T178" fmla="*/ 0 h 130"/>
                <a:gd name="T179" fmla="*/ 161 w 161"/>
                <a:gd name="T180" fmla="*/ 130 h 130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61" h="130">
                  <a:moveTo>
                    <a:pt x="42" y="130"/>
                  </a:moveTo>
                  <a:lnTo>
                    <a:pt x="42" y="130"/>
                  </a:lnTo>
                  <a:lnTo>
                    <a:pt x="42" y="128"/>
                  </a:lnTo>
                  <a:lnTo>
                    <a:pt x="41" y="127"/>
                  </a:lnTo>
                  <a:lnTo>
                    <a:pt x="41" y="126"/>
                  </a:lnTo>
                  <a:lnTo>
                    <a:pt x="40" y="125"/>
                  </a:lnTo>
                  <a:lnTo>
                    <a:pt x="40" y="124"/>
                  </a:lnTo>
                  <a:lnTo>
                    <a:pt x="40" y="121"/>
                  </a:lnTo>
                  <a:lnTo>
                    <a:pt x="40" y="120"/>
                  </a:lnTo>
                  <a:lnTo>
                    <a:pt x="39" y="119"/>
                  </a:lnTo>
                  <a:lnTo>
                    <a:pt x="39" y="117"/>
                  </a:lnTo>
                  <a:lnTo>
                    <a:pt x="37" y="116"/>
                  </a:lnTo>
                  <a:lnTo>
                    <a:pt x="37" y="115"/>
                  </a:lnTo>
                  <a:lnTo>
                    <a:pt x="36" y="112"/>
                  </a:lnTo>
                  <a:lnTo>
                    <a:pt x="36" y="111"/>
                  </a:lnTo>
                  <a:lnTo>
                    <a:pt x="36" y="110"/>
                  </a:lnTo>
                  <a:lnTo>
                    <a:pt x="35" y="109"/>
                  </a:lnTo>
                  <a:lnTo>
                    <a:pt x="35" y="108"/>
                  </a:lnTo>
                  <a:lnTo>
                    <a:pt x="35" y="106"/>
                  </a:lnTo>
                  <a:lnTo>
                    <a:pt x="35" y="105"/>
                  </a:lnTo>
                  <a:lnTo>
                    <a:pt x="34" y="104"/>
                  </a:lnTo>
                  <a:lnTo>
                    <a:pt x="34" y="102"/>
                  </a:lnTo>
                  <a:lnTo>
                    <a:pt x="33" y="100"/>
                  </a:lnTo>
                  <a:lnTo>
                    <a:pt x="33" y="99"/>
                  </a:lnTo>
                  <a:lnTo>
                    <a:pt x="33" y="97"/>
                  </a:lnTo>
                  <a:lnTo>
                    <a:pt x="31" y="95"/>
                  </a:lnTo>
                  <a:lnTo>
                    <a:pt x="31" y="94"/>
                  </a:lnTo>
                  <a:lnTo>
                    <a:pt x="31" y="92"/>
                  </a:lnTo>
                  <a:lnTo>
                    <a:pt x="30" y="90"/>
                  </a:lnTo>
                  <a:lnTo>
                    <a:pt x="30" y="89"/>
                  </a:lnTo>
                  <a:lnTo>
                    <a:pt x="30" y="87"/>
                  </a:lnTo>
                  <a:lnTo>
                    <a:pt x="29" y="86"/>
                  </a:lnTo>
                  <a:lnTo>
                    <a:pt x="29" y="83"/>
                  </a:lnTo>
                  <a:lnTo>
                    <a:pt x="28" y="82"/>
                  </a:lnTo>
                  <a:lnTo>
                    <a:pt x="28" y="80"/>
                  </a:lnTo>
                  <a:lnTo>
                    <a:pt x="28" y="78"/>
                  </a:lnTo>
                  <a:lnTo>
                    <a:pt x="27" y="76"/>
                  </a:lnTo>
                  <a:lnTo>
                    <a:pt x="27" y="73"/>
                  </a:lnTo>
                  <a:lnTo>
                    <a:pt x="27" y="72"/>
                  </a:lnTo>
                  <a:lnTo>
                    <a:pt x="25" y="70"/>
                  </a:lnTo>
                  <a:lnTo>
                    <a:pt x="25" y="67"/>
                  </a:lnTo>
                  <a:lnTo>
                    <a:pt x="25" y="66"/>
                  </a:lnTo>
                  <a:lnTo>
                    <a:pt x="25" y="64"/>
                  </a:lnTo>
                  <a:lnTo>
                    <a:pt x="24" y="61"/>
                  </a:lnTo>
                  <a:lnTo>
                    <a:pt x="23" y="60"/>
                  </a:lnTo>
                  <a:lnTo>
                    <a:pt x="23" y="58"/>
                  </a:lnTo>
                  <a:lnTo>
                    <a:pt x="23" y="55"/>
                  </a:lnTo>
                  <a:lnTo>
                    <a:pt x="23" y="54"/>
                  </a:lnTo>
                  <a:lnTo>
                    <a:pt x="23" y="51"/>
                  </a:lnTo>
                  <a:lnTo>
                    <a:pt x="22" y="49"/>
                  </a:lnTo>
                  <a:lnTo>
                    <a:pt x="22" y="46"/>
                  </a:lnTo>
                  <a:lnTo>
                    <a:pt x="22" y="44"/>
                  </a:lnTo>
                  <a:lnTo>
                    <a:pt x="0" y="27"/>
                  </a:lnTo>
                  <a:lnTo>
                    <a:pt x="28" y="0"/>
                  </a:lnTo>
                  <a:lnTo>
                    <a:pt x="57" y="20"/>
                  </a:lnTo>
                  <a:lnTo>
                    <a:pt x="58" y="20"/>
                  </a:lnTo>
                  <a:lnTo>
                    <a:pt x="59" y="20"/>
                  </a:lnTo>
                  <a:lnTo>
                    <a:pt x="61" y="20"/>
                  </a:lnTo>
                  <a:lnTo>
                    <a:pt x="62" y="20"/>
                  </a:lnTo>
                  <a:lnTo>
                    <a:pt x="63" y="20"/>
                  </a:lnTo>
                  <a:lnTo>
                    <a:pt x="64" y="21"/>
                  </a:lnTo>
                  <a:lnTo>
                    <a:pt x="66" y="21"/>
                  </a:lnTo>
                  <a:lnTo>
                    <a:pt x="67" y="21"/>
                  </a:lnTo>
                  <a:lnTo>
                    <a:pt x="68" y="21"/>
                  </a:lnTo>
                  <a:lnTo>
                    <a:pt x="71" y="21"/>
                  </a:lnTo>
                  <a:lnTo>
                    <a:pt x="72" y="21"/>
                  </a:lnTo>
                  <a:lnTo>
                    <a:pt x="74" y="21"/>
                  </a:lnTo>
                  <a:lnTo>
                    <a:pt x="75" y="21"/>
                  </a:lnTo>
                  <a:lnTo>
                    <a:pt x="77" y="21"/>
                  </a:lnTo>
                  <a:lnTo>
                    <a:pt x="79" y="21"/>
                  </a:lnTo>
                  <a:lnTo>
                    <a:pt x="80" y="22"/>
                  </a:lnTo>
                  <a:lnTo>
                    <a:pt x="81" y="22"/>
                  </a:lnTo>
                  <a:lnTo>
                    <a:pt x="84" y="22"/>
                  </a:lnTo>
                  <a:lnTo>
                    <a:pt x="85" y="22"/>
                  </a:lnTo>
                  <a:lnTo>
                    <a:pt x="88" y="22"/>
                  </a:lnTo>
                  <a:lnTo>
                    <a:pt x="89" y="23"/>
                  </a:lnTo>
                  <a:lnTo>
                    <a:pt x="91" y="23"/>
                  </a:lnTo>
                  <a:lnTo>
                    <a:pt x="93" y="23"/>
                  </a:lnTo>
                  <a:lnTo>
                    <a:pt x="95" y="23"/>
                  </a:lnTo>
                  <a:lnTo>
                    <a:pt x="96" y="25"/>
                  </a:lnTo>
                  <a:lnTo>
                    <a:pt x="99" y="25"/>
                  </a:lnTo>
                  <a:lnTo>
                    <a:pt x="101" y="26"/>
                  </a:lnTo>
                  <a:lnTo>
                    <a:pt x="103" y="26"/>
                  </a:lnTo>
                  <a:lnTo>
                    <a:pt x="105" y="26"/>
                  </a:lnTo>
                  <a:lnTo>
                    <a:pt x="107" y="26"/>
                  </a:lnTo>
                  <a:lnTo>
                    <a:pt x="109" y="27"/>
                  </a:lnTo>
                  <a:lnTo>
                    <a:pt x="112" y="28"/>
                  </a:lnTo>
                  <a:lnTo>
                    <a:pt x="113" y="28"/>
                  </a:lnTo>
                  <a:lnTo>
                    <a:pt x="116" y="28"/>
                  </a:lnTo>
                  <a:lnTo>
                    <a:pt x="118" y="30"/>
                  </a:lnTo>
                  <a:lnTo>
                    <a:pt x="121" y="31"/>
                  </a:lnTo>
                  <a:lnTo>
                    <a:pt x="122" y="31"/>
                  </a:lnTo>
                  <a:lnTo>
                    <a:pt x="125" y="32"/>
                  </a:lnTo>
                  <a:lnTo>
                    <a:pt x="126" y="32"/>
                  </a:lnTo>
                  <a:lnTo>
                    <a:pt x="129" y="33"/>
                  </a:lnTo>
                  <a:lnTo>
                    <a:pt x="131" y="33"/>
                  </a:lnTo>
                  <a:lnTo>
                    <a:pt x="134" y="34"/>
                  </a:lnTo>
                  <a:lnTo>
                    <a:pt x="136" y="36"/>
                  </a:lnTo>
                  <a:lnTo>
                    <a:pt x="139" y="36"/>
                  </a:lnTo>
                  <a:lnTo>
                    <a:pt x="141" y="38"/>
                  </a:lnTo>
                  <a:lnTo>
                    <a:pt x="143" y="38"/>
                  </a:lnTo>
                  <a:lnTo>
                    <a:pt x="145" y="39"/>
                  </a:lnTo>
                  <a:lnTo>
                    <a:pt x="147" y="40"/>
                  </a:lnTo>
                  <a:lnTo>
                    <a:pt x="150" y="42"/>
                  </a:lnTo>
                  <a:lnTo>
                    <a:pt x="152" y="43"/>
                  </a:lnTo>
                  <a:lnTo>
                    <a:pt x="155" y="44"/>
                  </a:lnTo>
                  <a:lnTo>
                    <a:pt x="157" y="45"/>
                  </a:lnTo>
                  <a:lnTo>
                    <a:pt x="160" y="46"/>
                  </a:lnTo>
                  <a:lnTo>
                    <a:pt x="161" y="48"/>
                  </a:lnTo>
                  <a:lnTo>
                    <a:pt x="161" y="49"/>
                  </a:lnTo>
                  <a:lnTo>
                    <a:pt x="161" y="50"/>
                  </a:lnTo>
                  <a:lnTo>
                    <a:pt x="161" y="51"/>
                  </a:lnTo>
                  <a:lnTo>
                    <a:pt x="160" y="53"/>
                  </a:lnTo>
                  <a:lnTo>
                    <a:pt x="160" y="54"/>
                  </a:lnTo>
                  <a:lnTo>
                    <a:pt x="160" y="55"/>
                  </a:lnTo>
                  <a:lnTo>
                    <a:pt x="158" y="56"/>
                  </a:lnTo>
                  <a:lnTo>
                    <a:pt x="158" y="58"/>
                  </a:lnTo>
                  <a:lnTo>
                    <a:pt x="158" y="60"/>
                  </a:lnTo>
                  <a:lnTo>
                    <a:pt x="157" y="60"/>
                  </a:lnTo>
                  <a:lnTo>
                    <a:pt x="157" y="61"/>
                  </a:lnTo>
                  <a:lnTo>
                    <a:pt x="156" y="62"/>
                  </a:lnTo>
                  <a:lnTo>
                    <a:pt x="156" y="64"/>
                  </a:lnTo>
                  <a:lnTo>
                    <a:pt x="156" y="65"/>
                  </a:lnTo>
                  <a:lnTo>
                    <a:pt x="156" y="66"/>
                  </a:lnTo>
                  <a:lnTo>
                    <a:pt x="156" y="67"/>
                  </a:lnTo>
                  <a:lnTo>
                    <a:pt x="155" y="70"/>
                  </a:lnTo>
                  <a:lnTo>
                    <a:pt x="155" y="71"/>
                  </a:lnTo>
                  <a:lnTo>
                    <a:pt x="153" y="72"/>
                  </a:lnTo>
                  <a:lnTo>
                    <a:pt x="153" y="73"/>
                  </a:lnTo>
                  <a:lnTo>
                    <a:pt x="153" y="75"/>
                  </a:lnTo>
                  <a:lnTo>
                    <a:pt x="153" y="77"/>
                  </a:lnTo>
                  <a:lnTo>
                    <a:pt x="152" y="78"/>
                  </a:lnTo>
                  <a:lnTo>
                    <a:pt x="152" y="80"/>
                  </a:lnTo>
                  <a:lnTo>
                    <a:pt x="152" y="82"/>
                  </a:lnTo>
                  <a:lnTo>
                    <a:pt x="152" y="83"/>
                  </a:lnTo>
                  <a:lnTo>
                    <a:pt x="151" y="84"/>
                  </a:lnTo>
                  <a:lnTo>
                    <a:pt x="150" y="86"/>
                  </a:lnTo>
                  <a:lnTo>
                    <a:pt x="150" y="88"/>
                  </a:lnTo>
                  <a:lnTo>
                    <a:pt x="150" y="89"/>
                  </a:lnTo>
                  <a:lnTo>
                    <a:pt x="150" y="90"/>
                  </a:lnTo>
                  <a:lnTo>
                    <a:pt x="150" y="92"/>
                  </a:lnTo>
                  <a:lnTo>
                    <a:pt x="148" y="94"/>
                  </a:lnTo>
                  <a:lnTo>
                    <a:pt x="148" y="95"/>
                  </a:lnTo>
                  <a:lnTo>
                    <a:pt x="148" y="97"/>
                  </a:lnTo>
                  <a:lnTo>
                    <a:pt x="148" y="99"/>
                  </a:lnTo>
                  <a:lnTo>
                    <a:pt x="147" y="100"/>
                  </a:lnTo>
                  <a:lnTo>
                    <a:pt x="147" y="102"/>
                  </a:lnTo>
                  <a:lnTo>
                    <a:pt x="147" y="104"/>
                  </a:lnTo>
                  <a:lnTo>
                    <a:pt x="147" y="105"/>
                  </a:lnTo>
                  <a:lnTo>
                    <a:pt x="147" y="106"/>
                  </a:lnTo>
                  <a:lnTo>
                    <a:pt x="147" y="108"/>
                  </a:lnTo>
                  <a:lnTo>
                    <a:pt x="146" y="110"/>
                  </a:lnTo>
                  <a:lnTo>
                    <a:pt x="146" y="111"/>
                  </a:lnTo>
                  <a:lnTo>
                    <a:pt x="146" y="112"/>
                  </a:lnTo>
                  <a:lnTo>
                    <a:pt x="146" y="115"/>
                  </a:lnTo>
                  <a:lnTo>
                    <a:pt x="146" y="117"/>
                  </a:lnTo>
                  <a:lnTo>
                    <a:pt x="146" y="119"/>
                  </a:lnTo>
                  <a:lnTo>
                    <a:pt x="146" y="120"/>
                  </a:lnTo>
                  <a:lnTo>
                    <a:pt x="146" y="121"/>
                  </a:lnTo>
                  <a:lnTo>
                    <a:pt x="146" y="122"/>
                  </a:lnTo>
                  <a:lnTo>
                    <a:pt x="146" y="124"/>
                  </a:lnTo>
                  <a:lnTo>
                    <a:pt x="146" y="125"/>
                  </a:lnTo>
                  <a:lnTo>
                    <a:pt x="145" y="125"/>
                  </a:lnTo>
                  <a:lnTo>
                    <a:pt x="144" y="125"/>
                  </a:lnTo>
                  <a:lnTo>
                    <a:pt x="143" y="125"/>
                  </a:lnTo>
                  <a:lnTo>
                    <a:pt x="141" y="125"/>
                  </a:lnTo>
                  <a:lnTo>
                    <a:pt x="139" y="124"/>
                  </a:lnTo>
                  <a:lnTo>
                    <a:pt x="138" y="124"/>
                  </a:lnTo>
                  <a:lnTo>
                    <a:pt x="136" y="124"/>
                  </a:lnTo>
                  <a:lnTo>
                    <a:pt x="134" y="124"/>
                  </a:lnTo>
                  <a:lnTo>
                    <a:pt x="133" y="124"/>
                  </a:lnTo>
                  <a:lnTo>
                    <a:pt x="130" y="124"/>
                  </a:lnTo>
                  <a:lnTo>
                    <a:pt x="129" y="124"/>
                  </a:lnTo>
                  <a:lnTo>
                    <a:pt x="128" y="124"/>
                  </a:lnTo>
                  <a:lnTo>
                    <a:pt x="126" y="124"/>
                  </a:lnTo>
                  <a:lnTo>
                    <a:pt x="125" y="124"/>
                  </a:lnTo>
                  <a:lnTo>
                    <a:pt x="124" y="124"/>
                  </a:lnTo>
                  <a:lnTo>
                    <a:pt x="124" y="122"/>
                  </a:lnTo>
                  <a:lnTo>
                    <a:pt x="122" y="122"/>
                  </a:lnTo>
                  <a:lnTo>
                    <a:pt x="121" y="122"/>
                  </a:lnTo>
                  <a:lnTo>
                    <a:pt x="119" y="122"/>
                  </a:lnTo>
                  <a:lnTo>
                    <a:pt x="118" y="122"/>
                  </a:lnTo>
                  <a:lnTo>
                    <a:pt x="117" y="122"/>
                  </a:lnTo>
                  <a:lnTo>
                    <a:pt x="116" y="122"/>
                  </a:lnTo>
                  <a:lnTo>
                    <a:pt x="114" y="122"/>
                  </a:lnTo>
                  <a:lnTo>
                    <a:pt x="113" y="122"/>
                  </a:lnTo>
                  <a:lnTo>
                    <a:pt x="112" y="122"/>
                  </a:lnTo>
                  <a:lnTo>
                    <a:pt x="109" y="122"/>
                  </a:lnTo>
                  <a:lnTo>
                    <a:pt x="108" y="122"/>
                  </a:lnTo>
                  <a:lnTo>
                    <a:pt x="107" y="122"/>
                  </a:lnTo>
                  <a:lnTo>
                    <a:pt x="105" y="122"/>
                  </a:lnTo>
                  <a:lnTo>
                    <a:pt x="103" y="122"/>
                  </a:lnTo>
                  <a:lnTo>
                    <a:pt x="102" y="122"/>
                  </a:lnTo>
                  <a:lnTo>
                    <a:pt x="101" y="122"/>
                  </a:lnTo>
                  <a:lnTo>
                    <a:pt x="100" y="122"/>
                  </a:lnTo>
                  <a:lnTo>
                    <a:pt x="99" y="122"/>
                  </a:lnTo>
                  <a:lnTo>
                    <a:pt x="97" y="122"/>
                  </a:lnTo>
                  <a:lnTo>
                    <a:pt x="96" y="122"/>
                  </a:lnTo>
                  <a:lnTo>
                    <a:pt x="95" y="122"/>
                  </a:lnTo>
                  <a:lnTo>
                    <a:pt x="94" y="122"/>
                  </a:lnTo>
                  <a:lnTo>
                    <a:pt x="93" y="122"/>
                  </a:lnTo>
                  <a:lnTo>
                    <a:pt x="91" y="122"/>
                  </a:lnTo>
                  <a:lnTo>
                    <a:pt x="90" y="122"/>
                  </a:lnTo>
                  <a:lnTo>
                    <a:pt x="89" y="122"/>
                  </a:lnTo>
                  <a:lnTo>
                    <a:pt x="88" y="122"/>
                  </a:lnTo>
                  <a:lnTo>
                    <a:pt x="86" y="122"/>
                  </a:lnTo>
                  <a:lnTo>
                    <a:pt x="85" y="122"/>
                  </a:lnTo>
                  <a:lnTo>
                    <a:pt x="84" y="122"/>
                  </a:lnTo>
                  <a:lnTo>
                    <a:pt x="83" y="122"/>
                  </a:lnTo>
                  <a:lnTo>
                    <a:pt x="81" y="122"/>
                  </a:lnTo>
                  <a:lnTo>
                    <a:pt x="80" y="124"/>
                  </a:lnTo>
                  <a:lnTo>
                    <a:pt x="79" y="124"/>
                  </a:lnTo>
                  <a:lnTo>
                    <a:pt x="78" y="124"/>
                  </a:lnTo>
                  <a:lnTo>
                    <a:pt x="77" y="124"/>
                  </a:lnTo>
                  <a:lnTo>
                    <a:pt x="75" y="124"/>
                  </a:lnTo>
                  <a:lnTo>
                    <a:pt x="74" y="124"/>
                  </a:lnTo>
                  <a:lnTo>
                    <a:pt x="72" y="124"/>
                  </a:lnTo>
                  <a:lnTo>
                    <a:pt x="72" y="125"/>
                  </a:lnTo>
                  <a:lnTo>
                    <a:pt x="71" y="125"/>
                  </a:lnTo>
                  <a:lnTo>
                    <a:pt x="69" y="125"/>
                  </a:lnTo>
                  <a:lnTo>
                    <a:pt x="68" y="125"/>
                  </a:lnTo>
                  <a:lnTo>
                    <a:pt x="67" y="125"/>
                  </a:lnTo>
                  <a:lnTo>
                    <a:pt x="66" y="125"/>
                  </a:lnTo>
                  <a:lnTo>
                    <a:pt x="64" y="126"/>
                  </a:lnTo>
                  <a:lnTo>
                    <a:pt x="63" y="126"/>
                  </a:lnTo>
                  <a:lnTo>
                    <a:pt x="62" y="126"/>
                  </a:lnTo>
                  <a:lnTo>
                    <a:pt x="59" y="126"/>
                  </a:lnTo>
                  <a:lnTo>
                    <a:pt x="57" y="127"/>
                  </a:lnTo>
                  <a:lnTo>
                    <a:pt x="56" y="127"/>
                  </a:lnTo>
                  <a:lnTo>
                    <a:pt x="55" y="127"/>
                  </a:lnTo>
                  <a:lnTo>
                    <a:pt x="53" y="127"/>
                  </a:lnTo>
                  <a:lnTo>
                    <a:pt x="51" y="128"/>
                  </a:lnTo>
                  <a:lnTo>
                    <a:pt x="50" y="128"/>
                  </a:lnTo>
                  <a:lnTo>
                    <a:pt x="49" y="128"/>
                  </a:lnTo>
                  <a:lnTo>
                    <a:pt x="47" y="128"/>
                  </a:lnTo>
                  <a:lnTo>
                    <a:pt x="45" y="130"/>
                  </a:lnTo>
                  <a:lnTo>
                    <a:pt x="44" y="130"/>
                  </a:lnTo>
                  <a:lnTo>
                    <a:pt x="42" y="13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0" name="Freeform 211"/>
            <p:cNvSpPr>
              <a:spLocks/>
            </p:cNvSpPr>
            <p:nvPr/>
          </p:nvSpPr>
          <p:spPr bwMode="auto">
            <a:xfrm>
              <a:off x="5522913" y="1816101"/>
              <a:ext cx="171450" cy="96838"/>
            </a:xfrm>
            <a:custGeom>
              <a:avLst/>
              <a:gdLst>
                <a:gd name="T0" fmla="*/ 94 w 108"/>
                <a:gd name="T1" fmla="*/ 28 h 61"/>
                <a:gd name="T2" fmla="*/ 89 w 108"/>
                <a:gd name="T3" fmla="*/ 25 h 61"/>
                <a:gd name="T4" fmla="*/ 86 w 108"/>
                <a:gd name="T5" fmla="*/ 24 h 61"/>
                <a:gd name="T6" fmla="*/ 79 w 108"/>
                <a:gd name="T7" fmla="*/ 22 h 61"/>
                <a:gd name="T8" fmla="*/ 74 w 108"/>
                <a:gd name="T9" fmla="*/ 19 h 61"/>
                <a:gd name="T10" fmla="*/ 67 w 108"/>
                <a:gd name="T11" fmla="*/ 17 h 61"/>
                <a:gd name="T12" fmla="*/ 61 w 108"/>
                <a:gd name="T13" fmla="*/ 15 h 61"/>
                <a:gd name="T14" fmla="*/ 54 w 108"/>
                <a:gd name="T15" fmla="*/ 13 h 61"/>
                <a:gd name="T16" fmla="*/ 48 w 108"/>
                <a:gd name="T17" fmla="*/ 12 h 61"/>
                <a:gd name="T18" fmla="*/ 42 w 108"/>
                <a:gd name="T19" fmla="*/ 11 h 61"/>
                <a:gd name="T20" fmla="*/ 36 w 108"/>
                <a:gd name="T21" fmla="*/ 11 h 61"/>
                <a:gd name="T22" fmla="*/ 30 w 108"/>
                <a:gd name="T23" fmla="*/ 12 h 61"/>
                <a:gd name="T24" fmla="*/ 25 w 108"/>
                <a:gd name="T25" fmla="*/ 13 h 61"/>
                <a:gd name="T26" fmla="*/ 20 w 108"/>
                <a:gd name="T27" fmla="*/ 16 h 61"/>
                <a:gd name="T28" fmla="*/ 14 w 108"/>
                <a:gd name="T29" fmla="*/ 22 h 61"/>
                <a:gd name="T30" fmla="*/ 10 w 108"/>
                <a:gd name="T31" fmla="*/ 29 h 61"/>
                <a:gd name="T32" fmla="*/ 10 w 108"/>
                <a:gd name="T33" fmla="*/ 36 h 61"/>
                <a:gd name="T34" fmla="*/ 13 w 108"/>
                <a:gd name="T35" fmla="*/ 42 h 61"/>
                <a:gd name="T36" fmla="*/ 16 w 108"/>
                <a:gd name="T37" fmla="*/ 47 h 61"/>
                <a:gd name="T38" fmla="*/ 22 w 108"/>
                <a:gd name="T39" fmla="*/ 51 h 61"/>
                <a:gd name="T40" fmla="*/ 30 w 108"/>
                <a:gd name="T41" fmla="*/ 52 h 61"/>
                <a:gd name="T42" fmla="*/ 35 w 108"/>
                <a:gd name="T43" fmla="*/ 52 h 61"/>
                <a:gd name="T44" fmla="*/ 39 w 108"/>
                <a:gd name="T45" fmla="*/ 51 h 61"/>
                <a:gd name="T46" fmla="*/ 43 w 108"/>
                <a:gd name="T47" fmla="*/ 61 h 61"/>
                <a:gd name="T48" fmla="*/ 37 w 108"/>
                <a:gd name="T49" fmla="*/ 61 h 61"/>
                <a:gd name="T50" fmla="*/ 32 w 108"/>
                <a:gd name="T51" fmla="*/ 61 h 61"/>
                <a:gd name="T52" fmla="*/ 27 w 108"/>
                <a:gd name="T53" fmla="*/ 61 h 61"/>
                <a:gd name="T54" fmla="*/ 22 w 108"/>
                <a:gd name="T55" fmla="*/ 61 h 61"/>
                <a:gd name="T56" fmla="*/ 17 w 108"/>
                <a:gd name="T57" fmla="*/ 60 h 61"/>
                <a:gd name="T58" fmla="*/ 14 w 108"/>
                <a:gd name="T59" fmla="*/ 57 h 61"/>
                <a:gd name="T60" fmla="*/ 9 w 108"/>
                <a:gd name="T61" fmla="*/ 55 h 61"/>
                <a:gd name="T62" fmla="*/ 4 w 108"/>
                <a:gd name="T63" fmla="*/ 50 h 61"/>
                <a:gd name="T64" fmla="*/ 2 w 108"/>
                <a:gd name="T65" fmla="*/ 45 h 61"/>
                <a:gd name="T66" fmla="*/ 0 w 108"/>
                <a:gd name="T67" fmla="*/ 39 h 61"/>
                <a:gd name="T68" fmla="*/ 0 w 108"/>
                <a:gd name="T69" fmla="*/ 33 h 61"/>
                <a:gd name="T70" fmla="*/ 0 w 108"/>
                <a:gd name="T71" fmla="*/ 25 h 61"/>
                <a:gd name="T72" fmla="*/ 2 w 108"/>
                <a:gd name="T73" fmla="*/ 19 h 61"/>
                <a:gd name="T74" fmla="*/ 4 w 108"/>
                <a:gd name="T75" fmla="*/ 15 h 61"/>
                <a:gd name="T76" fmla="*/ 8 w 108"/>
                <a:gd name="T77" fmla="*/ 11 h 61"/>
                <a:gd name="T78" fmla="*/ 12 w 108"/>
                <a:gd name="T79" fmla="*/ 6 h 61"/>
                <a:gd name="T80" fmla="*/ 16 w 108"/>
                <a:gd name="T81" fmla="*/ 3 h 61"/>
                <a:gd name="T82" fmla="*/ 22 w 108"/>
                <a:gd name="T83" fmla="*/ 1 h 61"/>
                <a:gd name="T84" fmla="*/ 27 w 108"/>
                <a:gd name="T85" fmla="*/ 0 h 61"/>
                <a:gd name="T86" fmla="*/ 32 w 108"/>
                <a:gd name="T87" fmla="*/ 0 h 61"/>
                <a:gd name="T88" fmla="*/ 38 w 108"/>
                <a:gd name="T89" fmla="*/ 0 h 61"/>
                <a:gd name="T90" fmla="*/ 43 w 108"/>
                <a:gd name="T91" fmla="*/ 0 h 61"/>
                <a:gd name="T92" fmla="*/ 48 w 108"/>
                <a:gd name="T93" fmla="*/ 1 h 61"/>
                <a:gd name="T94" fmla="*/ 54 w 108"/>
                <a:gd name="T95" fmla="*/ 2 h 61"/>
                <a:gd name="T96" fmla="*/ 60 w 108"/>
                <a:gd name="T97" fmla="*/ 3 h 61"/>
                <a:gd name="T98" fmla="*/ 66 w 108"/>
                <a:gd name="T99" fmla="*/ 6 h 61"/>
                <a:gd name="T100" fmla="*/ 72 w 108"/>
                <a:gd name="T101" fmla="*/ 7 h 61"/>
                <a:gd name="T102" fmla="*/ 79 w 108"/>
                <a:gd name="T103" fmla="*/ 10 h 61"/>
                <a:gd name="T104" fmla="*/ 83 w 108"/>
                <a:gd name="T105" fmla="*/ 12 h 61"/>
                <a:gd name="T106" fmla="*/ 88 w 108"/>
                <a:gd name="T107" fmla="*/ 13 h 61"/>
                <a:gd name="T108" fmla="*/ 96 w 108"/>
                <a:gd name="T109" fmla="*/ 17 h 61"/>
                <a:gd name="T110" fmla="*/ 102 w 108"/>
                <a:gd name="T111" fmla="*/ 19 h 61"/>
                <a:gd name="T112" fmla="*/ 107 w 108"/>
                <a:gd name="T113" fmla="*/ 22 h 6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8"/>
                <a:gd name="T172" fmla="*/ 0 h 61"/>
                <a:gd name="T173" fmla="*/ 108 w 108"/>
                <a:gd name="T174" fmla="*/ 61 h 6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8" h="61">
                  <a:moveTo>
                    <a:pt x="96" y="29"/>
                  </a:moveTo>
                  <a:lnTo>
                    <a:pt x="96" y="29"/>
                  </a:lnTo>
                  <a:lnTo>
                    <a:pt x="96" y="28"/>
                  </a:lnTo>
                  <a:lnTo>
                    <a:pt x="94" y="28"/>
                  </a:lnTo>
                  <a:lnTo>
                    <a:pt x="93" y="28"/>
                  </a:lnTo>
                  <a:lnTo>
                    <a:pt x="92" y="27"/>
                  </a:lnTo>
                  <a:lnTo>
                    <a:pt x="89" y="27"/>
                  </a:lnTo>
                  <a:lnTo>
                    <a:pt x="89" y="25"/>
                  </a:lnTo>
                  <a:lnTo>
                    <a:pt x="88" y="25"/>
                  </a:lnTo>
                  <a:lnTo>
                    <a:pt x="87" y="25"/>
                  </a:lnTo>
                  <a:lnTo>
                    <a:pt x="87" y="24"/>
                  </a:lnTo>
                  <a:lnTo>
                    <a:pt x="86" y="24"/>
                  </a:lnTo>
                  <a:lnTo>
                    <a:pt x="83" y="23"/>
                  </a:lnTo>
                  <a:lnTo>
                    <a:pt x="82" y="23"/>
                  </a:lnTo>
                  <a:lnTo>
                    <a:pt x="81" y="22"/>
                  </a:lnTo>
                  <a:lnTo>
                    <a:pt x="79" y="22"/>
                  </a:lnTo>
                  <a:lnTo>
                    <a:pt x="77" y="20"/>
                  </a:lnTo>
                  <a:lnTo>
                    <a:pt x="76" y="20"/>
                  </a:lnTo>
                  <a:lnTo>
                    <a:pt x="75" y="19"/>
                  </a:lnTo>
                  <a:lnTo>
                    <a:pt x="74" y="19"/>
                  </a:lnTo>
                  <a:lnTo>
                    <a:pt x="72" y="18"/>
                  </a:lnTo>
                  <a:lnTo>
                    <a:pt x="71" y="18"/>
                  </a:lnTo>
                  <a:lnTo>
                    <a:pt x="69" y="18"/>
                  </a:lnTo>
                  <a:lnTo>
                    <a:pt x="67" y="17"/>
                  </a:lnTo>
                  <a:lnTo>
                    <a:pt x="66" y="17"/>
                  </a:lnTo>
                  <a:lnTo>
                    <a:pt x="65" y="16"/>
                  </a:lnTo>
                  <a:lnTo>
                    <a:pt x="63" y="16"/>
                  </a:lnTo>
                  <a:lnTo>
                    <a:pt x="61" y="15"/>
                  </a:lnTo>
                  <a:lnTo>
                    <a:pt x="60" y="15"/>
                  </a:lnTo>
                  <a:lnTo>
                    <a:pt x="58" y="13"/>
                  </a:lnTo>
                  <a:lnTo>
                    <a:pt x="57" y="13"/>
                  </a:lnTo>
                  <a:lnTo>
                    <a:pt x="54" y="13"/>
                  </a:lnTo>
                  <a:lnTo>
                    <a:pt x="53" y="13"/>
                  </a:lnTo>
                  <a:lnTo>
                    <a:pt x="52" y="12"/>
                  </a:lnTo>
                  <a:lnTo>
                    <a:pt x="49" y="12"/>
                  </a:lnTo>
                  <a:lnTo>
                    <a:pt x="48" y="12"/>
                  </a:lnTo>
                  <a:lnTo>
                    <a:pt x="47" y="12"/>
                  </a:lnTo>
                  <a:lnTo>
                    <a:pt x="44" y="12"/>
                  </a:lnTo>
                  <a:lnTo>
                    <a:pt x="43" y="11"/>
                  </a:lnTo>
                  <a:lnTo>
                    <a:pt x="42" y="11"/>
                  </a:lnTo>
                  <a:lnTo>
                    <a:pt x="39" y="11"/>
                  </a:lnTo>
                  <a:lnTo>
                    <a:pt x="38" y="11"/>
                  </a:lnTo>
                  <a:lnTo>
                    <a:pt x="37" y="11"/>
                  </a:lnTo>
                  <a:lnTo>
                    <a:pt x="36" y="11"/>
                  </a:lnTo>
                  <a:lnTo>
                    <a:pt x="35" y="11"/>
                  </a:lnTo>
                  <a:lnTo>
                    <a:pt x="32" y="11"/>
                  </a:lnTo>
                  <a:lnTo>
                    <a:pt x="31" y="11"/>
                  </a:lnTo>
                  <a:lnTo>
                    <a:pt x="30" y="12"/>
                  </a:lnTo>
                  <a:lnTo>
                    <a:pt x="29" y="12"/>
                  </a:lnTo>
                  <a:lnTo>
                    <a:pt x="27" y="12"/>
                  </a:lnTo>
                  <a:lnTo>
                    <a:pt x="26" y="12"/>
                  </a:lnTo>
                  <a:lnTo>
                    <a:pt x="25" y="13"/>
                  </a:lnTo>
                  <a:lnTo>
                    <a:pt x="24" y="13"/>
                  </a:lnTo>
                  <a:lnTo>
                    <a:pt x="22" y="13"/>
                  </a:lnTo>
                  <a:lnTo>
                    <a:pt x="21" y="15"/>
                  </a:lnTo>
                  <a:lnTo>
                    <a:pt x="20" y="16"/>
                  </a:lnTo>
                  <a:lnTo>
                    <a:pt x="19" y="17"/>
                  </a:lnTo>
                  <a:lnTo>
                    <a:pt x="16" y="18"/>
                  </a:lnTo>
                  <a:lnTo>
                    <a:pt x="15" y="20"/>
                  </a:lnTo>
                  <a:lnTo>
                    <a:pt x="14" y="22"/>
                  </a:lnTo>
                  <a:lnTo>
                    <a:pt x="13" y="24"/>
                  </a:lnTo>
                  <a:lnTo>
                    <a:pt x="12" y="25"/>
                  </a:lnTo>
                  <a:lnTo>
                    <a:pt x="12" y="28"/>
                  </a:lnTo>
                  <a:lnTo>
                    <a:pt x="10" y="29"/>
                  </a:lnTo>
                  <a:lnTo>
                    <a:pt x="10" y="32"/>
                  </a:lnTo>
                  <a:lnTo>
                    <a:pt x="10" y="33"/>
                  </a:lnTo>
                  <a:lnTo>
                    <a:pt x="10" y="35"/>
                  </a:lnTo>
                  <a:lnTo>
                    <a:pt x="10" y="36"/>
                  </a:lnTo>
                  <a:lnTo>
                    <a:pt x="10" y="38"/>
                  </a:lnTo>
                  <a:lnTo>
                    <a:pt x="12" y="39"/>
                  </a:lnTo>
                  <a:lnTo>
                    <a:pt x="12" y="41"/>
                  </a:lnTo>
                  <a:lnTo>
                    <a:pt x="13" y="42"/>
                  </a:lnTo>
                  <a:lnTo>
                    <a:pt x="13" y="44"/>
                  </a:lnTo>
                  <a:lnTo>
                    <a:pt x="14" y="45"/>
                  </a:lnTo>
                  <a:lnTo>
                    <a:pt x="15" y="46"/>
                  </a:lnTo>
                  <a:lnTo>
                    <a:pt x="16" y="47"/>
                  </a:lnTo>
                  <a:lnTo>
                    <a:pt x="17" y="48"/>
                  </a:lnTo>
                  <a:lnTo>
                    <a:pt x="20" y="50"/>
                  </a:lnTo>
                  <a:lnTo>
                    <a:pt x="21" y="50"/>
                  </a:lnTo>
                  <a:lnTo>
                    <a:pt x="22" y="51"/>
                  </a:lnTo>
                  <a:lnTo>
                    <a:pt x="25" y="52"/>
                  </a:lnTo>
                  <a:lnTo>
                    <a:pt x="26" y="52"/>
                  </a:lnTo>
                  <a:lnTo>
                    <a:pt x="29" y="52"/>
                  </a:lnTo>
                  <a:lnTo>
                    <a:pt x="30" y="52"/>
                  </a:lnTo>
                  <a:lnTo>
                    <a:pt x="31" y="52"/>
                  </a:lnTo>
                  <a:lnTo>
                    <a:pt x="32" y="53"/>
                  </a:lnTo>
                  <a:lnTo>
                    <a:pt x="34" y="52"/>
                  </a:lnTo>
                  <a:lnTo>
                    <a:pt x="35" y="52"/>
                  </a:lnTo>
                  <a:lnTo>
                    <a:pt x="36" y="52"/>
                  </a:lnTo>
                  <a:lnTo>
                    <a:pt x="37" y="52"/>
                  </a:lnTo>
                  <a:lnTo>
                    <a:pt x="38" y="52"/>
                  </a:lnTo>
                  <a:lnTo>
                    <a:pt x="39" y="51"/>
                  </a:lnTo>
                  <a:lnTo>
                    <a:pt x="41" y="51"/>
                  </a:lnTo>
                  <a:lnTo>
                    <a:pt x="47" y="60"/>
                  </a:lnTo>
                  <a:lnTo>
                    <a:pt x="44" y="61"/>
                  </a:lnTo>
                  <a:lnTo>
                    <a:pt x="43" y="61"/>
                  </a:lnTo>
                  <a:lnTo>
                    <a:pt x="42" y="61"/>
                  </a:lnTo>
                  <a:lnTo>
                    <a:pt x="41" y="61"/>
                  </a:lnTo>
                  <a:lnTo>
                    <a:pt x="39" y="61"/>
                  </a:lnTo>
                  <a:lnTo>
                    <a:pt x="37" y="61"/>
                  </a:lnTo>
                  <a:lnTo>
                    <a:pt x="36" y="61"/>
                  </a:lnTo>
                  <a:lnTo>
                    <a:pt x="35" y="61"/>
                  </a:lnTo>
                  <a:lnTo>
                    <a:pt x="34" y="61"/>
                  </a:lnTo>
                  <a:lnTo>
                    <a:pt x="32" y="61"/>
                  </a:lnTo>
                  <a:lnTo>
                    <a:pt x="31" y="61"/>
                  </a:lnTo>
                  <a:lnTo>
                    <a:pt x="30" y="61"/>
                  </a:lnTo>
                  <a:lnTo>
                    <a:pt x="29" y="61"/>
                  </a:lnTo>
                  <a:lnTo>
                    <a:pt x="27" y="61"/>
                  </a:lnTo>
                  <a:lnTo>
                    <a:pt x="26" y="61"/>
                  </a:lnTo>
                  <a:lnTo>
                    <a:pt x="25" y="61"/>
                  </a:lnTo>
                  <a:lnTo>
                    <a:pt x="24" y="61"/>
                  </a:lnTo>
                  <a:lnTo>
                    <a:pt x="22" y="61"/>
                  </a:lnTo>
                  <a:lnTo>
                    <a:pt x="21" y="61"/>
                  </a:lnTo>
                  <a:lnTo>
                    <a:pt x="20" y="60"/>
                  </a:lnTo>
                  <a:lnTo>
                    <a:pt x="19" y="60"/>
                  </a:lnTo>
                  <a:lnTo>
                    <a:pt x="17" y="60"/>
                  </a:lnTo>
                  <a:lnTo>
                    <a:pt x="16" y="60"/>
                  </a:lnTo>
                  <a:lnTo>
                    <a:pt x="16" y="58"/>
                  </a:lnTo>
                  <a:lnTo>
                    <a:pt x="15" y="58"/>
                  </a:lnTo>
                  <a:lnTo>
                    <a:pt x="14" y="57"/>
                  </a:lnTo>
                  <a:lnTo>
                    <a:pt x="13" y="57"/>
                  </a:lnTo>
                  <a:lnTo>
                    <a:pt x="12" y="56"/>
                  </a:lnTo>
                  <a:lnTo>
                    <a:pt x="10" y="56"/>
                  </a:lnTo>
                  <a:lnTo>
                    <a:pt x="9" y="55"/>
                  </a:lnTo>
                  <a:lnTo>
                    <a:pt x="8" y="53"/>
                  </a:lnTo>
                  <a:lnTo>
                    <a:pt x="7" y="52"/>
                  </a:lnTo>
                  <a:lnTo>
                    <a:pt x="5" y="51"/>
                  </a:lnTo>
                  <a:lnTo>
                    <a:pt x="4" y="50"/>
                  </a:lnTo>
                  <a:lnTo>
                    <a:pt x="4" y="48"/>
                  </a:lnTo>
                  <a:lnTo>
                    <a:pt x="3" y="48"/>
                  </a:lnTo>
                  <a:lnTo>
                    <a:pt x="3" y="46"/>
                  </a:lnTo>
                  <a:lnTo>
                    <a:pt x="2" y="45"/>
                  </a:lnTo>
                  <a:lnTo>
                    <a:pt x="2" y="44"/>
                  </a:lnTo>
                  <a:lnTo>
                    <a:pt x="0" y="41"/>
                  </a:lnTo>
                  <a:lnTo>
                    <a:pt x="0" y="40"/>
                  </a:lnTo>
                  <a:lnTo>
                    <a:pt x="0" y="39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4"/>
                  </a:lnTo>
                  <a:lnTo>
                    <a:pt x="0" y="33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0" y="27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0" y="22"/>
                  </a:lnTo>
                  <a:lnTo>
                    <a:pt x="2" y="20"/>
                  </a:lnTo>
                  <a:lnTo>
                    <a:pt x="2" y="19"/>
                  </a:lnTo>
                  <a:lnTo>
                    <a:pt x="2" y="18"/>
                  </a:lnTo>
                  <a:lnTo>
                    <a:pt x="3" y="17"/>
                  </a:lnTo>
                  <a:lnTo>
                    <a:pt x="3" y="16"/>
                  </a:lnTo>
                  <a:lnTo>
                    <a:pt x="4" y="15"/>
                  </a:lnTo>
                  <a:lnTo>
                    <a:pt x="4" y="13"/>
                  </a:lnTo>
                  <a:lnTo>
                    <a:pt x="5" y="12"/>
                  </a:lnTo>
                  <a:lnTo>
                    <a:pt x="7" y="12"/>
                  </a:lnTo>
                  <a:lnTo>
                    <a:pt x="8" y="11"/>
                  </a:lnTo>
                  <a:lnTo>
                    <a:pt x="8" y="10"/>
                  </a:lnTo>
                  <a:lnTo>
                    <a:pt x="9" y="8"/>
                  </a:lnTo>
                  <a:lnTo>
                    <a:pt x="10" y="7"/>
                  </a:lnTo>
                  <a:lnTo>
                    <a:pt x="12" y="6"/>
                  </a:lnTo>
                  <a:lnTo>
                    <a:pt x="13" y="6"/>
                  </a:lnTo>
                  <a:lnTo>
                    <a:pt x="14" y="5"/>
                  </a:lnTo>
                  <a:lnTo>
                    <a:pt x="15" y="5"/>
                  </a:lnTo>
                  <a:lnTo>
                    <a:pt x="16" y="3"/>
                  </a:lnTo>
                  <a:lnTo>
                    <a:pt x="17" y="2"/>
                  </a:lnTo>
                  <a:lnTo>
                    <a:pt x="20" y="2"/>
                  </a:lnTo>
                  <a:lnTo>
                    <a:pt x="21" y="2"/>
                  </a:lnTo>
                  <a:lnTo>
                    <a:pt x="22" y="1"/>
                  </a:lnTo>
                  <a:lnTo>
                    <a:pt x="24" y="1"/>
                  </a:lnTo>
                  <a:lnTo>
                    <a:pt x="25" y="1"/>
                  </a:lnTo>
                  <a:lnTo>
                    <a:pt x="26" y="1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30" y="0"/>
                  </a:lnTo>
                  <a:lnTo>
                    <a:pt x="31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35" y="0"/>
                  </a:lnTo>
                  <a:lnTo>
                    <a:pt x="37" y="0"/>
                  </a:lnTo>
                  <a:lnTo>
                    <a:pt x="38" y="0"/>
                  </a:lnTo>
                  <a:lnTo>
                    <a:pt x="39" y="0"/>
                  </a:lnTo>
                  <a:lnTo>
                    <a:pt x="41" y="0"/>
                  </a:lnTo>
                  <a:lnTo>
                    <a:pt x="42" y="0"/>
                  </a:lnTo>
                  <a:lnTo>
                    <a:pt x="43" y="0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47" y="1"/>
                  </a:lnTo>
                  <a:lnTo>
                    <a:pt x="48" y="1"/>
                  </a:lnTo>
                  <a:lnTo>
                    <a:pt x="49" y="1"/>
                  </a:lnTo>
                  <a:lnTo>
                    <a:pt x="51" y="1"/>
                  </a:lnTo>
                  <a:lnTo>
                    <a:pt x="52" y="1"/>
                  </a:lnTo>
                  <a:lnTo>
                    <a:pt x="54" y="2"/>
                  </a:lnTo>
                  <a:lnTo>
                    <a:pt x="55" y="2"/>
                  </a:lnTo>
                  <a:lnTo>
                    <a:pt x="58" y="2"/>
                  </a:lnTo>
                  <a:lnTo>
                    <a:pt x="59" y="2"/>
                  </a:lnTo>
                  <a:lnTo>
                    <a:pt x="60" y="3"/>
                  </a:lnTo>
                  <a:lnTo>
                    <a:pt x="61" y="3"/>
                  </a:lnTo>
                  <a:lnTo>
                    <a:pt x="63" y="3"/>
                  </a:lnTo>
                  <a:lnTo>
                    <a:pt x="65" y="5"/>
                  </a:lnTo>
                  <a:lnTo>
                    <a:pt x="66" y="6"/>
                  </a:lnTo>
                  <a:lnTo>
                    <a:pt x="69" y="6"/>
                  </a:lnTo>
                  <a:lnTo>
                    <a:pt x="70" y="7"/>
                  </a:lnTo>
                  <a:lnTo>
                    <a:pt x="71" y="7"/>
                  </a:lnTo>
                  <a:lnTo>
                    <a:pt x="72" y="7"/>
                  </a:lnTo>
                  <a:lnTo>
                    <a:pt x="74" y="8"/>
                  </a:lnTo>
                  <a:lnTo>
                    <a:pt x="76" y="8"/>
                  </a:lnTo>
                  <a:lnTo>
                    <a:pt x="77" y="10"/>
                  </a:lnTo>
                  <a:lnTo>
                    <a:pt x="79" y="10"/>
                  </a:lnTo>
                  <a:lnTo>
                    <a:pt x="80" y="11"/>
                  </a:lnTo>
                  <a:lnTo>
                    <a:pt x="81" y="11"/>
                  </a:lnTo>
                  <a:lnTo>
                    <a:pt x="82" y="12"/>
                  </a:lnTo>
                  <a:lnTo>
                    <a:pt x="83" y="12"/>
                  </a:lnTo>
                  <a:lnTo>
                    <a:pt x="85" y="12"/>
                  </a:lnTo>
                  <a:lnTo>
                    <a:pt x="86" y="13"/>
                  </a:lnTo>
                  <a:lnTo>
                    <a:pt x="87" y="13"/>
                  </a:lnTo>
                  <a:lnTo>
                    <a:pt x="88" y="13"/>
                  </a:lnTo>
                  <a:lnTo>
                    <a:pt x="89" y="15"/>
                  </a:lnTo>
                  <a:lnTo>
                    <a:pt x="92" y="16"/>
                  </a:lnTo>
                  <a:lnTo>
                    <a:pt x="94" y="16"/>
                  </a:lnTo>
                  <a:lnTo>
                    <a:pt x="96" y="17"/>
                  </a:lnTo>
                  <a:lnTo>
                    <a:pt x="97" y="18"/>
                  </a:lnTo>
                  <a:lnTo>
                    <a:pt x="99" y="18"/>
                  </a:lnTo>
                  <a:lnTo>
                    <a:pt x="101" y="19"/>
                  </a:lnTo>
                  <a:lnTo>
                    <a:pt x="102" y="19"/>
                  </a:lnTo>
                  <a:lnTo>
                    <a:pt x="103" y="19"/>
                  </a:lnTo>
                  <a:lnTo>
                    <a:pt x="104" y="20"/>
                  </a:lnTo>
                  <a:lnTo>
                    <a:pt x="105" y="22"/>
                  </a:lnTo>
                  <a:lnTo>
                    <a:pt x="107" y="22"/>
                  </a:lnTo>
                  <a:lnTo>
                    <a:pt x="108" y="22"/>
                  </a:lnTo>
                  <a:lnTo>
                    <a:pt x="96" y="29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1" name="Freeform 212"/>
            <p:cNvSpPr>
              <a:spLocks/>
            </p:cNvSpPr>
            <p:nvPr/>
          </p:nvSpPr>
          <p:spPr bwMode="auto">
            <a:xfrm>
              <a:off x="5672138" y="1681163"/>
              <a:ext cx="120650" cy="155575"/>
            </a:xfrm>
            <a:custGeom>
              <a:avLst/>
              <a:gdLst>
                <a:gd name="T0" fmla="*/ 20 w 76"/>
                <a:gd name="T1" fmla="*/ 96 h 98"/>
                <a:gd name="T2" fmla="*/ 15 w 76"/>
                <a:gd name="T3" fmla="*/ 91 h 98"/>
                <a:gd name="T4" fmla="*/ 11 w 76"/>
                <a:gd name="T5" fmla="*/ 85 h 98"/>
                <a:gd name="T6" fmla="*/ 9 w 76"/>
                <a:gd name="T7" fmla="*/ 80 h 98"/>
                <a:gd name="T8" fmla="*/ 7 w 76"/>
                <a:gd name="T9" fmla="*/ 75 h 98"/>
                <a:gd name="T10" fmla="*/ 5 w 76"/>
                <a:gd name="T11" fmla="*/ 69 h 98"/>
                <a:gd name="T12" fmla="*/ 3 w 76"/>
                <a:gd name="T13" fmla="*/ 64 h 98"/>
                <a:gd name="T14" fmla="*/ 2 w 76"/>
                <a:gd name="T15" fmla="*/ 58 h 98"/>
                <a:gd name="T16" fmla="*/ 0 w 76"/>
                <a:gd name="T17" fmla="*/ 49 h 98"/>
                <a:gd name="T18" fmla="*/ 0 w 76"/>
                <a:gd name="T19" fmla="*/ 42 h 98"/>
                <a:gd name="T20" fmla="*/ 2 w 76"/>
                <a:gd name="T21" fmla="*/ 35 h 98"/>
                <a:gd name="T22" fmla="*/ 4 w 76"/>
                <a:gd name="T23" fmla="*/ 27 h 98"/>
                <a:gd name="T24" fmla="*/ 8 w 76"/>
                <a:gd name="T25" fmla="*/ 19 h 98"/>
                <a:gd name="T26" fmla="*/ 11 w 76"/>
                <a:gd name="T27" fmla="*/ 13 h 98"/>
                <a:gd name="T28" fmla="*/ 16 w 76"/>
                <a:gd name="T29" fmla="*/ 8 h 98"/>
                <a:gd name="T30" fmla="*/ 22 w 76"/>
                <a:gd name="T31" fmla="*/ 4 h 98"/>
                <a:gd name="T32" fmla="*/ 29 w 76"/>
                <a:gd name="T33" fmla="*/ 2 h 98"/>
                <a:gd name="T34" fmla="*/ 36 w 76"/>
                <a:gd name="T35" fmla="*/ 0 h 98"/>
                <a:gd name="T36" fmla="*/ 42 w 76"/>
                <a:gd name="T37" fmla="*/ 0 h 98"/>
                <a:gd name="T38" fmla="*/ 48 w 76"/>
                <a:gd name="T39" fmla="*/ 0 h 98"/>
                <a:gd name="T40" fmla="*/ 54 w 76"/>
                <a:gd name="T41" fmla="*/ 3 h 98"/>
                <a:gd name="T42" fmla="*/ 59 w 76"/>
                <a:gd name="T43" fmla="*/ 5 h 98"/>
                <a:gd name="T44" fmla="*/ 64 w 76"/>
                <a:gd name="T45" fmla="*/ 8 h 98"/>
                <a:gd name="T46" fmla="*/ 69 w 76"/>
                <a:gd name="T47" fmla="*/ 12 h 98"/>
                <a:gd name="T48" fmla="*/ 73 w 76"/>
                <a:gd name="T49" fmla="*/ 16 h 98"/>
                <a:gd name="T50" fmla="*/ 75 w 76"/>
                <a:gd name="T51" fmla="*/ 21 h 98"/>
                <a:gd name="T52" fmla="*/ 76 w 76"/>
                <a:gd name="T53" fmla="*/ 29 h 98"/>
                <a:gd name="T54" fmla="*/ 76 w 76"/>
                <a:gd name="T55" fmla="*/ 34 h 98"/>
                <a:gd name="T56" fmla="*/ 74 w 76"/>
                <a:gd name="T57" fmla="*/ 41 h 98"/>
                <a:gd name="T58" fmla="*/ 70 w 76"/>
                <a:gd name="T59" fmla="*/ 46 h 98"/>
                <a:gd name="T60" fmla="*/ 65 w 76"/>
                <a:gd name="T61" fmla="*/ 49 h 98"/>
                <a:gd name="T62" fmla="*/ 59 w 76"/>
                <a:gd name="T63" fmla="*/ 52 h 98"/>
                <a:gd name="T64" fmla="*/ 55 w 76"/>
                <a:gd name="T65" fmla="*/ 42 h 98"/>
                <a:gd name="T66" fmla="*/ 60 w 76"/>
                <a:gd name="T67" fmla="*/ 38 h 98"/>
                <a:gd name="T68" fmla="*/ 63 w 76"/>
                <a:gd name="T69" fmla="*/ 34 h 98"/>
                <a:gd name="T70" fmla="*/ 64 w 76"/>
                <a:gd name="T71" fmla="*/ 30 h 98"/>
                <a:gd name="T72" fmla="*/ 63 w 76"/>
                <a:gd name="T73" fmla="*/ 25 h 98"/>
                <a:gd name="T74" fmla="*/ 59 w 76"/>
                <a:gd name="T75" fmla="*/ 20 h 98"/>
                <a:gd name="T76" fmla="*/ 53 w 76"/>
                <a:gd name="T77" fmla="*/ 16 h 98"/>
                <a:gd name="T78" fmla="*/ 47 w 76"/>
                <a:gd name="T79" fmla="*/ 14 h 98"/>
                <a:gd name="T80" fmla="*/ 41 w 76"/>
                <a:gd name="T81" fmla="*/ 14 h 98"/>
                <a:gd name="T82" fmla="*/ 35 w 76"/>
                <a:gd name="T83" fmla="*/ 14 h 98"/>
                <a:gd name="T84" fmla="*/ 29 w 76"/>
                <a:gd name="T85" fmla="*/ 16 h 98"/>
                <a:gd name="T86" fmla="*/ 21 w 76"/>
                <a:gd name="T87" fmla="*/ 21 h 98"/>
                <a:gd name="T88" fmla="*/ 17 w 76"/>
                <a:gd name="T89" fmla="*/ 26 h 98"/>
                <a:gd name="T90" fmla="*/ 16 w 76"/>
                <a:gd name="T91" fmla="*/ 32 h 98"/>
                <a:gd name="T92" fmla="*/ 15 w 76"/>
                <a:gd name="T93" fmla="*/ 37 h 98"/>
                <a:gd name="T94" fmla="*/ 15 w 76"/>
                <a:gd name="T95" fmla="*/ 42 h 98"/>
                <a:gd name="T96" fmla="*/ 15 w 76"/>
                <a:gd name="T97" fmla="*/ 48 h 98"/>
                <a:gd name="T98" fmla="*/ 15 w 76"/>
                <a:gd name="T99" fmla="*/ 53 h 98"/>
                <a:gd name="T100" fmla="*/ 15 w 76"/>
                <a:gd name="T101" fmla="*/ 58 h 98"/>
                <a:gd name="T102" fmla="*/ 16 w 76"/>
                <a:gd name="T103" fmla="*/ 63 h 98"/>
                <a:gd name="T104" fmla="*/ 17 w 76"/>
                <a:gd name="T105" fmla="*/ 68 h 98"/>
                <a:gd name="T106" fmla="*/ 20 w 76"/>
                <a:gd name="T107" fmla="*/ 73 h 98"/>
                <a:gd name="T108" fmla="*/ 24 w 76"/>
                <a:gd name="T109" fmla="*/ 79 h 98"/>
                <a:gd name="T110" fmla="*/ 26 w 76"/>
                <a:gd name="T111" fmla="*/ 85 h 98"/>
                <a:gd name="T112" fmla="*/ 30 w 76"/>
                <a:gd name="T113" fmla="*/ 88 h 9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6"/>
                <a:gd name="T172" fmla="*/ 0 h 98"/>
                <a:gd name="T173" fmla="*/ 76 w 76"/>
                <a:gd name="T174" fmla="*/ 98 h 98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6" h="98">
                  <a:moveTo>
                    <a:pt x="22" y="98"/>
                  </a:moveTo>
                  <a:lnTo>
                    <a:pt x="22" y="97"/>
                  </a:lnTo>
                  <a:lnTo>
                    <a:pt x="21" y="97"/>
                  </a:lnTo>
                  <a:lnTo>
                    <a:pt x="20" y="96"/>
                  </a:lnTo>
                  <a:lnTo>
                    <a:pt x="19" y="95"/>
                  </a:lnTo>
                  <a:lnTo>
                    <a:pt x="17" y="93"/>
                  </a:lnTo>
                  <a:lnTo>
                    <a:pt x="17" y="92"/>
                  </a:lnTo>
                  <a:lnTo>
                    <a:pt x="15" y="91"/>
                  </a:lnTo>
                  <a:lnTo>
                    <a:pt x="15" y="90"/>
                  </a:lnTo>
                  <a:lnTo>
                    <a:pt x="14" y="87"/>
                  </a:lnTo>
                  <a:lnTo>
                    <a:pt x="13" y="85"/>
                  </a:lnTo>
                  <a:lnTo>
                    <a:pt x="11" y="85"/>
                  </a:lnTo>
                  <a:lnTo>
                    <a:pt x="11" y="83"/>
                  </a:lnTo>
                  <a:lnTo>
                    <a:pt x="10" y="82"/>
                  </a:lnTo>
                  <a:lnTo>
                    <a:pt x="10" y="81"/>
                  </a:lnTo>
                  <a:lnTo>
                    <a:pt x="9" y="80"/>
                  </a:lnTo>
                  <a:lnTo>
                    <a:pt x="9" y="79"/>
                  </a:lnTo>
                  <a:lnTo>
                    <a:pt x="8" y="78"/>
                  </a:lnTo>
                  <a:lnTo>
                    <a:pt x="8" y="76"/>
                  </a:lnTo>
                  <a:lnTo>
                    <a:pt x="7" y="75"/>
                  </a:lnTo>
                  <a:lnTo>
                    <a:pt x="7" y="74"/>
                  </a:lnTo>
                  <a:lnTo>
                    <a:pt x="5" y="73"/>
                  </a:lnTo>
                  <a:lnTo>
                    <a:pt x="5" y="71"/>
                  </a:lnTo>
                  <a:lnTo>
                    <a:pt x="5" y="69"/>
                  </a:lnTo>
                  <a:lnTo>
                    <a:pt x="4" y="68"/>
                  </a:lnTo>
                  <a:lnTo>
                    <a:pt x="4" y="66"/>
                  </a:lnTo>
                  <a:lnTo>
                    <a:pt x="3" y="65"/>
                  </a:lnTo>
                  <a:lnTo>
                    <a:pt x="3" y="64"/>
                  </a:lnTo>
                  <a:lnTo>
                    <a:pt x="2" y="63"/>
                  </a:lnTo>
                  <a:lnTo>
                    <a:pt x="2" y="60"/>
                  </a:lnTo>
                  <a:lnTo>
                    <a:pt x="2" y="59"/>
                  </a:lnTo>
                  <a:lnTo>
                    <a:pt x="2" y="58"/>
                  </a:lnTo>
                  <a:lnTo>
                    <a:pt x="0" y="56"/>
                  </a:lnTo>
                  <a:lnTo>
                    <a:pt x="0" y="54"/>
                  </a:lnTo>
                  <a:lnTo>
                    <a:pt x="0" y="52"/>
                  </a:lnTo>
                  <a:lnTo>
                    <a:pt x="0" y="49"/>
                  </a:lnTo>
                  <a:lnTo>
                    <a:pt x="0" y="47"/>
                  </a:lnTo>
                  <a:lnTo>
                    <a:pt x="0" y="46"/>
                  </a:lnTo>
                  <a:lnTo>
                    <a:pt x="0" y="44"/>
                  </a:lnTo>
                  <a:lnTo>
                    <a:pt x="0" y="42"/>
                  </a:lnTo>
                  <a:lnTo>
                    <a:pt x="0" y="41"/>
                  </a:lnTo>
                  <a:lnTo>
                    <a:pt x="2" y="38"/>
                  </a:lnTo>
                  <a:lnTo>
                    <a:pt x="2" y="37"/>
                  </a:lnTo>
                  <a:lnTo>
                    <a:pt x="2" y="35"/>
                  </a:lnTo>
                  <a:lnTo>
                    <a:pt x="2" y="34"/>
                  </a:lnTo>
                  <a:lnTo>
                    <a:pt x="3" y="31"/>
                  </a:lnTo>
                  <a:lnTo>
                    <a:pt x="3" y="30"/>
                  </a:lnTo>
                  <a:lnTo>
                    <a:pt x="4" y="27"/>
                  </a:lnTo>
                  <a:lnTo>
                    <a:pt x="5" y="25"/>
                  </a:lnTo>
                  <a:lnTo>
                    <a:pt x="7" y="22"/>
                  </a:lnTo>
                  <a:lnTo>
                    <a:pt x="7" y="20"/>
                  </a:lnTo>
                  <a:lnTo>
                    <a:pt x="8" y="19"/>
                  </a:lnTo>
                  <a:lnTo>
                    <a:pt x="9" y="16"/>
                  </a:lnTo>
                  <a:lnTo>
                    <a:pt x="10" y="15"/>
                  </a:lnTo>
                  <a:lnTo>
                    <a:pt x="11" y="14"/>
                  </a:lnTo>
                  <a:lnTo>
                    <a:pt x="11" y="13"/>
                  </a:lnTo>
                  <a:lnTo>
                    <a:pt x="13" y="12"/>
                  </a:lnTo>
                  <a:lnTo>
                    <a:pt x="15" y="10"/>
                  </a:lnTo>
                  <a:lnTo>
                    <a:pt x="15" y="9"/>
                  </a:lnTo>
                  <a:lnTo>
                    <a:pt x="16" y="8"/>
                  </a:lnTo>
                  <a:lnTo>
                    <a:pt x="17" y="7"/>
                  </a:lnTo>
                  <a:lnTo>
                    <a:pt x="20" y="5"/>
                  </a:lnTo>
                  <a:lnTo>
                    <a:pt x="21" y="5"/>
                  </a:lnTo>
                  <a:lnTo>
                    <a:pt x="22" y="4"/>
                  </a:lnTo>
                  <a:lnTo>
                    <a:pt x="24" y="3"/>
                  </a:lnTo>
                  <a:lnTo>
                    <a:pt x="25" y="3"/>
                  </a:lnTo>
                  <a:lnTo>
                    <a:pt x="26" y="3"/>
                  </a:lnTo>
                  <a:lnTo>
                    <a:pt x="29" y="2"/>
                  </a:lnTo>
                  <a:lnTo>
                    <a:pt x="30" y="2"/>
                  </a:lnTo>
                  <a:lnTo>
                    <a:pt x="31" y="0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37" y="0"/>
                  </a:lnTo>
                  <a:lnTo>
                    <a:pt x="38" y="0"/>
                  </a:lnTo>
                  <a:lnTo>
                    <a:pt x="41" y="0"/>
                  </a:lnTo>
                  <a:lnTo>
                    <a:pt x="42" y="0"/>
                  </a:lnTo>
                  <a:lnTo>
                    <a:pt x="43" y="0"/>
                  </a:lnTo>
                  <a:lnTo>
                    <a:pt x="46" y="0"/>
                  </a:lnTo>
                  <a:lnTo>
                    <a:pt x="47" y="0"/>
                  </a:lnTo>
                  <a:lnTo>
                    <a:pt x="48" y="0"/>
                  </a:lnTo>
                  <a:lnTo>
                    <a:pt x="49" y="2"/>
                  </a:lnTo>
                  <a:lnTo>
                    <a:pt x="51" y="2"/>
                  </a:lnTo>
                  <a:lnTo>
                    <a:pt x="52" y="2"/>
                  </a:lnTo>
                  <a:lnTo>
                    <a:pt x="54" y="3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8" y="4"/>
                  </a:lnTo>
                  <a:lnTo>
                    <a:pt x="59" y="5"/>
                  </a:lnTo>
                  <a:lnTo>
                    <a:pt x="60" y="5"/>
                  </a:lnTo>
                  <a:lnTo>
                    <a:pt x="61" y="7"/>
                  </a:lnTo>
                  <a:lnTo>
                    <a:pt x="63" y="7"/>
                  </a:lnTo>
                  <a:lnTo>
                    <a:pt x="64" y="8"/>
                  </a:lnTo>
                  <a:lnTo>
                    <a:pt x="65" y="8"/>
                  </a:lnTo>
                  <a:lnTo>
                    <a:pt x="66" y="9"/>
                  </a:lnTo>
                  <a:lnTo>
                    <a:pt x="68" y="10"/>
                  </a:lnTo>
                  <a:lnTo>
                    <a:pt x="69" y="12"/>
                  </a:lnTo>
                  <a:lnTo>
                    <a:pt x="70" y="13"/>
                  </a:lnTo>
                  <a:lnTo>
                    <a:pt x="70" y="14"/>
                  </a:lnTo>
                  <a:lnTo>
                    <a:pt x="71" y="15"/>
                  </a:lnTo>
                  <a:lnTo>
                    <a:pt x="73" y="16"/>
                  </a:lnTo>
                  <a:lnTo>
                    <a:pt x="73" y="17"/>
                  </a:lnTo>
                  <a:lnTo>
                    <a:pt x="74" y="19"/>
                  </a:lnTo>
                  <a:lnTo>
                    <a:pt x="74" y="20"/>
                  </a:lnTo>
                  <a:lnTo>
                    <a:pt x="75" y="21"/>
                  </a:lnTo>
                  <a:lnTo>
                    <a:pt x="75" y="22"/>
                  </a:lnTo>
                  <a:lnTo>
                    <a:pt x="76" y="25"/>
                  </a:lnTo>
                  <a:lnTo>
                    <a:pt x="76" y="27"/>
                  </a:lnTo>
                  <a:lnTo>
                    <a:pt x="76" y="29"/>
                  </a:lnTo>
                  <a:lnTo>
                    <a:pt x="76" y="30"/>
                  </a:lnTo>
                  <a:lnTo>
                    <a:pt x="76" y="31"/>
                  </a:lnTo>
                  <a:lnTo>
                    <a:pt x="76" y="32"/>
                  </a:lnTo>
                  <a:lnTo>
                    <a:pt x="76" y="34"/>
                  </a:lnTo>
                  <a:lnTo>
                    <a:pt x="76" y="36"/>
                  </a:lnTo>
                  <a:lnTo>
                    <a:pt x="75" y="37"/>
                  </a:lnTo>
                  <a:lnTo>
                    <a:pt x="75" y="39"/>
                  </a:lnTo>
                  <a:lnTo>
                    <a:pt x="74" y="41"/>
                  </a:lnTo>
                  <a:lnTo>
                    <a:pt x="73" y="43"/>
                  </a:lnTo>
                  <a:lnTo>
                    <a:pt x="71" y="43"/>
                  </a:lnTo>
                  <a:lnTo>
                    <a:pt x="71" y="44"/>
                  </a:lnTo>
                  <a:lnTo>
                    <a:pt x="70" y="46"/>
                  </a:lnTo>
                  <a:lnTo>
                    <a:pt x="69" y="47"/>
                  </a:lnTo>
                  <a:lnTo>
                    <a:pt x="68" y="47"/>
                  </a:lnTo>
                  <a:lnTo>
                    <a:pt x="66" y="48"/>
                  </a:lnTo>
                  <a:lnTo>
                    <a:pt x="65" y="49"/>
                  </a:lnTo>
                  <a:lnTo>
                    <a:pt x="64" y="49"/>
                  </a:lnTo>
                  <a:lnTo>
                    <a:pt x="63" y="51"/>
                  </a:lnTo>
                  <a:lnTo>
                    <a:pt x="60" y="52"/>
                  </a:lnTo>
                  <a:lnTo>
                    <a:pt x="59" y="52"/>
                  </a:lnTo>
                  <a:lnTo>
                    <a:pt x="58" y="52"/>
                  </a:lnTo>
                  <a:lnTo>
                    <a:pt x="57" y="52"/>
                  </a:lnTo>
                  <a:lnTo>
                    <a:pt x="53" y="43"/>
                  </a:lnTo>
                  <a:lnTo>
                    <a:pt x="55" y="42"/>
                  </a:lnTo>
                  <a:lnTo>
                    <a:pt x="57" y="42"/>
                  </a:lnTo>
                  <a:lnTo>
                    <a:pt x="59" y="41"/>
                  </a:lnTo>
                  <a:lnTo>
                    <a:pt x="59" y="39"/>
                  </a:lnTo>
                  <a:lnTo>
                    <a:pt x="60" y="38"/>
                  </a:lnTo>
                  <a:lnTo>
                    <a:pt x="61" y="37"/>
                  </a:lnTo>
                  <a:lnTo>
                    <a:pt x="61" y="36"/>
                  </a:lnTo>
                  <a:lnTo>
                    <a:pt x="63" y="35"/>
                  </a:lnTo>
                  <a:lnTo>
                    <a:pt x="63" y="34"/>
                  </a:lnTo>
                  <a:lnTo>
                    <a:pt x="64" y="34"/>
                  </a:lnTo>
                  <a:lnTo>
                    <a:pt x="64" y="32"/>
                  </a:lnTo>
                  <a:lnTo>
                    <a:pt x="64" y="31"/>
                  </a:lnTo>
                  <a:lnTo>
                    <a:pt x="64" y="30"/>
                  </a:lnTo>
                  <a:lnTo>
                    <a:pt x="64" y="29"/>
                  </a:lnTo>
                  <a:lnTo>
                    <a:pt x="63" y="27"/>
                  </a:lnTo>
                  <a:lnTo>
                    <a:pt x="63" y="26"/>
                  </a:lnTo>
                  <a:lnTo>
                    <a:pt x="63" y="25"/>
                  </a:lnTo>
                  <a:lnTo>
                    <a:pt x="61" y="24"/>
                  </a:lnTo>
                  <a:lnTo>
                    <a:pt x="61" y="22"/>
                  </a:lnTo>
                  <a:lnTo>
                    <a:pt x="60" y="21"/>
                  </a:lnTo>
                  <a:lnTo>
                    <a:pt x="59" y="20"/>
                  </a:lnTo>
                  <a:lnTo>
                    <a:pt x="58" y="19"/>
                  </a:lnTo>
                  <a:lnTo>
                    <a:pt x="57" y="17"/>
                  </a:lnTo>
                  <a:lnTo>
                    <a:pt x="55" y="17"/>
                  </a:lnTo>
                  <a:lnTo>
                    <a:pt x="53" y="16"/>
                  </a:lnTo>
                  <a:lnTo>
                    <a:pt x="52" y="15"/>
                  </a:lnTo>
                  <a:lnTo>
                    <a:pt x="49" y="15"/>
                  </a:lnTo>
                  <a:lnTo>
                    <a:pt x="48" y="15"/>
                  </a:lnTo>
                  <a:lnTo>
                    <a:pt x="47" y="14"/>
                  </a:lnTo>
                  <a:lnTo>
                    <a:pt x="46" y="14"/>
                  </a:lnTo>
                  <a:lnTo>
                    <a:pt x="44" y="14"/>
                  </a:lnTo>
                  <a:lnTo>
                    <a:pt x="42" y="14"/>
                  </a:lnTo>
                  <a:lnTo>
                    <a:pt x="41" y="14"/>
                  </a:lnTo>
                  <a:lnTo>
                    <a:pt x="38" y="14"/>
                  </a:lnTo>
                  <a:lnTo>
                    <a:pt x="37" y="14"/>
                  </a:lnTo>
                  <a:lnTo>
                    <a:pt x="36" y="14"/>
                  </a:lnTo>
                  <a:lnTo>
                    <a:pt x="35" y="14"/>
                  </a:lnTo>
                  <a:lnTo>
                    <a:pt x="33" y="14"/>
                  </a:lnTo>
                  <a:lnTo>
                    <a:pt x="32" y="15"/>
                  </a:lnTo>
                  <a:lnTo>
                    <a:pt x="30" y="15"/>
                  </a:lnTo>
                  <a:lnTo>
                    <a:pt x="29" y="16"/>
                  </a:lnTo>
                  <a:lnTo>
                    <a:pt x="26" y="16"/>
                  </a:lnTo>
                  <a:lnTo>
                    <a:pt x="25" y="17"/>
                  </a:lnTo>
                  <a:lnTo>
                    <a:pt x="22" y="19"/>
                  </a:lnTo>
                  <a:lnTo>
                    <a:pt x="21" y="21"/>
                  </a:lnTo>
                  <a:lnTo>
                    <a:pt x="20" y="22"/>
                  </a:lnTo>
                  <a:lnTo>
                    <a:pt x="20" y="24"/>
                  </a:lnTo>
                  <a:lnTo>
                    <a:pt x="19" y="25"/>
                  </a:lnTo>
                  <a:lnTo>
                    <a:pt x="17" y="26"/>
                  </a:lnTo>
                  <a:lnTo>
                    <a:pt x="17" y="27"/>
                  </a:lnTo>
                  <a:lnTo>
                    <a:pt x="16" y="29"/>
                  </a:lnTo>
                  <a:lnTo>
                    <a:pt x="16" y="30"/>
                  </a:lnTo>
                  <a:lnTo>
                    <a:pt x="16" y="32"/>
                  </a:lnTo>
                  <a:lnTo>
                    <a:pt x="15" y="34"/>
                  </a:lnTo>
                  <a:lnTo>
                    <a:pt x="15" y="35"/>
                  </a:lnTo>
                  <a:lnTo>
                    <a:pt x="15" y="36"/>
                  </a:lnTo>
                  <a:lnTo>
                    <a:pt x="15" y="37"/>
                  </a:lnTo>
                  <a:lnTo>
                    <a:pt x="15" y="38"/>
                  </a:lnTo>
                  <a:lnTo>
                    <a:pt x="15" y="39"/>
                  </a:lnTo>
                  <a:lnTo>
                    <a:pt x="15" y="41"/>
                  </a:lnTo>
                  <a:lnTo>
                    <a:pt x="15" y="42"/>
                  </a:lnTo>
                  <a:lnTo>
                    <a:pt x="15" y="43"/>
                  </a:lnTo>
                  <a:lnTo>
                    <a:pt x="15" y="46"/>
                  </a:lnTo>
                  <a:lnTo>
                    <a:pt x="15" y="47"/>
                  </a:lnTo>
                  <a:lnTo>
                    <a:pt x="15" y="48"/>
                  </a:lnTo>
                  <a:lnTo>
                    <a:pt x="15" y="49"/>
                  </a:lnTo>
                  <a:lnTo>
                    <a:pt x="15" y="51"/>
                  </a:lnTo>
                  <a:lnTo>
                    <a:pt x="15" y="52"/>
                  </a:lnTo>
                  <a:lnTo>
                    <a:pt x="15" y="53"/>
                  </a:lnTo>
                  <a:lnTo>
                    <a:pt x="15" y="54"/>
                  </a:lnTo>
                  <a:lnTo>
                    <a:pt x="15" y="56"/>
                  </a:lnTo>
                  <a:lnTo>
                    <a:pt x="15" y="57"/>
                  </a:lnTo>
                  <a:lnTo>
                    <a:pt x="15" y="58"/>
                  </a:lnTo>
                  <a:lnTo>
                    <a:pt x="15" y="59"/>
                  </a:lnTo>
                  <a:lnTo>
                    <a:pt x="16" y="60"/>
                  </a:lnTo>
                  <a:lnTo>
                    <a:pt x="16" y="61"/>
                  </a:lnTo>
                  <a:lnTo>
                    <a:pt x="16" y="63"/>
                  </a:lnTo>
                  <a:lnTo>
                    <a:pt x="16" y="64"/>
                  </a:lnTo>
                  <a:lnTo>
                    <a:pt x="17" y="65"/>
                  </a:lnTo>
                  <a:lnTo>
                    <a:pt x="17" y="66"/>
                  </a:lnTo>
                  <a:lnTo>
                    <a:pt x="17" y="68"/>
                  </a:lnTo>
                  <a:lnTo>
                    <a:pt x="19" y="69"/>
                  </a:lnTo>
                  <a:lnTo>
                    <a:pt x="19" y="70"/>
                  </a:lnTo>
                  <a:lnTo>
                    <a:pt x="20" y="71"/>
                  </a:lnTo>
                  <a:lnTo>
                    <a:pt x="20" y="73"/>
                  </a:lnTo>
                  <a:lnTo>
                    <a:pt x="21" y="74"/>
                  </a:lnTo>
                  <a:lnTo>
                    <a:pt x="22" y="76"/>
                  </a:lnTo>
                  <a:lnTo>
                    <a:pt x="22" y="78"/>
                  </a:lnTo>
                  <a:lnTo>
                    <a:pt x="24" y="79"/>
                  </a:lnTo>
                  <a:lnTo>
                    <a:pt x="24" y="80"/>
                  </a:lnTo>
                  <a:lnTo>
                    <a:pt x="25" y="81"/>
                  </a:lnTo>
                  <a:lnTo>
                    <a:pt x="26" y="82"/>
                  </a:lnTo>
                  <a:lnTo>
                    <a:pt x="26" y="85"/>
                  </a:lnTo>
                  <a:lnTo>
                    <a:pt x="27" y="86"/>
                  </a:lnTo>
                  <a:lnTo>
                    <a:pt x="29" y="87"/>
                  </a:lnTo>
                  <a:lnTo>
                    <a:pt x="29" y="88"/>
                  </a:lnTo>
                  <a:lnTo>
                    <a:pt x="30" y="88"/>
                  </a:lnTo>
                  <a:lnTo>
                    <a:pt x="22" y="98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2" name="Freeform 215"/>
            <p:cNvSpPr>
              <a:spLocks/>
            </p:cNvSpPr>
            <p:nvPr/>
          </p:nvSpPr>
          <p:spPr bwMode="auto">
            <a:xfrm>
              <a:off x="6210300" y="2146301"/>
              <a:ext cx="149225" cy="41275"/>
            </a:xfrm>
            <a:custGeom>
              <a:avLst/>
              <a:gdLst>
                <a:gd name="T0" fmla="*/ 0 w 94"/>
                <a:gd name="T1" fmla="*/ 10 h 26"/>
                <a:gd name="T2" fmla="*/ 2 w 94"/>
                <a:gd name="T3" fmla="*/ 9 h 26"/>
                <a:gd name="T4" fmla="*/ 5 w 94"/>
                <a:gd name="T5" fmla="*/ 8 h 26"/>
                <a:gd name="T6" fmla="*/ 7 w 94"/>
                <a:gd name="T7" fmla="*/ 7 h 26"/>
                <a:gd name="T8" fmla="*/ 11 w 94"/>
                <a:gd name="T9" fmla="*/ 5 h 26"/>
                <a:gd name="T10" fmla="*/ 13 w 94"/>
                <a:gd name="T11" fmla="*/ 4 h 26"/>
                <a:gd name="T12" fmla="*/ 15 w 94"/>
                <a:gd name="T13" fmla="*/ 4 h 26"/>
                <a:gd name="T14" fmla="*/ 18 w 94"/>
                <a:gd name="T15" fmla="*/ 3 h 26"/>
                <a:gd name="T16" fmla="*/ 20 w 94"/>
                <a:gd name="T17" fmla="*/ 3 h 26"/>
                <a:gd name="T18" fmla="*/ 24 w 94"/>
                <a:gd name="T19" fmla="*/ 3 h 26"/>
                <a:gd name="T20" fmla="*/ 28 w 94"/>
                <a:gd name="T21" fmla="*/ 2 h 26"/>
                <a:gd name="T22" fmla="*/ 30 w 94"/>
                <a:gd name="T23" fmla="*/ 2 h 26"/>
                <a:gd name="T24" fmla="*/ 34 w 94"/>
                <a:gd name="T25" fmla="*/ 0 h 26"/>
                <a:gd name="T26" fmla="*/ 37 w 94"/>
                <a:gd name="T27" fmla="*/ 0 h 26"/>
                <a:gd name="T28" fmla="*/ 41 w 94"/>
                <a:gd name="T29" fmla="*/ 0 h 26"/>
                <a:gd name="T30" fmla="*/ 45 w 94"/>
                <a:gd name="T31" fmla="*/ 0 h 26"/>
                <a:gd name="T32" fmla="*/ 50 w 94"/>
                <a:gd name="T33" fmla="*/ 0 h 26"/>
                <a:gd name="T34" fmla="*/ 53 w 94"/>
                <a:gd name="T35" fmla="*/ 0 h 26"/>
                <a:gd name="T36" fmla="*/ 57 w 94"/>
                <a:gd name="T37" fmla="*/ 0 h 26"/>
                <a:gd name="T38" fmla="*/ 63 w 94"/>
                <a:gd name="T39" fmla="*/ 2 h 26"/>
                <a:gd name="T40" fmla="*/ 68 w 94"/>
                <a:gd name="T41" fmla="*/ 2 h 26"/>
                <a:gd name="T42" fmla="*/ 73 w 94"/>
                <a:gd name="T43" fmla="*/ 3 h 26"/>
                <a:gd name="T44" fmla="*/ 78 w 94"/>
                <a:gd name="T45" fmla="*/ 4 h 26"/>
                <a:gd name="T46" fmla="*/ 82 w 94"/>
                <a:gd name="T47" fmla="*/ 5 h 26"/>
                <a:gd name="T48" fmla="*/ 87 w 94"/>
                <a:gd name="T49" fmla="*/ 7 h 26"/>
                <a:gd name="T50" fmla="*/ 94 w 94"/>
                <a:gd name="T51" fmla="*/ 8 h 26"/>
                <a:gd name="T52" fmla="*/ 91 w 94"/>
                <a:gd name="T53" fmla="*/ 20 h 26"/>
                <a:gd name="T54" fmla="*/ 87 w 94"/>
                <a:gd name="T55" fmla="*/ 19 h 26"/>
                <a:gd name="T56" fmla="*/ 85 w 94"/>
                <a:gd name="T57" fmla="*/ 19 h 26"/>
                <a:gd name="T58" fmla="*/ 81 w 94"/>
                <a:gd name="T59" fmla="*/ 19 h 26"/>
                <a:gd name="T60" fmla="*/ 79 w 94"/>
                <a:gd name="T61" fmla="*/ 17 h 26"/>
                <a:gd name="T62" fmla="*/ 77 w 94"/>
                <a:gd name="T63" fmla="*/ 17 h 26"/>
                <a:gd name="T64" fmla="*/ 73 w 94"/>
                <a:gd name="T65" fmla="*/ 16 h 26"/>
                <a:gd name="T66" fmla="*/ 69 w 94"/>
                <a:gd name="T67" fmla="*/ 16 h 26"/>
                <a:gd name="T68" fmla="*/ 65 w 94"/>
                <a:gd name="T69" fmla="*/ 16 h 26"/>
                <a:gd name="T70" fmla="*/ 63 w 94"/>
                <a:gd name="T71" fmla="*/ 16 h 26"/>
                <a:gd name="T72" fmla="*/ 59 w 94"/>
                <a:gd name="T73" fmla="*/ 16 h 26"/>
                <a:gd name="T74" fmla="*/ 56 w 94"/>
                <a:gd name="T75" fmla="*/ 16 h 26"/>
                <a:gd name="T76" fmla="*/ 52 w 94"/>
                <a:gd name="T77" fmla="*/ 16 h 26"/>
                <a:gd name="T78" fmla="*/ 48 w 94"/>
                <a:gd name="T79" fmla="*/ 16 h 26"/>
                <a:gd name="T80" fmla="*/ 46 w 94"/>
                <a:gd name="T81" fmla="*/ 16 h 26"/>
                <a:gd name="T82" fmla="*/ 42 w 94"/>
                <a:gd name="T83" fmla="*/ 16 h 26"/>
                <a:gd name="T84" fmla="*/ 39 w 94"/>
                <a:gd name="T85" fmla="*/ 16 h 26"/>
                <a:gd name="T86" fmla="*/ 35 w 94"/>
                <a:gd name="T87" fmla="*/ 16 h 26"/>
                <a:gd name="T88" fmla="*/ 31 w 94"/>
                <a:gd name="T89" fmla="*/ 17 h 26"/>
                <a:gd name="T90" fmla="*/ 28 w 94"/>
                <a:gd name="T91" fmla="*/ 19 h 26"/>
                <a:gd name="T92" fmla="*/ 24 w 94"/>
                <a:gd name="T93" fmla="*/ 19 h 26"/>
                <a:gd name="T94" fmla="*/ 20 w 94"/>
                <a:gd name="T95" fmla="*/ 20 h 26"/>
                <a:gd name="T96" fmla="*/ 18 w 94"/>
                <a:gd name="T97" fmla="*/ 21 h 26"/>
                <a:gd name="T98" fmla="*/ 14 w 94"/>
                <a:gd name="T99" fmla="*/ 21 h 26"/>
                <a:gd name="T100" fmla="*/ 12 w 94"/>
                <a:gd name="T101" fmla="*/ 24 h 26"/>
                <a:gd name="T102" fmla="*/ 9 w 94"/>
                <a:gd name="T103" fmla="*/ 24 h 26"/>
                <a:gd name="T104" fmla="*/ 7 w 94"/>
                <a:gd name="T105" fmla="*/ 26 h 2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94"/>
                <a:gd name="T160" fmla="*/ 0 h 26"/>
                <a:gd name="T161" fmla="*/ 94 w 94"/>
                <a:gd name="T162" fmla="*/ 26 h 2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94" h="26">
                  <a:moveTo>
                    <a:pt x="0" y="10"/>
                  </a:moveTo>
                  <a:lnTo>
                    <a:pt x="0" y="10"/>
                  </a:lnTo>
                  <a:lnTo>
                    <a:pt x="1" y="9"/>
                  </a:lnTo>
                  <a:lnTo>
                    <a:pt x="2" y="9"/>
                  </a:lnTo>
                  <a:lnTo>
                    <a:pt x="3" y="8"/>
                  </a:lnTo>
                  <a:lnTo>
                    <a:pt x="5" y="8"/>
                  </a:lnTo>
                  <a:lnTo>
                    <a:pt x="6" y="8"/>
                  </a:lnTo>
                  <a:lnTo>
                    <a:pt x="7" y="7"/>
                  </a:lnTo>
                  <a:lnTo>
                    <a:pt x="9" y="5"/>
                  </a:lnTo>
                  <a:lnTo>
                    <a:pt x="11" y="5"/>
                  </a:lnTo>
                  <a:lnTo>
                    <a:pt x="12" y="4"/>
                  </a:lnTo>
                  <a:lnTo>
                    <a:pt x="13" y="4"/>
                  </a:lnTo>
                  <a:lnTo>
                    <a:pt x="14" y="4"/>
                  </a:lnTo>
                  <a:lnTo>
                    <a:pt x="15" y="4"/>
                  </a:lnTo>
                  <a:lnTo>
                    <a:pt x="17" y="3"/>
                  </a:lnTo>
                  <a:lnTo>
                    <a:pt x="18" y="3"/>
                  </a:lnTo>
                  <a:lnTo>
                    <a:pt x="19" y="3"/>
                  </a:lnTo>
                  <a:lnTo>
                    <a:pt x="20" y="3"/>
                  </a:lnTo>
                  <a:lnTo>
                    <a:pt x="23" y="3"/>
                  </a:lnTo>
                  <a:lnTo>
                    <a:pt x="24" y="3"/>
                  </a:lnTo>
                  <a:lnTo>
                    <a:pt x="25" y="2"/>
                  </a:lnTo>
                  <a:lnTo>
                    <a:pt x="28" y="2"/>
                  </a:lnTo>
                  <a:lnTo>
                    <a:pt x="29" y="2"/>
                  </a:lnTo>
                  <a:lnTo>
                    <a:pt x="30" y="2"/>
                  </a:lnTo>
                  <a:lnTo>
                    <a:pt x="33" y="2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37" y="0"/>
                  </a:lnTo>
                  <a:lnTo>
                    <a:pt x="39" y="0"/>
                  </a:lnTo>
                  <a:lnTo>
                    <a:pt x="41" y="0"/>
                  </a:lnTo>
                  <a:lnTo>
                    <a:pt x="42" y="0"/>
                  </a:lnTo>
                  <a:lnTo>
                    <a:pt x="45" y="0"/>
                  </a:lnTo>
                  <a:lnTo>
                    <a:pt x="47" y="0"/>
                  </a:lnTo>
                  <a:lnTo>
                    <a:pt x="50" y="0"/>
                  </a:lnTo>
                  <a:lnTo>
                    <a:pt x="51" y="0"/>
                  </a:lnTo>
                  <a:lnTo>
                    <a:pt x="53" y="0"/>
                  </a:lnTo>
                  <a:lnTo>
                    <a:pt x="56" y="0"/>
                  </a:lnTo>
                  <a:lnTo>
                    <a:pt x="57" y="0"/>
                  </a:lnTo>
                  <a:lnTo>
                    <a:pt x="61" y="2"/>
                  </a:lnTo>
                  <a:lnTo>
                    <a:pt x="63" y="2"/>
                  </a:lnTo>
                  <a:lnTo>
                    <a:pt x="65" y="2"/>
                  </a:lnTo>
                  <a:lnTo>
                    <a:pt x="68" y="2"/>
                  </a:lnTo>
                  <a:lnTo>
                    <a:pt x="69" y="3"/>
                  </a:lnTo>
                  <a:lnTo>
                    <a:pt x="73" y="3"/>
                  </a:lnTo>
                  <a:lnTo>
                    <a:pt x="75" y="3"/>
                  </a:lnTo>
                  <a:lnTo>
                    <a:pt x="78" y="4"/>
                  </a:lnTo>
                  <a:lnTo>
                    <a:pt x="80" y="4"/>
                  </a:lnTo>
                  <a:lnTo>
                    <a:pt x="82" y="5"/>
                  </a:lnTo>
                  <a:lnTo>
                    <a:pt x="85" y="5"/>
                  </a:lnTo>
                  <a:lnTo>
                    <a:pt x="87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2" y="20"/>
                  </a:lnTo>
                  <a:lnTo>
                    <a:pt x="91" y="20"/>
                  </a:lnTo>
                  <a:lnTo>
                    <a:pt x="90" y="20"/>
                  </a:lnTo>
                  <a:lnTo>
                    <a:pt x="87" y="19"/>
                  </a:lnTo>
                  <a:lnTo>
                    <a:pt x="86" y="19"/>
                  </a:lnTo>
                  <a:lnTo>
                    <a:pt x="85" y="19"/>
                  </a:lnTo>
                  <a:lnTo>
                    <a:pt x="82" y="19"/>
                  </a:lnTo>
                  <a:lnTo>
                    <a:pt x="81" y="19"/>
                  </a:lnTo>
                  <a:lnTo>
                    <a:pt x="80" y="19"/>
                  </a:lnTo>
                  <a:lnTo>
                    <a:pt x="79" y="17"/>
                  </a:lnTo>
                  <a:lnTo>
                    <a:pt x="78" y="17"/>
                  </a:lnTo>
                  <a:lnTo>
                    <a:pt x="77" y="17"/>
                  </a:lnTo>
                  <a:lnTo>
                    <a:pt x="75" y="17"/>
                  </a:lnTo>
                  <a:lnTo>
                    <a:pt x="73" y="16"/>
                  </a:lnTo>
                  <a:lnTo>
                    <a:pt x="70" y="16"/>
                  </a:lnTo>
                  <a:lnTo>
                    <a:pt x="69" y="16"/>
                  </a:lnTo>
                  <a:lnTo>
                    <a:pt x="68" y="16"/>
                  </a:lnTo>
                  <a:lnTo>
                    <a:pt x="65" y="16"/>
                  </a:lnTo>
                  <a:lnTo>
                    <a:pt x="64" y="16"/>
                  </a:lnTo>
                  <a:lnTo>
                    <a:pt x="63" y="16"/>
                  </a:lnTo>
                  <a:lnTo>
                    <a:pt x="61" y="16"/>
                  </a:lnTo>
                  <a:lnTo>
                    <a:pt x="59" y="16"/>
                  </a:lnTo>
                  <a:lnTo>
                    <a:pt x="57" y="16"/>
                  </a:lnTo>
                  <a:lnTo>
                    <a:pt x="56" y="16"/>
                  </a:lnTo>
                  <a:lnTo>
                    <a:pt x="55" y="16"/>
                  </a:lnTo>
                  <a:lnTo>
                    <a:pt x="52" y="16"/>
                  </a:lnTo>
                  <a:lnTo>
                    <a:pt x="51" y="16"/>
                  </a:lnTo>
                  <a:lnTo>
                    <a:pt x="48" y="16"/>
                  </a:lnTo>
                  <a:lnTo>
                    <a:pt x="47" y="16"/>
                  </a:lnTo>
                  <a:lnTo>
                    <a:pt x="46" y="16"/>
                  </a:lnTo>
                  <a:lnTo>
                    <a:pt x="44" y="16"/>
                  </a:lnTo>
                  <a:lnTo>
                    <a:pt x="42" y="16"/>
                  </a:lnTo>
                  <a:lnTo>
                    <a:pt x="40" y="16"/>
                  </a:lnTo>
                  <a:lnTo>
                    <a:pt x="39" y="16"/>
                  </a:lnTo>
                  <a:lnTo>
                    <a:pt x="36" y="16"/>
                  </a:lnTo>
                  <a:lnTo>
                    <a:pt x="35" y="16"/>
                  </a:lnTo>
                  <a:lnTo>
                    <a:pt x="33" y="17"/>
                  </a:lnTo>
                  <a:lnTo>
                    <a:pt x="31" y="17"/>
                  </a:lnTo>
                  <a:lnTo>
                    <a:pt x="30" y="17"/>
                  </a:lnTo>
                  <a:lnTo>
                    <a:pt x="28" y="19"/>
                  </a:lnTo>
                  <a:lnTo>
                    <a:pt x="25" y="19"/>
                  </a:lnTo>
                  <a:lnTo>
                    <a:pt x="24" y="19"/>
                  </a:lnTo>
                  <a:lnTo>
                    <a:pt x="23" y="19"/>
                  </a:lnTo>
                  <a:lnTo>
                    <a:pt x="20" y="20"/>
                  </a:lnTo>
                  <a:lnTo>
                    <a:pt x="19" y="20"/>
                  </a:lnTo>
                  <a:lnTo>
                    <a:pt x="18" y="21"/>
                  </a:lnTo>
                  <a:lnTo>
                    <a:pt x="17" y="21"/>
                  </a:lnTo>
                  <a:lnTo>
                    <a:pt x="14" y="21"/>
                  </a:lnTo>
                  <a:lnTo>
                    <a:pt x="13" y="22"/>
                  </a:lnTo>
                  <a:lnTo>
                    <a:pt x="12" y="24"/>
                  </a:lnTo>
                  <a:lnTo>
                    <a:pt x="11" y="24"/>
                  </a:lnTo>
                  <a:lnTo>
                    <a:pt x="9" y="24"/>
                  </a:lnTo>
                  <a:lnTo>
                    <a:pt x="8" y="25"/>
                  </a:lnTo>
                  <a:lnTo>
                    <a:pt x="7" y="26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3" name="Freeform 216"/>
            <p:cNvSpPr>
              <a:spLocks/>
            </p:cNvSpPr>
            <p:nvPr/>
          </p:nvSpPr>
          <p:spPr bwMode="auto">
            <a:xfrm>
              <a:off x="5995988" y="2341563"/>
              <a:ext cx="39687" cy="142875"/>
            </a:xfrm>
            <a:custGeom>
              <a:avLst/>
              <a:gdLst>
                <a:gd name="T0" fmla="*/ 25 w 25"/>
                <a:gd name="T1" fmla="*/ 4 h 90"/>
                <a:gd name="T2" fmla="*/ 24 w 25"/>
                <a:gd name="T3" fmla="*/ 6 h 90"/>
                <a:gd name="T4" fmla="*/ 22 w 25"/>
                <a:gd name="T5" fmla="*/ 8 h 90"/>
                <a:gd name="T6" fmla="*/ 21 w 25"/>
                <a:gd name="T7" fmla="*/ 12 h 90"/>
                <a:gd name="T8" fmla="*/ 21 w 25"/>
                <a:gd name="T9" fmla="*/ 14 h 90"/>
                <a:gd name="T10" fmla="*/ 20 w 25"/>
                <a:gd name="T11" fmla="*/ 17 h 90"/>
                <a:gd name="T12" fmla="*/ 20 w 25"/>
                <a:gd name="T13" fmla="*/ 19 h 90"/>
                <a:gd name="T14" fmla="*/ 19 w 25"/>
                <a:gd name="T15" fmla="*/ 22 h 90"/>
                <a:gd name="T16" fmla="*/ 19 w 25"/>
                <a:gd name="T17" fmla="*/ 24 h 90"/>
                <a:gd name="T18" fmla="*/ 17 w 25"/>
                <a:gd name="T19" fmla="*/ 26 h 90"/>
                <a:gd name="T20" fmla="*/ 16 w 25"/>
                <a:gd name="T21" fmla="*/ 31 h 90"/>
                <a:gd name="T22" fmla="*/ 16 w 25"/>
                <a:gd name="T23" fmla="*/ 34 h 90"/>
                <a:gd name="T24" fmla="*/ 16 w 25"/>
                <a:gd name="T25" fmla="*/ 37 h 90"/>
                <a:gd name="T26" fmla="*/ 16 w 25"/>
                <a:gd name="T27" fmla="*/ 41 h 90"/>
                <a:gd name="T28" fmla="*/ 15 w 25"/>
                <a:gd name="T29" fmla="*/ 44 h 90"/>
                <a:gd name="T30" fmla="*/ 15 w 25"/>
                <a:gd name="T31" fmla="*/ 47 h 90"/>
                <a:gd name="T32" fmla="*/ 15 w 25"/>
                <a:gd name="T33" fmla="*/ 52 h 90"/>
                <a:gd name="T34" fmla="*/ 15 w 25"/>
                <a:gd name="T35" fmla="*/ 56 h 90"/>
                <a:gd name="T36" fmla="*/ 15 w 25"/>
                <a:gd name="T37" fmla="*/ 59 h 90"/>
                <a:gd name="T38" fmla="*/ 15 w 25"/>
                <a:gd name="T39" fmla="*/ 63 h 90"/>
                <a:gd name="T40" fmla="*/ 15 w 25"/>
                <a:gd name="T41" fmla="*/ 68 h 90"/>
                <a:gd name="T42" fmla="*/ 16 w 25"/>
                <a:gd name="T43" fmla="*/ 72 h 90"/>
                <a:gd name="T44" fmla="*/ 16 w 25"/>
                <a:gd name="T45" fmla="*/ 76 h 90"/>
                <a:gd name="T46" fmla="*/ 16 w 25"/>
                <a:gd name="T47" fmla="*/ 80 h 90"/>
                <a:gd name="T48" fmla="*/ 17 w 25"/>
                <a:gd name="T49" fmla="*/ 85 h 90"/>
                <a:gd name="T50" fmla="*/ 19 w 25"/>
                <a:gd name="T51" fmla="*/ 90 h 90"/>
                <a:gd name="T52" fmla="*/ 5 w 25"/>
                <a:gd name="T53" fmla="*/ 89 h 90"/>
                <a:gd name="T54" fmla="*/ 4 w 25"/>
                <a:gd name="T55" fmla="*/ 86 h 90"/>
                <a:gd name="T56" fmla="*/ 4 w 25"/>
                <a:gd name="T57" fmla="*/ 84 h 90"/>
                <a:gd name="T58" fmla="*/ 4 w 25"/>
                <a:gd name="T59" fmla="*/ 81 h 90"/>
                <a:gd name="T60" fmla="*/ 3 w 25"/>
                <a:gd name="T61" fmla="*/ 78 h 90"/>
                <a:gd name="T62" fmla="*/ 3 w 25"/>
                <a:gd name="T63" fmla="*/ 74 h 90"/>
                <a:gd name="T64" fmla="*/ 2 w 25"/>
                <a:gd name="T65" fmla="*/ 72 h 90"/>
                <a:gd name="T66" fmla="*/ 2 w 25"/>
                <a:gd name="T67" fmla="*/ 69 h 90"/>
                <a:gd name="T68" fmla="*/ 2 w 25"/>
                <a:gd name="T69" fmla="*/ 66 h 90"/>
                <a:gd name="T70" fmla="*/ 2 w 25"/>
                <a:gd name="T71" fmla="*/ 63 h 90"/>
                <a:gd name="T72" fmla="*/ 0 w 25"/>
                <a:gd name="T73" fmla="*/ 59 h 90"/>
                <a:gd name="T74" fmla="*/ 0 w 25"/>
                <a:gd name="T75" fmla="*/ 56 h 90"/>
                <a:gd name="T76" fmla="*/ 0 w 25"/>
                <a:gd name="T77" fmla="*/ 53 h 90"/>
                <a:gd name="T78" fmla="*/ 0 w 25"/>
                <a:gd name="T79" fmla="*/ 48 h 90"/>
                <a:gd name="T80" fmla="*/ 0 w 25"/>
                <a:gd name="T81" fmla="*/ 46 h 90"/>
                <a:gd name="T82" fmla="*/ 0 w 25"/>
                <a:gd name="T83" fmla="*/ 42 h 90"/>
                <a:gd name="T84" fmla="*/ 0 w 25"/>
                <a:gd name="T85" fmla="*/ 39 h 90"/>
                <a:gd name="T86" fmla="*/ 2 w 25"/>
                <a:gd name="T87" fmla="*/ 35 h 90"/>
                <a:gd name="T88" fmla="*/ 2 w 25"/>
                <a:gd name="T89" fmla="*/ 30 h 90"/>
                <a:gd name="T90" fmla="*/ 3 w 25"/>
                <a:gd name="T91" fmla="*/ 26 h 90"/>
                <a:gd name="T92" fmla="*/ 3 w 25"/>
                <a:gd name="T93" fmla="*/ 23 h 90"/>
                <a:gd name="T94" fmla="*/ 4 w 25"/>
                <a:gd name="T95" fmla="*/ 19 h 90"/>
                <a:gd name="T96" fmla="*/ 5 w 25"/>
                <a:gd name="T97" fmla="*/ 15 h 90"/>
                <a:gd name="T98" fmla="*/ 5 w 25"/>
                <a:gd name="T99" fmla="*/ 12 h 90"/>
                <a:gd name="T100" fmla="*/ 7 w 25"/>
                <a:gd name="T101" fmla="*/ 8 h 90"/>
                <a:gd name="T102" fmla="*/ 9 w 25"/>
                <a:gd name="T103" fmla="*/ 4 h 90"/>
                <a:gd name="T104" fmla="*/ 10 w 25"/>
                <a:gd name="T105" fmla="*/ 1 h 90"/>
                <a:gd name="T106" fmla="*/ 25 w 25"/>
                <a:gd name="T107" fmla="*/ 3 h 9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25"/>
                <a:gd name="T163" fmla="*/ 0 h 90"/>
                <a:gd name="T164" fmla="*/ 25 w 25"/>
                <a:gd name="T165" fmla="*/ 90 h 9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25" h="90">
                  <a:moveTo>
                    <a:pt x="25" y="3"/>
                  </a:moveTo>
                  <a:lnTo>
                    <a:pt x="25" y="4"/>
                  </a:lnTo>
                  <a:lnTo>
                    <a:pt x="24" y="4"/>
                  </a:lnTo>
                  <a:lnTo>
                    <a:pt x="24" y="6"/>
                  </a:lnTo>
                  <a:lnTo>
                    <a:pt x="24" y="7"/>
                  </a:lnTo>
                  <a:lnTo>
                    <a:pt x="22" y="8"/>
                  </a:lnTo>
                  <a:lnTo>
                    <a:pt x="21" y="11"/>
                  </a:lnTo>
                  <a:lnTo>
                    <a:pt x="21" y="12"/>
                  </a:lnTo>
                  <a:lnTo>
                    <a:pt x="21" y="13"/>
                  </a:lnTo>
                  <a:lnTo>
                    <a:pt x="21" y="14"/>
                  </a:lnTo>
                  <a:lnTo>
                    <a:pt x="21" y="15"/>
                  </a:lnTo>
                  <a:lnTo>
                    <a:pt x="20" y="17"/>
                  </a:lnTo>
                  <a:lnTo>
                    <a:pt x="20" y="18"/>
                  </a:lnTo>
                  <a:lnTo>
                    <a:pt x="20" y="19"/>
                  </a:lnTo>
                  <a:lnTo>
                    <a:pt x="20" y="20"/>
                  </a:lnTo>
                  <a:lnTo>
                    <a:pt x="19" y="22"/>
                  </a:lnTo>
                  <a:lnTo>
                    <a:pt x="19" y="23"/>
                  </a:lnTo>
                  <a:lnTo>
                    <a:pt x="19" y="24"/>
                  </a:lnTo>
                  <a:lnTo>
                    <a:pt x="19" y="25"/>
                  </a:lnTo>
                  <a:lnTo>
                    <a:pt x="17" y="26"/>
                  </a:lnTo>
                  <a:lnTo>
                    <a:pt x="17" y="29"/>
                  </a:lnTo>
                  <a:lnTo>
                    <a:pt x="16" y="31"/>
                  </a:lnTo>
                  <a:lnTo>
                    <a:pt x="16" y="32"/>
                  </a:lnTo>
                  <a:lnTo>
                    <a:pt x="16" y="34"/>
                  </a:lnTo>
                  <a:lnTo>
                    <a:pt x="16" y="36"/>
                  </a:lnTo>
                  <a:lnTo>
                    <a:pt x="16" y="37"/>
                  </a:lnTo>
                  <a:lnTo>
                    <a:pt x="16" y="39"/>
                  </a:lnTo>
                  <a:lnTo>
                    <a:pt x="16" y="41"/>
                  </a:lnTo>
                  <a:lnTo>
                    <a:pt x="15" y="42"/>
                  </a:lnTo>
                  <a:lnTo>
                    <a:pt x="15" y="44"/>
                  </a:lnTo>
                  <a:lnTo>
                    <a:pt x="15" y="46"/>
                  </a:lnTo>
                  <a:lnTo>
                    <a:pt x="15" y="47"/>
                  </a:lnTo>
                  <a:lnTo>
                    <a:pt x="15" y="50"/>
                  </a:lnTo>
                  <a:lnTo>
                    <a:pt x="15" y="52"/>
                  </a:lnTo>
                  <a:lnTo>
                    <a:pt x="15" y="53"/>
                  </a:lnTo>
                  <a:lnTo>
                    <a:pt x="15" y="56"/>
                  </a:lnTo>
                  <a:lnTo>
                    <a:pt x="15" y="57"/>
                  </a:lnTo>
                  <a:lnTo>
                    <a:pt x="15" y="59"/>
                  </a:lnTo>
                  <a:lnTo>
                    <a:pt x="15" y="62"/>
                  </a:lnTo>
                  <a:lnTo>
                    <a:pt x="15" y="63"/>
                  </a:lnTo>
                  <a:lnTo>
                    <a:pt x="15" y="66"/>
                  </a:lnTo>
                  <a:lnTo>
                    <a:pt x="15" y="68"/>
                  </a:lnTo>
                  <a:lnTo>
                    <a:pt x="15" y="69"/>
                  </a:lnTo>
                  <a:lnTo>
                    <a:pt x="16" y="72"/>
                  </a:lnTo>
                  <a:lnTo>
                    <a:pt x="16" y="74"/>
                  </a:lnTo>
                  <a:lnTo>
                    <a:pt x="16" y="76"/>
                  </a:lnTo>
                  <a:lnTo>
                    <a:pt x="16" y="78"/>
                  </a:lnTo>
                  <a:lnTo>
                    <a:pt x="16" y="80"/>
                  </a:lnTo>
                  <a:lnTo>
                    <a:pt x="16" y="83"/>
                  </a:lnTo>
                  <a:lnTo>
                    <a:pt x="17" y="85"/>
                  </a:lnTo>
                  <a:lnTo>
                    <a:pt x="17" y="88"/>
                  </a:lnTo>
                  <a:lnTo>
                    <a:pt x="19" y="90"/>
                  </a:lnTo>
                  <a:lnTo>
                    <a:pt x="5" y="90"/>
                  </a:lnTo>
                  <a:lnTo>
                    <a:pt x="5" y="89"/>
                  </a:lnTo>
                  <a:lnTo>
                    <a:pt x="4" y="88"/>
                  </a:lnTo>
                  <a:lnTo>
                    <a:pt x="4" y="86"/>
                  </a:lnTo>
                  <a:lnTo>
                    <a:pt x="4" y="85"/>
                  </a:lnTo>
                  <a:lnTo>
                    <a:pt x="4" y="84"/>
                  </a:lnTo>
                  <a:lnTo>
                    <a:pt x="4" y="83"/>
                  </a:lnTo>
                  <a:lnTo>
                    <a:pt x="4" y="81"/>
                  </a:lnTo>
                  <a:lnTo>
                    <a:pt x="3" y="79"/>
                  </a:lnTo>
                  <a:lnTo>
                    <a:pt x="3" y="78"/>
                  </a:lnTo>
                  <a:lnTo>
                    <a:pt x="3" y="75"/>
                  </a:lnTo>
                  <a:lnTo>
                    <a:pt x="3" y="74"/>
                  </a:lnTo>
                  <a:lnTo>
                    <a:pt x="3" y="73"/>
                  </a:lnTo>
                  <a:lnTo>
                    <a:pt x="2" y="72"/>
                  </a:lnTo>
                  <a:lnTo>
                    <a:pt x="2" y="70"/>
                  </a:lnTo>
                  <a:lnTo>
                    <a:pt x="2" y="69"/>
                  </a:lnTo>
                  <a:lnTo>
                    <a:pt x="2" y="68"/>
                  </a:lnTo>
                  <a:lnTo>
                    <a:pt x="2" y="66"/>
                  </a:lnTo>
                  <a:lnTo>
                    <a:pt x="2" y="64"/>
                  </a:lnTo>
                  <a:lnTo>
                    <a:pt x="2" y="63"/>
                  </a:lnTo>
                  <a:lnTo>
                    <a:pt x="0" y="62"/>
                  </a:lnTo>
                  <a:lnTo>
                    <a:pt x="0" y="59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0" y="54"/>
                  </a:lnTo>
                  <a:lnTo>
                    <a:pt x="0" y="53"/>
                  </a:lnTo>
                  <a:lnTo>
                    <a:pt x="0" y="51"/>
                  </a:lnTo>
                  <a:lnTo>
                    <a:pt x="0" y="48"/>
                  </a:lnTo>
                  <a:lnTo>
                    <a:pt x="0" y="47"/>
                  </a:lnTo>
                  <a:lnTo>
                    <a:pt x="0" y="46"/>
                  </a:lnTo>
                  <a:lnTo>
                    <a:pt x="0" y="44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0" y="39"/>
                  </a:lnTo>
                  <a:lnTo>
                    <a:pt x="2" y="36"/>
                  </a:lnTo>
                  <a:lnTo>
                    <a:pt x="2" y="35"/>
                  </a:lnTo>
                  <a:lnTo>
                    <a:pt x="2" y="32"/>
                  </a:lnTo>
                  <a:lnTo>
                    <a:pt x="2" y="30"/>
                  </a:lnTo>
                  <a:lnTo>
                    <a:pt x="3" y="29"/>
                  </a:lnTo>
                  <a:lnTo>
                    <a:pt x="3" y="26"/>
                  </a:lnTo>
                  <a:lnTo>
                    <a:pt x="3" y="25"/>
                  </a:lnTo>
                  <a:lnTo>
                    <a:pt x="3" y="23"/>
                  </a:lnTo>
                  <a:lnTo>
                    <a:pt x="4" y="22"/>
                  </a:lnTo>
                  <a:lnTo>
                    <a:pt x="4" y="19"/>
                  </a:lnTo>
                  <a:lnTo>
                    <a:pt x="4" y="17"/>
                  </a:lnTo>
                  <a:lnTo>
                    <a:pt x="5" y="15"/>
                  </a:lnTo>
                  <a:lnTo>
                    <a:pt x="5" y="13"/>
                  </a:lnTo>
                  <a:lnTo>
                    <a:pt x="5" y="12"/>
                  </a:lnTo>
                  <a:lnTo>
                    <a:pt x="7" y="9"/>
                  </a:lnTo>
                  <a:lnTo>
                    <a:pt x="7" y="8"/>
                  </a:lnTo>
                  <a:lnTo>
                    <a:pt x="8" y="6"/>
                  </a:lnTo>
                  <a:lnTo>
                    <a:pt x="9" y="4"/>
                  </a:lnTo>
                  <a:lnTo>
                    <a:pt x="9" y="2"/>
                  </a:lnTo>
                  <a:lnTo>
                    <a:pt x="10" y="1"/>
                  </a:lnTo>
                  <a:lnTo>
                    <a:pt x="11" y="0"/>
                  </a:lnTo>
                  <a:lnTo>
                    <a:pt x="25" y="3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4" name="Freeform 217"/>
            <p:cNvSpPr>
              <a:spLocks/>
            </p:cNvSpPr>
            <p:nvPr/>
          </p:nvSpPr>
          <p:spPr bwMode="auto">
            <a:xfrm>
              <a:off x="5759450" y="2216151"/>
              <a:ext cx="120650" cy="128588"/>
            </a:xfrm>
            <a:custGeom>
              <a:avLst/>
              <a:gdLst>
                <a:gd name="T0" fmla="*/ 76 w 76"/>
                <a:gd name="T1" fmla="*/ 10 h 81"/>
                <a:gd name="T2" fmla="*/ 73 w 76"/>
                <a:gd name="T3" fmla="*/ 13 h 81"/>
                <a:gd name="T4" fmla="*/ 72 w 76"/>
                <a:gd name="T5" fmla="*/ 15 h 81"/>
                <a:gd name="T6" fmla="*/ 70 w 76"/>
                <a:gd name="T7" fmla="*/ 17 h 81"/>
                <a:gd name="T8" fmla="*/ 68 w 76"/>
                <a:gd name="T9" fmla="*/ 21 h 81"/>
                <a:gd name="T10" fmla="*/ 66 w 76"/>
                <a:gd name="T11" fmla="*/ 24 h 81"/>
                <a:gd name="T12" fmla="*/ 64 w 76"/>
                <a:gd name="T13" fmla="*/ 26 h 81"/>
                <a:gd name="T14" fmla="*/ 63 w 76"/>
                <a:gd name="T15" fmla="*/ 29 h 81"/>
                <a:gd name="T16" fmla="*/ 60 w 76"/>
                <a:gd name="T17" fmla="*/ 31 h 81"/>
                <a:gd name="T18" fmla="*/ 59 w 76"/>
                <a:gd name="T19" fmla="*/ 34 h 81"/>
                <a:gd name="T20" fmla="*/ 56 w 76"/>
                <a:gd name="T21" fmla="*/ 36 h 81"/>
                <a:gd name="T22" fmla="*/ 54 w 76"/>
                <a:gd name="T23" fmla="*/ 38 h 81"/>
                <a:gd name="T24" fmla="*/ 52 w 76"/>
                <a:gd name="T25" fmla="*/ 42 h 81"/>
                <a:gd name="T26" fmla="*/ 49 w 76"/>
                <a:gd name="T27" fmla="*/ 44 h 81"/>
                <a:gd name="T28" fmla="*/ 47 w 76"/>
                <a:gd name="T29" fmla="*/ 47 h 81"/>
                <a:gd name="T30" fmla="*/ 44 w 76"/>
                <a:gd name="T31" fmla="*/ 49 h 81"/>
                <a:gd name="T32" fmla="*/ 41 w 76"/>
                <a:gd name="T33" fmla="*/ 53 h 81"/>
                <a:gd name="T34" fmla="*/ 38 w 76"/>
                <a:gd name="T35" fmla="*/ 56 h 81"/>
                <a:gd name="T36" fmla="*/ 36 w 76"/>
                <a:gd name="T37" fmla="*/ 59 h 81"/>
                <a:gd name="T38" fmla="*/ 32 w 76"/>
                <a:gd name="T39" fmla="*/ 61 h 81"/>
                <a:gd name="T40" fmla="*/ 28 w 76"/>
                <a:gd name="T41" fmla="*/ 65 h 81"/>
                <a:gd name="T42" fmla="*/ 26 w 76"/>
                <a:gd name="T43" fmla="*/ 69 h 81"/>
                <a:gd name="T44" fmla="*/ 21 w 76"/>
                <a:gd name="T45" fmla="*/ 71 h 81"/>
                <a:gd name="T46" fmla="*/ 19 w 76"/>
                <a:gd name="T47" fmla="*/ 74 h 81"/>
                <a:gd name="T48" fmla="*/ 15 w 76"/>
                <a:gd name="T49" fmla="*/ 78 h 81"/>
                <a:gd name="T50" fmla="*/ 11 w 76"/>
                <a:gd name="T51" fmla="*/ 81 h 81"/>
                <a:gd name="T52" fmla="*/ 0 w 76"/>
                <a:gd name="T53" fmla="*/ 68 h 81"/>
                <a:gd name="T54" fmla="*/ 3 w 76"/>
                <a:gd name="T55" fmla="*/ 66 h 81"/>
                <a:gd name="T56" fmla="*/ 5 w 76"/>
                <a:gd name="T57" fmla="*/ 64 h 81"/>
                <a:gd name="T58" fmla="*/ 9 w 76"/>
                <a:gd name="T59" fmla="*/ 60 h 81"/>
                <a:gd name="T60" fmla="*/ 11 w 76"/>
                <a:gd name="T61" fmla="*/ 58 h 81"/>
                <a:gd name="T62" fmla="*/ 13 w 76"/>
                <a:gd name="T63" fmla="*/ 56 h 81"/>
                <a:gd name="T64" fmla="*/ 15 w 76"/>
                <a:gd name="T65" fmla="*/ 54 h 81"/>
                <a:gd name="T66" fmla="*/ 18 w 76"/>
                <a:gd name="T67" fmla="*/ 52 h 81"/>
                <a:gd name="T68" fmla="*/ 20 w 76"/>
                <a:gd name="T69" fmla="*/ 49 h 81"/>
                <a:gd name="T70" fmla="*/ 22 w 76"/>
                <a:gd name="T71" fmla="*/ 47 h 81"/>
                <a:gd name="T72" fmla="*/ 25 w 76"/>
                <a:gd name="T73" fmla="*/ 44 h 81"/>
                <a:gd name="T74" fmla="*/ 27 w 76"/>
                <a:gd name="T75" fmla="*/ 42 h 81"/>
                <a:gd name="T76" fmla="*/ 31 w 76"/>
                <a:gd name="T77" fmla="*/ 38 h 81"/>
                <a:gd name="T78" fmla="*/ 33 w 76"/>
                <a:gd name="T79" fmla="*/ 36 h 81"/>
                <a:gd name="T80" fmla="*/ 36 w 76"/>
                <a:gd name="T81" fmla="*/ 34 h 81"/>
                <a:gd name="T82" fmla="*/ 38 w 76"/>
                <a:gd name="T83" fmla="*/ 31 h 81"/>
                <a:gd name="T84" fmla="*/ 41 w 76"/>
                <a:gd name="T85" fmla="*/ 27 h 81"/>
                <a:gd name="T86" fmla="*/ 43 w 76"/>
                <a:gd name="T87" fmla="*/ 25 h 81"/>
                <a:gd name="T88" fmla="*/ 46 w 76"/>
                <a:gd name="T89" fmla="*/ 22 h 81"/>
                <a:gd name="T90" fmla="*/ 48 w 76"/>
                <a:gd name="T91" fmla="*/ 20 h 81"/>
                <a:gd name="T92" fmla="*/ 50 w 76"/>
                <a:gd name="T93" fmla="*/ 16 h 81"/>
                <a:gd name="T94" fmla="*/ 52 w 76"/>
                <a:gd name="T95" fmla="*/ 14 h 81"/>
                <a:gd name="T96" fmla="*/ 54 w 76"/>
                <a:gd name="T97" fmla="*/ 12 h 81"/>
                <a:gd name="T98" fmla="*/ 56 w 76"/>
                <a:gd name="T99" fmla="*/ 9 h 81"/>
                <a:gd name="T100" fmla="*/ 58 w 76"/>
                <a:gd name="T101" fmla="*/ 7 h 81"/>
                <a:gd name="T102" fmla="*/ 59 w 76"/>
                <a:gd name="T103" fmla="*/ 4 h 81"/>
                <a:gd name="T104" fmla="*/ 61 w 76"/>
                <a:gd name="T105" fmla="*/ 2 h 81"/>
                <a:gd name="T106" fmla="*/ 76 w 76"/>
                <a:gd name="T107" fmla="*/ 10 h 81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76"/>
                <a:gd name="T163" fmla="*/ 0 h 81"/>
                <a:gd name="T164" fmla="*/ 76 w 76"/>
                <a:gd name="T165" fmla="*/ 81 h 81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76" h="81">
                  <a:moveTo>
                    <a:pt x="76" y="10"/>
                  </a:moveTo>
                  <a:lnTo>
                    <a:pt x="76" y="10"/>
                  </a:lnTo>
                  <a:lnTo>
                    <a:pt x="75" y="12"/>
                  </a:lnTo>
                  <a:lnTo>
                    <a:pt x="73" y="13"/>
                  </a:lnTo>
                  <a:lnTo>
                    <a:pt x="73" y="14"/>
                  </a:lnTo>
                  <a:lnTo>
                    <a:pt x="72" y="15"/>
                  </a:lnTo>
                  <a:lnTo>
                    <a:pt x="71" y="16"/>
                  </a:lnTo>
                  <a:lnTo>
                    <a:pt x="70" y="17"/>
                  </a:lnTo>
                  <a:lnTo>
                    <a:pt x="69" y="20"/>
                  </a:lnTo>
                  <a:lnTo>
                    <a:pt x="68" y="21"/>
                  </a:lnTo>
                  <a:lnTo>
                    <a:pt x="66" y="22"/>
                  </a:lnTo>
                  <a:lnTo>
                    <a:pt x="66" y="24"/>
                  </a:lnTo>
                  <a:lnTo>
                    <a:pt x="65" y="25"/>
                  </a:lnTo>
                  <a:lnTo>
                    <a:pt x="64" y="26"/>
                  </a:lnTo>
                  <a:lnTo>
                    <a:pt x="63" y="27"/>
                  </a:lnTo>
                  <a:lnTo>
                    <a:pt x="63" y="29"/>
                  </a:lnTo>
                  <a:lnTo>
                    <a:pt x="61" y="30"/>
                  </a:lnTo>
                  <a:lnTo>
                    <a:pt x="60" y="31"/>
                  </a:lnTo>
                  <a:lnTo>
                    <a:pt x="59" y="32"/>
                  </a:lnTo>
                  <a:lnTo>
                    <a:pt x="59" y="34"/>
                  </a:lnTo>
                  <a:lnTo>
                    <a:pt x="58" y="35"/>
                  </a:lnTo>
                  <a:lnTo>
                    <a:pt x="56" y="36"/>
                  </a:lnTo>
                  <a:lnTo>
                    <a:pt x="55" y="37"/>
                  </a:lnTo>
                  <a:lnTo>
                    <a:pt x="54" y="38"/>
                  </a:lnTo>
                  <a:lnTo>
                    <a:pt x="53" y="39"/>
                  </a:lnTo>
                  <a:lnTo>
                    <a:pt x="52" y="42"/>
                  </a:lnTo>
                  <a:lnTo>
                    <a:pt x="50" y="43"/>
                  </a:lnTo>
                  <a:lnTo>
                    <a:pt x="49" y="44"/>
                  </a:lnTo>
                  <a:lnTo>
                    <a:pt x="48" y="46"/>
                  </a:lnTo>
                  <a:lnTo>
                    <a:pt x="47" y="47"/>
                  </a:lnTo>
                  <a:lnTo>
                    <a:pt x="46" y="48"/>
                  </a:lnTo>
                  <a:lnTo>
                    <a:pt x="44" y="49"/>
                  </a:lnTo>
                  <a:lnTo>
                    <a:pt x="42" y="52"/>
                  </a:lnTo>
                  <a:lnTo>
                    <a:pt x="41" y="53"/>
                  </a:lnTo>
                  <a:lnTo>
                    <a:pt x="40" y="54"/>
                  </a:lnTo>
                  <a:lnTo>
                    <a:pt x="38" y="56"/>
                  </a:lnTo>
                  <a:lnTo>
                    <a:pt x="36" y="57"/>
                  </a:lnTo>
                  <a:lnTo>
                    <a:pt x="36" y="59"/>
                  </a:lnTo>
                  <a:lnTo>
                    <a:pt x="33" y="60"/>
                  </a:lnTo>
                  <a:lnTo>
                    <a:pt x="32" y="61"/>
                  </a:lnTo>
                  <a:lnTo>
                    <a:pt x="30" y="64"/>
                  </a:lnTo>
                  <a:lnTo>
                    <a:pt x="28" y="65"/>
                  </a:lnTo>
                  <a:lnTo>
                    <a:pt x="27" y="66"/>
                  </a:lnTo>
                  <a:lnTo>
                    <a:pt x="26" y="69"/>
                  </a:lnTo>
                  <a:lnTo>
                    <a:pt x="24" y="69"/>
                  </a:lnTo>
                  <a:lnTo>
                    <a:pt x="21" y="71"/>
                  </a:lnTo>
                  <a:lnTo>
                    <a:pt x="20" y="73"/>
                  </a:lnTo>
                  <a:lnTo>
                    <a:pt x="19" y="74"/>
                  </a:lnTo>
                  <a:lnTo>
                    <a:pt x="16" y="76"/>
                  </a:lnTo>
                  <a:lnTo>
                    <a:pt x="15" y="78"/>
                  </a:lnTo>
                  <a:lnTo>
                    <a:pt x="13" y="79"/>
                  </a:lnTo>
                  <a:lnTo>
                    <a:pt x="11" y="81"/>
                  </a:lnTo>
                  <a:lnTo>
                    <a:pt x="0" y="69"/>
                  </a:lnTo>
                  <a:lnTo>
                    <a:pt x="0" y="68"/>
                  </a:lnTo>
                  <a:lnTo>
                    <a:pt x="2" y="66"/>
                  </a:lnTo>
                  <a:lnTo>
                    <a:pt x="3" y="66"/>
                  </a:lnTo>
                  <a:lnTo>
                    <a:pt x="4" y="65"/>
                  </a:lnTo>
                  <a:lnTo>
                    <a:pt x="5" y="64"/>
                  </a:lnTo>
                  <a:lnTo>
                    <a:pt x="6" y="63"/>
                  </a:lnTo>
                  <a:lnTo>
                    <a:pt x="9" y="60"/>
                  </a:lnTo>
                  <a:lnTo>
                    <a:pt x="10" y="59"/>
                  </a:lnTo>
                  <a:lnTo>
                    <a:pt x="11" y="58"/>
                  </a:lnTo>
                  <a:lnTo>
                    <a:pt x="13" y="57"/>
                  </a:lnTo>
                  <a:lnTo>
                    <a:pt x="13" y="56"/>
                  </a:lnTo>
                  <a:lnTo>
                    <a:pt x="14" y="56"/>
                  </a:lnTo>
                  <a:lnTo>
                    <a:pt x="15" y="54"/>
                  </a:lnTo>
                  <a:lnTo>
                    <a:pt x="16" y="53"/>
                  </a:lnTo>
                  <a:lnTo>
                    <a:pt x="18" y="52"/>
                  </a:lnTo>
                  <a:lnTo>
                    <a:pt x="19" y="51"/>
                  </a:lnTo>
                  <a:lnTo>
                    <a:pt x="20" y="49"/>
                  </a:lnTo>
                  <a:lnTo>
                    <a:pt x="21" y="48"/>
                  </a:lnTo>
                  <a:lnTo>
                    <a:pt x="22" y="47"/>
                  </a:lnTo>
                  <a:lnTo>
                    <a:pt x="24" y="46"/>
                  </a:lnTo>
                  <a:lnTo>
                    <a:pt x="25" y="44"/>
                  </a:lnTo>
                  <a:lnTo>
                    <a:pt x="26" y="43"/>
                  </a:lnTo>
                  <a:lnTo>
                    <a:pt x="27" y="42"/>
                  </a:lnTo>
                  <a:lnTo>
                    <a:pt x="28" y="41"/>
                  </a:lnTo>
                  <a:lnTo>
                    <a:pt x="31" y="38"/>
                  </a:lnTo>
                  <a:lnTo>
                    <a:pt x="32" y="38"/>
                  </a:lnTo>
                  <a:lnTo>
                    <a:pt x="33" y="36"/>
                  </a:lnTo>
                  <a:lnTo>
                    <a:pt x="35" y="35"/>
                  </a:lnTo>
                  <a:lnTo>
                    <a:pt x="36" y="34"/>
                  </a:lnTo>
                  <a:lnTo>
                    <a:pt x="37" y="32"/>
                  </a:lnTo>
                  <a:lnTo>
                    <a:pt x="38" y="31"/>
                  </a:lnTo>
                  <a:lnTo>
                    <a:pt x="40" y="30"/>
                  </a:lnTo>
                  <a:lnTo>
                    <a:pt x="41" y="27"/>
                  </a:lnTo>
                  <a:lnTo>
                    <a:pt x="42" y="26"/>
                  </a:lnTo>
                  <a:lnTo>
                    <a:pt x="43" y="25"/>
                  </a:lnTo>
                  <a:lnTo>
                    <a:pt x="44" y="24"/>
                  </a:lnTo>
                  <a:lnTo>
                    <a:pt x="46" y="22"/>
                  </a:lnTo>
                  <a:lnTo>
                    <a:pt x="47" y="21"/>
                  </a:lnTo>
                  <a:lnTo>
                    <a:pt x="48" y="20"/>
                  </a:lnTo>
                  <a:lnTo>
                    <a:pt x="49" y="17"/>
                  </a:lnTo>
                  <a:lnTo>
                    <a:pt x="50" y="16"/>
                  </a:lnTo>
                  <a:lnTo>
                    <a:pt x="50" y="15"/>
                  </a:lnTo>
                  <a:lnTo>
                    <a:pt x="52" y="14"/>
                  </a:lnTo>
                  <a:lnTo>
                    <a:pt x="53" y="13"/>
                  </a:lnTo>
                  <a:lnTo>
                    <a:pt x="54" y="12"/>
                  </a:lnTo>
                  <a:lnTo>
                    <a:pt x="55" y="10"/>
                  </a:lnTo>
                  <a:lnTo>
                    <a:pt x="56" y="9"/>
                  </a:lnTo>
                  <a:lnTo>
                    <a:pt x="56" y="8"/>
                  </a:lnTo>
                  <a:lnTo>
                    <a:pt x="58" y="7"/>
                  </a:lnTo>
                  <a:lnTo>
                    <a:pt x="59" y="5"/>
                  </a:lnTo>
                  <a:lnTo>
                    <a:pt x="59" y="4"/>
                  </a:lnTo>
                  <a:lnTo>
                    <a:pt x="60" y="3"/>
                  </a:lnTo>
                  <a:lnTo>
                    <a:pt x="61" y="2"/>
                  </a:lnTo>
                  <a:lnTo>
                    <a:pt x="61" y="0"/>
                  </a:lnTo>
                  <a:lnTo>
                    <a:pt x="76" y="1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5" name="Freeform 218"/>
            <p:cNvSpPr>
              <a:spLocks/>
            </p:cNvSpPr>
            <p:nvPr/>
          </p:nvSpPr>
          <p:spPr bwMode="auto">
            <a:xfrm>
              <a:off x="5603875" y="2066926"/>
              <a:ext cx="146050" cy="50800"/>
            </a:xfrm>
            <a:custGeom>
              <a:avLst/>
              <a:gdLst>
                <a:gd name="T0" fmla="*/ 92 w 92"/>
                <a:gd name="T1" fmla="*/ 15 h 32"/>
                <a:gd name="T2" fmla="*/ 90 w 92"/>
                <a:gd name="T3" fmla="*/ 16 h 32"/>
                <a:gd name="T4" fmla="*/ 89 w 92"/>
                <a:gd name="T5" fmla="*/ 18 h 32"/>
                <a:gd name="T6" fmla="*/ 85 w 92"/>
                <a:gd name="T7" fmla="*/ 20 h 32"/>
                <a:gd name="T8" fmla="*/ 82 w 92"/>
                <a:gd name="T9" fmla="*/ 21 h 32"/>
                <a:gd name="T10" fmla="*/ 80 w 92"/>
                <a:gd name="T11" fmla="*/ 22 h 32"/>
                <a:gd name="T12" fmla="*/ 78 w 92"/>
                <a:gd name="T13" fmla="*/ 24 h 32"/>
                <a:gd name="T14" fmla="*/ 75 w 92"/>
                <a:gd name="T15" fmla="*/ 25 h 32"/>
                <a:gd name="T16" fmla="*/ 72 w 92"/>
                <a:gd name="T17" fmla="*/ 25 h 32"/>
                <a:gd name="T18" fmla="*/ 68 w 92"/>
                <a:gd name="T19" fmla="*/ 26 h 32"/>
                <a:gd name="T20" fmla="*/ 65 w 92"/>
                <a:gd name="T21" fmla="*/ 27 h 32"/>
                <a:gd name="T22" fmla="*/ 62 w 92"/>
                <a:gd name="T23" fmla="*/ 29 h 32"/>
                <a:gd name="T24" fmla="*/ 58 w 92"/>
                <a:gd name="T25" fmla="*/ 29 h 32"/>
                <a:gd name="T26" fmla="*/ 54 w 92"/>
                <a:gd name="T27" fmla="*/ 30 h 32"/>
                <a:gd name="T28" fmla="*/ 51 w 92"/>
                <a:gd name="T29" fmla="*/ 30 h 32"/>
                <a:gd name="T30" fmla="*/ 47 w 92"/>
                <a:gd name="T31" fmla="*/ 31 h 32"/>
                <a:gd name="T32" fmla="*/ 43 w 92"/>
                <a:gd name="T33" fmla="*/ 31 h 32"/>
                <a:gd name="T34" fmla="*/ 38 w 92"/>
                <a:gd name="T35" fmla="*/ 31 h 32"/>
                <a:gd name="T36" fmla="*/ 34 w 92"/>
                <a:gd name="T37" fmla="*/ 31 h 32"/>
                <a:gd name="T38" fmla="*/ 29 w 92"/>
                <a:gd name="T39" fmla="*/ 32 h 32"/>
                <a:gd name="T40" fmla="*/ 24 w 92"/>
                <a:gd name="T41" fmla="*/ 32 h 32"/>
                <a:gd name="T42" fmla="*/ 19 w 92"/>
                <a:gd name="T43" fmla="*/ 31 h 32"/>
                <a:gd name="T44" fmla="*/ 14 w 92"/>
                <a:gd name="T45" fmla="*/ 31 h 32"/>
                <a:gd name="T46" fmla="*/ 8 w 92"/>
                <a:gd name="T47" fmla="*/ 31 h 32"/>
                <a:gd name="T48" fmla="*/ 3 w 92"/>
                <a:gd name="T49" fmla="*/ 30 h 32"/>
                <a:gd name="T50" fmla="*/ 1 w 92"/>
                <a:gd name="T51" fmla="*/ 19 h 32"/>
                <a:gd name="T52" fmla="*/ 3 w 92"/>
                <a:gd name="T53" fmla="*/ 19 h 32"/>
                <a:gd name="T54" fmla="*/ 6 w 92"/>
                <a:gd name="T55" fmla="*/ 19 h 32"/>
                <a:gd name="T56" fmla="*/ 8 w 92"/>
                <a:gd name="T57" fmla="*/ 19 h 32"/>
                <a:gd name="T58" fmla="*/ 10 w 92"/>
                <a:gd name="T59" fmla="*/ 19 h 32"/>
                <a:gd name="T60" fmla="*/ 13 w 92"/>
                <a:gd name="T61" fmla="*/ 19 h 32"/>
                <a:gd name="T62" fmla="*/ 15 w 92"/>
                <a:gd name="T63" fmla="*/ 18 h 32"/>
                <a:gd name="T64" fmla="*/ 19 w 92"/>
                <a:gd name="T65" fmla="*/ 18 h 32"/>
                <a:gd name="T66" fmla="*/ 21 w 92"/>
                <a:gd name="T67" fmla="*/ 18 h 32"/>
                <a:gd name="T68" fmla="*/ 25 w 92"/>
                <a:gd name="T69" fmla="*/ 18 h 32"/>
                <a:gd name="T70" fmla="*/ 28 w 92"/>
                <a:gd name="T71" fmla="*/ 18 h 32"/>
                <a:gd name="T72" fmla="*/ 31 w 92"/>
                <a:gd name="T73" fmla="*/ 18 h 32"/>
                <a:gd name="T74" fmla="*/ 35 w 92"/>
                <a:gd name="T75" fmla="*/ 16 h 32"/>
                <a:gd name="T76" fmla="*/ 38 w 92"/>
                <a:gd name="T77" fmla="*/ 16 h 32"/>
                <a:gd name="T78" fmla="*/ 41 w 92"/>
                <a:gd name="T79" fmla="*/ 16 h 32"/>
                <a:gd name="T80" fmla="*/ 45 w 92"/>
                <a:gd name="T81" fmla="*/ 15 h 32"/>
                <a:gd name="T82" fmla="*/ 48 w 92"/>
                <a:gd name="T83" fmla="*/ 15 h 32"/>
                <a:gd name="T84" fmla="*/ 52 w 92"/>
                <a:gd name="T85" fmla="*/ 14 h 32"/>
                <a:gd name="T86" fmla="*/ 56 w 92"/>
                <a:gd name="T87" fmla="*/ 13 h 32"/>
                <a:gd name="T88" fmla="*/ 58 w 92"/>
                <a:gd name="T89" fmla="*/ 13 h 32"/>
                <a:gd name="T90" fmla="*/ 62 w 92"/>
                <a:gd name="T91" fmla="*/ 12 h 32"/>
                <a:gd name="T92" fmla="*/ 65 w 92"/>
                <a:gd name="T93" fmla="*/ 10 h 32"/>
                <a:gd name="T94" fmla="*/ 69 w 92"/>
                <a:gd name="T95" fmla="*/ 9 h 32"/>
                <a:gd name="T96" fmla="*/ 72 w 92"/>
                <a:gd name="T97" fmla="*/ 8 h 32"/>
                <a:gd name="T98" fmla="*/ 75 w 92"/>
                <a:gd name="T99" fmla="*/ 7 h 32"/>
                <a:gd name="T100" fmla="*/ 78 w 92"/>
                <a:gd name="T101" fmla="*/ 5 h 32"/>
                <a:gd name="T102" fmla="*/ 80 w 92"/>
                <a:gd name="T103" fmla="*/ 3 h 32"/>
                <a:gd name="T104" fmla="*/ 84 w 92"/>
                <a:gd name="T105" fmla="*/ 2 h 32"/>
                <a:gd name="T106" fmla="*/ 92 w 92"/>
                <a:gd name="T107" fmla="*/ 15 h 3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92"/>
                <a:gd name="T163" fmla="*/ 0 h 32"/>
                <a:gd name="T164" fmla="*/ 92 w 92"/>
                <a:gd name="T165" fmla="*/ 32 h 3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92" h="32">
                  <a:moveTo>
                    <a:pt x="92" y="15"/>
                  </a:moveTo>
                  <a:lnTo>
                    <a:pt x="92" y="15"/>
                  </a:lnTo>
                  <a:lnTo>
                    <a:pt x="91" y="16"/>
                  </a:lnTo>
                  <a:lnTo>
                    <a:pt x="90" y="16"/>
                  </a:lnTo>
                  <a:lnTo>
                    <a:pt x="90" y="18"/>
                  </a:lnTo>
                  <a:lnTo>
                    <a:pt x="89" y="18"/>
                  </a:lnTo>
                  <a:lnTo>
                    <a:pt x="87" y="19"/>
                  </a:lnTo>
                  <a:lnTo>
                    <a:pt x="85" y="20"/>
                  </a:lnTo>
                  <a:lnTo>
                    <a:pt x="84" y="20"/>
                  </a:lnTo>
                  <a:lnTo>
                    <a:pt x="82" y="21"/>
                  </a:lnTo>
                  <a:lnTo>
                    <a:pt x="81" y="21"/>
                  </a:lnTo>
                  <a:lnTo>
                    <a:pt x="80" y="22"/>
                  </a:lnTo>
                  <a:lnTo>
                    <a:pt x="79" y="22"/>
                  </a:lnTo>
                  <a:lnTo>
                    <a:pt x="78" y="24"/>
                  </a:lnTo>
                  <a:lnTo>
                    <a:pt x="76" y="24"/>
                  </a:lnTo>
                  <a:lnTo>
                    <a:pt x="75" y="25"/>
                  </a:lnTo>
                  <a:lnTo>
                    <a:pt x="73" y="25"/>
                  </a:lnTo>
                  <a:lnTo>
                    <a:pt x="72" y="25"/>
                  </a:lnTo>
                  <a:lnTo>
                    <a:pt x="70" y="26"/>
                  </a:lnTo>
                  <a:lnTo>
                    <a:pt x="68" y="26"/>
                  </a:lnTo>
                  <a:lnTo>
                    <a:pt x="67" y="27"/>
                  </a:lnTo>
                  <a:lnTo>
                    <a:pt x="65" y="27"/>
                  </a:lnTo>
                  <a:lnTo>
                    <a:pt x="63" y="29"/>
                  </a:lnTo>
                  <a:lnTo>
                    <a:pt x="62" y="29"/>
                  </a:lnTo>
                  <a:lnTo>
                    <a:pt x="59" y="29"/>
                  </a:lnTo>
                  <a:lnTo>
                    <a:pt x="58" y="29"/>
                  </a:lnTo>
                  <a:lnTo>
                    <a:pt x="57" y="30"/>
                  </a:lnTo>
                  <a:lnTo>
                    <a:pt x="54" y="30"/>
                  </a:lnTo>
                  <a:lnTo>
                    <a:pt x="53" y="30"/>
                  </a:lnTo>
                  <a:lnTo>
                    <a:pt x="51" y="30"/>
                  </a:lnTo>
                  <a:lnTo>
                    <a:pt x="48" y="31"/>
                  </a:lnTo>
                  <a:lnTo>
                    <a:pt x="47" y="31"/>
                  </a:lnTo>
                  <a:lnTo>
                    <a:pt x="45" y="31"/>
                  </a:lnTo>
                  <a:lnTo>
                    <a:pt x="43" y="31"/>
                  </a:lnTo>
                  <a:lnTo>
                    <a:pt x="41" y="31"/>
                  </a:lnTo>
                  <a:lnTo>
                    <a:pt x="38" y="31"/>
                  </a:lnTo>
                  <a:lnTo>
                    <a:pt x="36" y="31"/>
                  </a:lnTo>
                  <a:lnTo>
                    <a:pt x="34" y="31"/>
                  </a:lnTo>
                  <a:lnTo>
                    <a:pt x="31" y="32"/>
                  </a:lnTo>
                  <a:lnTo>
                    <a:pt x="29" y="32"/>
                  </a:lnTo>
                  <a:lnTo>
                    <a:pt x="26" y="32"/>
                  </a:lnTo>
                  <a:lnTo>
                    <a:pt x="24" y="32"/>
                  </a:lnTo>
                  <a:lnTo>
                    <a:pt x="21" y="32"/>
                  </a:lnTo>
                  <a:lnTo>
                    <a:pt x="19" y="31"/>
                  </a:lnTo>
                  <a:lnTo>
                    <a:pt x="16" y="31"/>
                  </a:lnTo>
                  <a:lnTo>
                    <a:pt x="14" y="31"/>
                  </a:lnTo>
                  <a:lnTo>
                    <a:pt x="12" y="31"/>
                  </a:lnTo>
                  <a:lnTo>
                    <a:pt x="8" y="31"/>
                  </a:lnTo>
                  <a:lnTo>
                    <a:pt x="6" y="31"/>
                  </a:lnTo>
                  <a:lnTo>
                    <a:pt x="3" y="30"/>
                  </a:lnTo>
                  <a:lnTo>
                    <a:pt x="0" y="30"/>
                  </a:lnTo>
                  <a:lnTo>
                    <a:pt x="1" y="19"/>
                  </a:lnTo>
                  <a:lnTo>
                    <a:pt x="2" y="19"/>
                  </a:lnTo>
                  <a:lnTo>
                    <a:pt x="3" y="19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7" y="19"/>
                  </a:lnTo>
                  <a:lnTo>
                    <a:pt x="8" y="19"/>
                  </a:lnTo>
                  <a:lnTo>
                    <a:pt x="9" y="19"/>
                  </a:lnTo>
                  <a:lnTo>
                    <a:pt x="10" y="19"/>
                  </a:lnTo>
                  <a:lnTo>
                    <a:pt x="12" y="19"/>
                  </a:lnTo>
                  <a:lnTo>
                    <a:pt x="13" y="19"/>
                  </a:lnTo>
                  <a:lnTo>
                    <a:pt x="14" y="19"/>
                  </a:lnTo>
                  <a:lnTo>
                    <a:pt x="15" y="18"/>
                  </a:lnTo>
                  <a:lnTo>
                    <a:pt x="18" y="18"/>
                  </a:lnTo>
                  <a:lnTo>
                    <a:pt x="19" y="18"/>
                  </a:lnTo>
                  <a:lnTo>
                    <a:pt x="20" y="18"/>
                  </a:lnTo>
                  <a:lnTo>
                    <a:pt x="21" y="18"/>
                  </a:lnTo>
                  <a:lnTo>
                    <a:pt x="24" y="18"/>
                  </a:lnTo>
                  <a:lnTo>
                    <a:pt x="25" y="18"/>
                  </a:lnTo>
                  <a:lnTo>
                    <a:pt x="26" y="18"/>
                  </a:lnTo>
                  <a:lnTo>
                    <a:pt x="28" y="18"/>
                  </a:lnTo>
                  <a:lnTo>
                    <a:pt x="30" y="18"/>
                  </a:lnTo>
                  <a:lnTo>
                    <a:pt x="31" y="18"/>
                  </a:lnTo>
                  <a:lnTo>
                    <a:pt x="34" y="18"/>
                  </a:lnTo>
                  <a:lnTo>
                    <a:pt x="35" y="16"/>
                  </a:lnTo>
                  <a:lnTo>
                    <a:pt x="36" y="16"/>
                  </a:lnTo>
                  <a:lnTo>
                    <a:pt x="38" y="16"/>
                  </a:lnTo>
                  <a:lnTo>
                    <a:pt x="40" y="16"/>
                  </a:lnTo>
                  <a:lnTo>
                    <a:pt x="41" y="16"/>
                  </a:lnTo>
                  <a:lnTo>
                    <a:pt x="43" y="15"/>
                  </a:lnTo>
                  <a:lnTo>
                    <a:pt x="45" y="15"/>
                  </a:lnTo>
                  <a:lnTo>
                    <a:pt x="47" y="15"/>
                  </a:lnTo>
                  <a:lnTo>
                    <a:pt x="48" y="15"/>
                  </a:lnTo>
                  <a:lnTo>
                    <a:pt x="50" y="15"/>
                  </a:lnTo>
                  <a:lnTo>
                    <a:pt x="52" y="14"/>
                  </a:lnTo>
                  <a:lnTo>
                    <a:pt x="53" y="14"/>
                  </a:lnTo>
                  <a:lnTo>
                    <a:pt x="56" y="13"/>
                  </a:lnTo>
                  <a:lnTo>
                    <a:pt x="57" y="13"/>
                  </a:lnTo>
                  <a:lnTo>
                    <a:pt x="58" y="13"/>
                  </a:lnTo>
                  <a:lnTo>
                    <a:pt x="60" y="13"/>
                  </a:lnTo>
                  <a:lnTo>
                    <a:pt x="62" y="12"/>
                  </a:lnTo>
                  <a:lnTo>
                    <a:pt x="64" y="12"/>
                  </a:lnTo>
                  <a:lnTo>
                    <a:pt x="65" y="10"/>
                  </a:lnTo>
                  <a:lnTo>
                    <a:pt x="68" y="10"/>
                  </a:lnTo>
                  <a:lnTo>
                    <a:pt x="69" y="9"/>
                  </a:lnTo>
                  <a:lnTo>
                    <a:pt x="70" y="8"/>
                  </a:lnTo>
                  <a:lnTo>
                    <a:pt x="72" y="8"/>
                  </a:lnTo>
                  <a:lnTo>
                    <a:pt x="73" y="8"/>
                  </a:lnTo>
                  <a:lnTo>
                    <a:pt x="75" y="7"/>
                  </a:lnTo>
                  <a:lnTo>
                    <a:pt x="76" y="5"/>
                  </a:lnTo>
                  <a:lnTo>
                    <a:pt x="78" y="5"/>
                  </a:lnTo>
                  <a:lnTo>
                    <a:pt x="79" y="4"/>
                  </a:lnTo>
                  <a:lnTo>
                    <a:pt x="80" y="3"/>
                  </a:lnTo>
                  <a:lnTo>
                    <a:pt x="81" y="2"/>
                  </a:lnTo>
                  <a:lnTo>
                    <a:pt x="84" y="2"/>
                  </a:lnTo>
                  <a:lnTo>
                    <a:pt x="85" y="0"/>
                  </a:lnTo>
                  <a:lnTo>
                    <a:pt x="92" y="1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6" name="Freeform 219"/>
            <p:cNvSpPr>
              <a:spLocks/>
            </p:cNvSpPr>
            <p:nvPr/>
          </p:nvSpPr>
          <p:spPr bwMode="auto">
            <a:xfrm>
              <a:off x="5926138" y="1906588"/>
              <a:ext cx="287337" cy="322263"/>
            </a:xfrm>
            <a:custGeom>
              <a:avLst/>
              <a:gdLst>
                <a:gd name="T0" fmla="*/ 24 w 181"/>
                <a:gd name="T1" fmla="*/ 4 h 203"/>
                <a:gd name="T2" fmla="*/ 34 w 181"/>
                <a:gd name="T3" fmla="*/ 10 h 203"/>
                <a:gd name="T4" fmla="*/ 43 w 181"/>
                <a:gd name="T5" fmla="*/ 16 h 203"/>
                <a:gd name="T6" fmla="*/ 54 w 181"/>
                <a:gd name="T7" fmla="*/ 25 h 203"/>
                <a:gd name="T8" fmla="*/ 65 w 181"/>
                <a:gd name="T9" fmla="*/ 32 h 203"/>
                <a:gd name="T10" fmla="*/ 78 w 181"/>
                <a:gd name="T11" fmla="*/ 43 h 203"/>
                <a:gd name="T12" fmla="*/ 74 w 181"/>
                <a:gd name="T13" fmla="*/ 54 h 203"/>
                <a:gd name="T14" fmla="*/ 60 w 181"/>
                <a:gd name="T15" fmla="*/ 65 h 203"/>
                <a:gd name="T16" fmla="*/ 52 w 181"/>
                <a:gd name="T17" fmla="*/ 65 h 203"/>
                <a:gd name="T18" fmla="*/ 39 w 181"/>
                <a:gd name="T19" fmla="*/ 69 h 203"/>
                <a:gd name="T20" fmla="*/ 37 w 181"/>
                <a:gd name="T21" fmla="*/ 78 h 203"/>
                <a:gd name="T22" fmla="*/ 47 w 181"/>
                <a:gd name="T23" fmla="*/ 86 h 203"/>
                <a:gd name="T24" fmla="*/ 56 w 181"/>
                <a:gd name="T25" fmla="*/ 86 h 203"/>
                <a:gd name="T26" fmla="*/ 61 w 181"/>
                <a:gd name="T27" fmla="*/ 75 h 203"/>
                <a:gd name="T28" fmla="*/ 66 w 181"/>
                <a:gd name="T29" fmla="*/ 62 h 203"/>
                <a:gd name="T30" fmla="*/ 78 w 181"/>
                <a:gd name="T31" fmla="*/ 50 h 203"/>
                <a:gd name="T32" fmla="*/ 92 w 181"/>
                <a:gd name="T33" fmla="*/ 54 h 203"/>
                <a:gd name="T34" fmla="*/ 105 w 181"/>
                <a:gd name="T35" fmla="*/ 67 h 203"/>
                <a:gd name="T36" fmla="*/ 119 w 181"/>
                <a:gd name="T37" fmla="*/ 82 h 203"/>
                <a:gd name="T38" fmla="*/ 128 w 181"/>
                <a:gd name="T39" fmla="*/ 94 h 203"/>
                <a:gd name="T40" fmla="*/ 136 w 181"/>
                <a:gd name="T41" fmla="*/ 103 h 203"/>
                <a:gd name="T42" fmla="*/ 142 w 181"/>
                <a:gd name="T43" fmla="*/ 113 h 203"/>
                <a:gd name="T44" fmla="*/ 146 w 181"/>
                <a:gd name="T45" fmla="*/ 121 h 203"/>
                <a:gd name="T46" fmla="*/ 137 w 181"/>
                <a:gd name="T47" fmla="*/ 130 h 203"/>
                <a:gd name="T48" fmla="*/ 128 w 181"/>
                <a:gd name="T49" fmla="*/ 138 h 203"/>
                <a:gd name="T50" fmla="*/ 118 w 181"/>
                <a:gd name="T51" fmla="*/ 133 h 203"/>
                <a:gd name="T52" fmla="*/ 108 w 181"/>
                <a:gd name="T53" fmla="*/ 141 h 203"/>
                <a:gd name="T54" fmla="*/ 109 w 181"/>
                <a:gd name="T55" fmla="*/ 149 h 203"/>
                <a:gd name="T56" fmla="*/ 116 w 181"/>
                <a:gd name="T57" fmla="*/ 155 h 203"/>
                <a:gd name="T58" fmla="*/ 126 w 181"/>
                <a:gd name="T59" fmla="*/ 154 h 203"/>
                <a:gd name="T60" fmla="*/ 132 w 181"/>
                <a:gd name="T61" fmla="*/ 144 h 203"/>
                <a:gd name="T62" fmla="*/ 136 w 181"/>
                <a:gd name="T63" fmla="*/ 134 h 203"/>
                <a:gd name="T64" fmla="*/ 147 w 181"/>
                <a:gd name="T65" fmla="*/ 125 h 203"/>
                <a:gd name="T66" fmla="*/ 155 w 181"/>
                <a:gd name="T67" fmla="*/ 136 h 203"/>
                <a:gd name="T68" fmla="*/ 165 w 181"/>
                <a:gd name="T69" fmla="*/ 153 h 203"/>
                <a:gd name="T70" fmla="*/ 171 w 181"/>
                <a:gd name="T71" fmla="*/ 166 h 203"/>
                <a:gd name="T72" fmla="*/ 176 w 181"/>
                <a:gd name="T73" fmla="*/ 178 h 203"/>
                <a:gd name="T74" fmla="*/ 179 w 181"/>
                <a:gd name="T75" fmla="*/ 189 h 203"/>
                <a:gd name="T76" fmla="*/ 181 w 181"/>
                <a:gd name="T77" fmla="*/ 200 h 203"/>
                <a:gd name="T78" fmla="*/ 171 w 181"/>
                <a:gd name="T79" fmla="*/ 203 h 203"/>
                <a:gd name="T80" fmla="*/ 159 w 181"/>
                <a:gd name="T81" fmla="*/ 202 h 203"/>
                <a:gd name="T82" fmla="*/ 149 w 181"/>
                <a:gd name="T83" fmla="*/ 200 h 203"/>
                <a:gd name="T84" fmla="*/ 138 w 181"/>
                <a:gd name="T85" fmla="*/ 197 h 203"/>
                <a:gd name="T86" fmla="*/ 128 w 181"/>
                <a:gd name="T87" fmla="*/ 194 h 203"/>
                <a:gd name="T88" fmla="*/ 115 w 181"/>
                <a:gd name="T89" fmla="*/ 189 h 203"/>
                <a:gd name="T90" fmla="*/ 105 w 181"/>
                <a:gd name="T91" fmla="*/ 182 h 203"/>
                <a:gd name="T92" fmla="*/ 89 w 181"/>
                <a:gd name="T93" fmla="*/ 167 h 203"/>
                <a:gd name="T94" fmla="*/ 70 w 181"/>
                <a:gd name="T95" fmla="*/ 150 h 203"/>
                <a:gd name="T96" fmla="*/ 49 w 181"/>
                <a:gd name="T97" fmla="*/ 131 h 203"/>
                <a:gd name="T98" fmla="*/ 31 w 181"/>
                <a:gd name="T99" fmla="*/ 111 h 203"/>
                <a:gd name="T100" fmla="*/ 15 w 181"/>
                <a:gd name="T101" fmla="*/ 93 h 203"/>
                <a:gd name="T102" fmla="*/ 4 w 181"/>
                <a:gd name="T103" fmla="*/ 78 h 203"/>
                <a:gd name="T104" fmla="*/ 0 w 181"/>
                <a:gd name="T105" fmla="*/ 67 h 203"/>
                <a:gd name="T106" fmla="*/ 2 w 181"/>
                <a:gd name="T107" fmla="*/ 56 h 203"/>
                <a:gd name="T108" fmla="*/ 3 w 181"/>
                <a:gd name="T109" fmla="*/ 45 h 203"/>
                <a:gd name="T110" fmla="*/ 7 w 181"/>
                <a:gd name="T111" fmla="*/ 33 h 203"/>
                <a:gd name="T112" fmla="*/ 10 w 181"/>
                <a:gd name="T113" fmla="*/ 22 h 203"/>
                <a:gd name="T114" fmla="*/ 12 w 181"/>
                <a:gd name="T115" fmla="*/ 11 h 203"/>
                <a:gd name="T116" fmla="*/ 17 w 181"/>
                <a:gd name="T117" fmla="*/ 0 h 20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81"/>
                <a:gd name="T178" fmla="*/ 0 h 203"/>
                <a:gd name="T179" fmla="*/ 181 w 181"/>
                <a:gd name="T180" fmla="*/ 203 h 203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81" h="203">
                  <a:moveTo>
                    <a:pt x="17" y="0"/>
                  </a:moveTo>
                  <a:lnTo>
                    <a:pt x="17" y="0"/>
                  </a:lnTo>
                  <a:lnTo>
                    <a:pt x="19" y="0"/>
                  </a:lnTo>
                  <a:lnTo>
                    <a:pt x="19" y="1"/>
                  </a:lnTo>
                  <a:lnTo>
                    <a:pt x="20" y="1"/>
                  </a:lnTo>
                  <a:lnTo>
                    <a:pt x="21" y="3"/>
                  </a:lnTo>
                  <a:lnTo>
                    <a:pt x="22" y="3"/>
                  </a:lnTo>
                  <a:lnTo>
                    <a:pt x="24" y="4"/>
                  </a:lnTo>
                  <a:lnTo>
                    <a:pt x="25" y="5"/>
                  </a:lnTo>
                  <a:lnTo>
                    <a:pt x="27" y="5"/>
                  </a:lnTo>
                  <a:lnTo>
                    <a:pt x="29" y="6"/>
                  </a:lnTo>
                  <a:lnTo>
                    <a:pt x="30" y="7"/>
                  </a:lnTo>
                  <a:lnTo>
                    <a:pt x="31" y="9"/>
                  </a:lnTo>
                  <a:lnTo>
                    <a:pt x="32" y="9"/>
                  </a:lnTo>
                  <a:lnTo>
                    <a:pt x="33" y="10"/>
                  </a:lnTo>
                  <a:lnTo>
                    <a:pt x="34" y="10"/>
                  </a:lnTo>
                  <a:lnTo>
                    <a:pt x="36" y="11"/>
                  </a:lnTo>
                  <a:lnTo>
                    <a:pt x="37" y="11"/>
                  </a:lnTo>
                  <a:lnTo>
                    <a:pt x="38" y="12"/>
                  </a:lnTo>
                  <a:lnTo>
                    <a:pt x="38" y="13"/>
                  </a:lnTo>
                  <a:lnTo>
                    <a:pt x="39" y="13"/>
                  </a:lnTo>
                  <a:lnTo>
                    <a:pt x="41" y="15"/>
                  </a:lnTo>
                  <a:lnTo>
                    <a:pt x="42" y="16"/>
                  </a:lnTo>
                  <a:lnTo>
                    <a:pt x="43" y="16"/>
                  </a:lnTo>
                  <a:lnTo>
                    <a:pt x="44" y="17"/>
                  </a:lnTo>
                  <a:lnTo>
                    <a:pt x="47" y="18"/>
                  </a:lnTo>
                  <a:lnTo>
                    <a:pt x="47" y="20"/>
                  </a:lnTo>
                  <a:lnTo>
                    <a:pt x="49" y="20"/>
                  </a:lnTo>
                  <a:lnTo>
                    <a:pt x="49" y="21"/>
                  </a:lnTo>
                  <a:lnTo>
                    <a:pt x="52" y="22"/>
                  </a:lnTo>
                  <a:lnTo>
                    <a:pt x="53" y="22"/>
                  </a:lnTo>
                  <a:lnTo>
                    <a:pt x="54" y="25"/>
                  </a:lnTo>
                  <a:lnTo>
                    <a:pt x="55" y="25"/>
                  </a:lnTo>
                  <a:lnTo>
                    <a:pt x="56" y="26"/>
                  </a:lnTo>
                  <a:lnTo>
                    <a:pt x="58" y="27"/>
                  </a:lnTo>
                  <a:lnTo>
                    <a:pt x="60" y="28"/>
                  </a:lnTo>
                  <a:lnTo>
                    <a:pt x="61" y="29"/>
                  </a:lnTo>
                  <a:lnTo>
                    <a:pt x="63" y="31"/>
                  </a:lnTo>
                  <a:lnTo>
                    <a:pt x="64" y="32"/>
                  </a:lnTo>
                  <a:lnTo>
                    <a:pt x="65" y="32"/>
                  </a:lnTo>
                  <a:lnTo>
                    <a:pt x="68" y="33"/>
                  </a:lnTo>
                  <a:lnTo>
                    <a:pt x="69" y="34"/>
                  </a:lnTo>
                  <a:lnTo>
                    <a:pt x="70" y="35"/>
                  </a:lnTo>
                  <a:lnTo>
                    <a:pt x="71" y="37"/>
                  </a:lnTo>
                  <a:lnTo>
                    <a:pt x="74" y="38"/>
                  </a:lnTo>
                  <a:lnTo>
                    <a:pt x="75" y="40"/>
                  </a:lnTo>
                  <a:lnTo>
                    <a:pt x="76" y="42"/>
                  </a:lnTo>
                  <a:lnTo>
                    <a:pt x="78" y="43"/>
                  </a:lnTo>
                  <a:lnTo>
                    <a:pt x="80" y="43"/>
                  </a:lnTo>
                  <a:lnTo>
                    <a:pt x="81" y="45"/>
                  </a:lnTo>
                  <a:lnTo>
                    <a:pt x="80" y="47"/>
                  </a:lnTo>
                  <a:lnTo>
                    <a:pt x="78" y="48"/>
                  </a:lnTo>
                  <a:lnTo>
                    <a:pt x="77" y="49"/>
                  </a:lnTo>
                  <a:lnTo>
                    <a:pt x="76" y="50"/>
                  </a:lnTo>
                  <a:lnTo>
                    <a:pt x="74" y="51"/>
                  </a:lnTo>
                  <a:lnTo>
                    <a:pt x="74" y="54"/>
                  </a:lnTo>
                  <a:lnTo>
                    <a:pt x="71" y="55"/>
                  </a:lnTo>
                  <a:lnTo>
                    <a:pt x="70" y="56"/>
                  </a:lnTo>
                  <a:lnTo>
                    <a:pt x="69" y="57"/>
                  </a:lnTo>
                  <a:lnTo>
                    <a:pt x="66" y="60"/>
                  </a:lnTo>
                  <a:lnTo>
                    <a:pt x="65" y="61"/>
                  </a:lnTo>
                  <a:lnTo>
                    <a:pt x="64" y="62"/>
                  </a:lnTo>
                  <a:lnTo>
                    <a:pt x="61" y="64"/>
                  </a:lnTo>
                  <a:lnTo>
                    <a:pt x="60" y="65"/>
                  </a:lnTo>
                  <a:lnTo>
                    <a:pt x="59" y="67"/>
                  </a:lnTo>
                  <a:lnTo>
                    <a:pt x="58" y="69"/>
                  </a:lnTo>
                  <a:lnTo>
                    <a:pt x="58" y="67"/>
                  </a:lnTo>
                  <a:lnTo>
                    <a:pt x="56" y="67"/>
                  </a:lnTo>
                  <a:lnTo>
                    <a:pt x="56" y="66"/>
                  </a:lnTo>
                  <a:lnTo>
                    <a:pt x="54" y="65"/>
                  </a:lnTo>
                  <a:lnTo>
                    <a:pt x="53" y="65"/>
                  </a:lnTo>
                  <a:lnTo>
                    <a:pt x="52" y="65"/>
                  </a:lnTo>
                  <a:lnTo>
                    <a:pt x="49" y="64"/>
                  </a:lnTo>
                  <a:lnTo>
                    <a:pt x="48" y="64"/>
                  </a:lnTo>
                  <a:lnTo>
                    <a:pt x="47" y="64"/>
                  </a:lnTo>
                  <a:lnTo>
                    <a:pt x="44" y="65"/>
                  </a:lnTo>
                  <a:lnTo>
                    <a:pt x="43" y="65"/>
                  </a:lnTo>
                  <a:lnTo>
                    <a:pt x="42" y="66"/>
                  </a:lnTo>
                  <a:lnTo>
                    <a:pt x="41" y="67"/>
                  </a:lnTo>
                  <a:lnTo>
                    <a:pt x="39" y="69"/>
                  </a:lnTo>
                  <a:lnTo>
                    <a:pt x="38" y="70"/>
                  </a:lnTo>
                  <a:lnTo>
                    <a:pt x="38" y="71"/>
                  </a:lnTo>
                  <a:lnTo>
                    <a:pt x="38" y="72"/>
                  </a:lnTo>
                  <a:lnTo>
                    <a:pt x="37" y="73"/>
                  </a:lnTo>
                  <a:lnTo>
                    <a:pt x="37" y="75"/>
                  </a:lnTo>
                  <a:lnTo>
                    <a:pt x="37" y="76"/>
                  </a:lnTo>
                  <a:lnTo>
                    <a:pt x="37" y="77"/>
                  </a:lnTo>
                  <a:lnTo>
                    <a:pt x="37" y="78"/>
                  </a:lnTo>
                  <a:lnTo>
                    <a:pt x="38" y="79"/>
                  </a:lnTo>
                  <a:lnTo>
                    <a:pt x="38" y="81"/>
                  </a:lnTo>
                  <a:lnTo>
                    <a:pt x="38" y="82"/>
                  </a:lnTo>
                  <a:lnTo>
                    <a:pt x="39" y="82"/>
                  </a:lnTo>
                  <a:lnTo>
                    <a:pt x="42" y="84"/>
                  </a:lnTo>
                  <a:lnTo>
                    <a:pt x="43" y="84"/>
                  </a:lnTo>
                  <a:lnTo>
                    <a:pt x="44" y="86"/>
                  </a:lnTo>
                  <a:lnTo>
                    <a:pt x="47" y="86"/>
                  </a:lnTo>
                  <a:lnTo>
                    <a:pt x="48" y="86"/>
                  </a:lnTo>
                  <a:lnTo>
                    <a:pt x="49" y="86"/>
                  </a:lnTo>
                  <a:lnTo>
                    <a:pt x="51" y="86"/>
                  </a:lnTo>
                  <a:lnTo>
                    <a:pt x="52" y="86"/>
                  </a:lnTo>
                  <a:lnTo>
                    <a:pt x="53" y="86"/>
                  </a:lnTo>
                  <a:lnTo>
                    <a:pt x="54" y="86"/>
                  </a:lnTo>
                  <a:lnTo>
                    <a:pt x="55" y="86"/>
                  </a:lnTo>
                  <a:lnTo>
                    <a:pt x="56" y="86"/>
                  </a:lnTo>
                  <a:lnTo>
                    <a:pt x="58" y="84"/>
                  </a:lnTo>
                  <a:lnTo>
                    <a:pt x="59" y="84"/>
                  </a:lnTo>
                  <a:lnTo>
                    <a:pt x="60" y="83"/>
                  </a:lnTo>
                  <a:lnTo>
                    <a:pt x="61" y="82"/>
                  </a:lnTo>
                  <a:lnTo>
                    <a:pt x="61" y="79"/>
                  </a:lnTo>
                  <a:lnTo>
                    <a:pt x="61" y="78"/>
                  </a:lnTo>
                  <a:lnTo>
                    <a:pt x="63" y="76"/>
                  </a:lnTo>
                  <a:lnTo>
                    <a:pt x="61" y="75"/>
                  </a:lnTo>
                  <a:lnTo>
                    <a:pt x="61" y="73"/>
                  </a:lnTo>
                  <a:lnTo>
                    <a:pt x="60" y="72"/>
                  </a:lnTo>
                  <a:lnTo>
                    <a:pt x="60" y="70"/>
                  </a:lnTo>
                  <a:lnTo>
                    <a:pt x="60" y="69"/>
                  </a:lnTo>
                  <a:lnTo>
                    <a:pt x="61" y="67"/>
                  </a:lnTo>
                  <a:lnTo>
                    <a:pt x="64" y="65"/>
                  </a:lnTo>
                  <a:lnTo>
                    <a:pt x="65" y="64"/>
                  </a:lnTo>
                  <a:lnTo>
                    <a:pt x="66" y="62"/>
                  </a:lnTo>
                  <a:lnTo>
                    <a:pt x="69" y="61"/>
                  </a:lnTo>
                  <a:lnTo>
                    <a:pt x="70" y="59"/>
                  </a:lnTo>
                  <a:lnTo>
                    <a:pt x="71" y="57"/>
                  </a:lnTo>
                  <a:lnTo>
                    <a:pt x="74" y="56"/>
                  </a:lnTo>
                  <a:lnTo>
                    <a:pt x="75" y="55"/>
                  </a:lnTo>
                  <a:lnTo>
                    <a:pt x="76" y="53"/>
                  </a:lnTo>
                  <a:lnTo>
                    <a:pt x="78" y="51"/>
                  </a:lnTo>
                  <a:lnTo>
                    <a:pt x="78" y="50"/>
                  </a:lnTo>
                  <a:lnTo>
                    <a:pt x="81" y="49"/>
                  </a:lnTo>
                  <a:lnTo>
                    <a:pt x="82" y="48"/>
                  </a:lnTo>
                  <a:lnTo>
                    <a:pt x="83" y="47"/>
                  </a:lnTo>
                  <a:lnTo>
                    <a:pt x="85" y="48"/>
                  </a:lnTo>
                  <a:lnTo>
                    <a:pt x="86" y="49"/>
                  </a:lnTo>
                  <a:lnTo>
                    <a:pt x="88" y="51"/>
                  </a:lnTo>
                  <a:lnTo>
                    <a:pt x="89" y="53"/>
                  </a:lnTo>
                  <a:lnTo>
                    <a:pt x="92" y="54"/>
                  </a:lnTo>
                  <a:lnTo>
                    <a:pt x="93" y="55"/>
                  </a:lnTo>
                  <a:lnTo>
                    <a:pt x="96" y="57"/>
                  </a:lnTo>
                  <a:lnTo>
                    <a:pt x="97" y="59"/>
                  </a:lnTo>
                  <a:lnTo>
                    <a:pt x="99" y="60"/>
                  </a:lnTo>
                  <a:lnTo>
                    <a:pt x="100" y="62"/>
                  </a:lnTo>
                  <a:lnTo>
                    <a:pt x="102" y="64"/>
                  </a:lnTo>
                  <a:lnTo>
                    <a:pt x="104" y="66"/>
                  </a:lnTo>
                  <a:lnTo>
                    <a:pt x="105" y="67"/>
                  </a:lnTo>
                  <a:lnTo>
                    <a:pt x="108" y="70"/>
                  </a:lnTo>
                  <a:lnTo>
                    <a:pt x="109" y="71"/>
                  </a:lnTo>
                  <a:lnTo>
                    <a:pt x="111" y="73"/>
                  </a:lnTo>
                  <a:lnTo>
                    <a:pt x="113" y="75"/>
                  </a:lnTo>
                  <a:lnTo>
                    <a:pt x="114" y="76"/>
                  </a:lnTo>
                  <a:lnTo>
                    <a:pt x="116" y="78"/>
                  </a:lnTo>
                  <a:lnTo>
                    <a:pt x="118" y="81"/>
                  </a:lnTo>
                  <a:lnTo>
                    <a:pt x="119" y="82"/>
                  </a:lnTo>
                  <a:lnTo>
                    <a:pt x="121" y="84"/>
                  </a:lnTo>
                  <a:lnTo>
                    <a:pt x="122" y="86"/>
                  </a:lnTo>
                  <a:lnTo>
                    <a:pt x="124" y="87"/>
                  </a:lnTo>
                  <a:lnTo>
                    <a:pt x="124" y="88"/>
                  </a:lnTo>
                  <a:lnTo>
                    <a:pt x="126" y="91"/>
                  </a:lnTo>
                  <a:lnTo>
                    <a:pt x="127" y="92"/>
                  </a:lnTo>
                  <a:lnTo>
                    <a:pt x="127" y="93"/>
                  </a:lnTo>
                  <a:lnTo>
                    <a:pt x="128" y="94"/>
                  </a:lnTo>
                  <a:lnTo>
                    <a:pt x="130" y="95"/>
                  </a:lnTo>
                  <a:lnTo>
                    <a:pt x="131" y="97"/>
                  </a:lnTo>
                  <a:lnTo>
                    <a:pt x="132" y="98"/>
                  </a:lnTo>
                  <a:lnTo>
                    <a:pt x="132" y="99"/>
                  </a:lnTo>
                  <a:lnTo>
                    <a:pt x="133" y="100"/>
                  </a:lnTo>
                  <a:lnTo>
                    <a:pt x="133" y="101"/>
                  </a:lnTo>
                  <a:lnTo>
                    <a:pt x="135" y="103"/>
                  </a:lnTo>
                  <a:lnTo>
                    <a:pt x="136" y="103"/>
                  </a:lnTo>
                  <a:lnTo>
                    <a:pt x="137" y="104"/>
                  </a:lnTo>
                  <a:lnTo>
                    <a:pt x="137" y="105"/>
                  </a:lnTo>
                  <a:lnTo>
                    <a:pt x="138" y="106"/>
                  </a:lnTo>
                  <a:lnTo>
                    <a:pt x="138" y="108"/>
                  </a:lnTo>
                  <a:lnTo>
                    <a:pt x="140" y="109"/>
                  </a:lnTo>
                  <a:lnTo>
                    <a:pt x="141" y="110"/>
                  </a:lnTo>
                  <a:lnTo>
                    <a:pt x="141" y="111"/>
                  </a:lnTo>
                  <a:lnTo>
                    <a:pt x="142" y="113"/>
                  </a:lnTo>
                  <a:lnTo>
                    <a:pt x="142" y="114"/>
                  </a:lnTo>
                  <a:lnTo>
                    <a:pt x="143" y="114"/>
                  </a:lnTo>
                  <a:lnTo>
                    <a:pt x="144" y="116"/>
                  </a:lnTo>
                  <a:lnTo>
                    <a:pt x="144" y="117"/>
                  </a:lnTo>
                  <a:lnTo>
                    <a:pt x="146" y="119"/>
                  </a:lnTo>
                  <a:lnTo>
                    <a:pt x="147" y="119"/>
                  </a:lnTo>
                  <a:lnTo>
                    <a:pt x="147" y="121"/>
                  </a:lnTo>
                  <a:lnTo>
                    <a:pt x="146" y="121"/>
                  </a:lnTo>
                  <a:lnTo>
                    <a:pt x="144" y="122"/>
                  </a:lnTo>
                  <a:lnTo>
                    <a:pt x="143" y="123"/>
                  </a:lnTo>
                  <a:lnTo>
                    <a:pt x="143" y="125"/>
                  </a:lnTo>
                  <a:lnTo>
                    <a:pt x="141" y="126"/>
                  </a:lnTo>
                  <a:lnTo>
                    <a:pt x="141" y="127"/>
                  </a:lnTo>
                  <a:lnTo>
                    <a:pt x="140" y="128"/>
                  </a:lnTo>
                  <a:lnTo>
                    <a:pt x="138" y="130"/>
                  </a:lnTo>
                  <a:lnTo>
                    <a:pt x="137" y="130"/>
                  </a:lnTo>
                  <a:lnTo>
                    <a:pt x="136" y="132"/>
                  </a:lnTo>
                  <a:lnTo>
                    <a:pt x="135" y="133"/>
                  </a:lnTo>
                  <a:lnTo>
                    <a:pt x="133" y="134"/>
                  </a:lnTo>
                  <a:lnTo>
                    <a:pt x="132" y="136"/>
                  </a:lnTo>
                  <a:lnTo>
                    <a:pt x="131" y="136"/>
                  </a:lnTo>
                  <a:lnTo>
                    <a:pt x="130" y="137"/>
                  </a:lnTo>
                  <a:lnTo>
                    <a:pt x="130" y="138"/>
                  </a:lnTo>
                  <a:lnTo>
                    <a:pt x="128" y="138"/>
                  </a:lnTo>
                  <a:lnTo>
                    <a:pt x="128" y="137"/>
                  </a:lnTo>
                  <a:lnTo>
                    <a:pt x="127" y="136"/>
                  </a:lnTo>
                  <a:lnTo>
                    <a:pt x="126" y="136"/>
                  </a:lnTo>
                  <a:lnTo>
                    <a:pt x="125" y="134"/>
                  </a:lnTo>
                  <a:lnTo>
                    <a:pt x="124" y="134"/>
                  </a:lnTo>
                  <a:lnTo>
                    <a:pt x="121" y="133"/>
                  </a:lnTo>
                  <a:lnTo>
                    <a:pt x="120" y="133"/>
                  </a:lnTo>
                  <a:lnTo>
                    <a:pt x="118" y="133"/>
                  </a:lnTo>
                  <a:lnTo>
                    <a:pt x="116" y="133"/>
                  </a:lnTo>
                  <a:lnTo>
                    <a:pt x="114" y="133"/>
                  </a:lnTo>
                  <a:lnTo>
                    <a:pt x="113" y="134"/>
                  </a:lnTo>
                  <a:lnTo>
                    <a:pt x="111" y="136"/>
                  </a:lnTo>
                  <a:lnTo>
                    <a:pt x="110" y="136"/>
                  </a:lnTo>
                  <a:lnTo>
                    <a:pt x="109" y="138"/>
                  </a:lnTo>
                  <a:lnTo>
                    <a:pt x="109" y="139"/>
                  </a:lnTo>
                  <a:lnTo>
                    <a:pt x="108" y="141"/>
                  </a:lnTo>
                  <a:lnTo>
                    <a:pt x="108" y="142"/>
                  </a:lnTo>
                  <a:lnTo>
                    <a:pt x="108" y="143"/>
                  </a:lnTo>
                  <a:lnTo>
                    <a:pt x="108" y="144"/>
                  </a:lnTo>
                  <a:lnTo>
                    <a:pt x="108" y="145"/>
                  </a:lnTo>
                  <a:lnTo>
                    <a:pt x="108" y="147"/>
                  </a:lnTo>
                  <a:lnTo>
                    <a:pt x="108" y="148"/>
                  </a:lnTo>
                  <a:lnTo>
                    <a:pt x="108" y="149"/>
                  </a:lnTo>
                  <a:lnTo>
                    <a:pt x="109" y="149"/>
                  </a:lnTo>
                  <a:lnTo>
                    <a:pt x="109" y="150"/>
                  </a:lnTo>
                  <a:lnTo>
                    <a:pt x="109" y="151"/>
                  </a:lnTo>
                  <a:lnTo>
                    <a:pt x="110" y="151"/>
                  </a:lnTo>
                  <a:lnTo>
                    <a:pt x="111" y="153"/>
                  </a:lnTo>
                  <a:lnTo>
                    <a:pt x="113" y="154"/>
                  </a:lnTo>
                  <a:lnTo>
                    <a:pt x="114" y="154"/>
                  </a:lnTo>
                  <a:lnTo>
                    <a:pt x="115" y="154"/>
                  </a:lnTo>
                  <a:lnTo>
                    <a:pt x="116" y="155"/>
                  </a:lnTo>
                  <a:lnTo>
                    <a:pt x="118" y="155"/>
                  </a:lnTo>
                  <a:lnTo>
                    <a:pt x="119" y="155"/>
                  </a:lnTo>
                  <a:lnTo>
                    <a:pt x="120" y="155"/>
                  </a:lnTo>
                  <a:lnTo>
                    <a:pt x="121" y="155"/>
                  </a:lnTo>
                  <a:lnTo>
                    <a:pt x="122" y="155"/>
                  </a:lnTo>
                  <a:lnTo>
                    <a:pt x="124" y="155"/>
                  </a:lnTo>
                  <a:lnTo>
                    <a:pt x="125" y="155"/>
                  </a:lnTo>
                  <a:lnTo>
                    <a:pt x="126" y="154"/>
                  </a:lnTo>
                  <a:lnTo>
                    <a:pt x="127" y="154"/>
                  </a:lnTo>
                  <a:lnTo>
                    <a:pt x="128" y="153"/>
                  </a:lnTo>
                  <a:lnTo>
                    <a:pt x="130" y="153"/>
                  </a:lnTo>
                  <a:lnTo>
                    <a:pt x="131" y="150"/>
                  </a:lnTo>
                  <a:lnTo>
                    <a:pt x="132" y="149"/>
                  </a:lnTo>
                  <a:lnTo>
                    <a:pt x="132" y="148"/>
                  </a:lnTo>
                  <a:lnTo>
                    <a:pt x="132" y="147"/>
                  </a:lnTo>
                  <a:lnTo>
                    <a:pt x="132" y="144"/>
                  </a:lnTo>
                  <a:lnTo>
                    <a:pt x="132" y="143"/>
                  </a:lnTo>
                  <a:lnTo>
                    <a:pt x="131" y="142"/>
                  </a:lnTo>
                  <a:lnTo>
                    <a:pt x="131" y="141"/>
                  </a:lnTo>
                  <a:lnTo>
                    <a:pt x="131" y="139"/>
                  </a:lnTo>
                  <a:lnTo>
                    <a:pt x="132" y="138"/>
                  </a:lnTo>
                  <a:lnTo>
                    <a:pt x="133" y="137"/>
                  </a:lnTo>
                  <a:lnTo>
                    <a:pt x="135" y="136"/>
                  </a:lnTo>
                  <a:lnTo>
                    <a:pt x="136" y="134"/>
                  </a:lnTo>
                  <a:lnTo>
                    <a:pt x="137" y="133"/>
                  </a:lnTo>
                  <a:lnTo>
                    <a:pt x="138" y="132"/>
                  </a:lnTo>
                  <a:lnTo>
                    <a:pt x="140" y="132"/>
                  </a:lnTo>
                  <a:lnTo>
                    <a:pt x="141" y="130"/>
                  </a:lnTo>
                  <a:lnTo>
                    <a:pt x="142" y="128"/>
                  </a:lnTo>
                  <a:lnTo>
                    <a:pt x="143" y="127"/>
                  </a:lnTo>
                  <a:lnTo>
                    <a:pt x="144" y="126"/>
                  </a:lnTo>
                  <a:lnTo>
                    <a:pt x="147" y="125"/>
                  </a:lnTo>
                  <a:lnTo>
                    <a:pt x="147" y="123"/>
                  </a:lnTo>
                  <a:lnTo>
                    <a:pt x="148" y="122"/>
                  </a:lnTo>
                  <a:lnTo>
                    <a:pt x="149" y="125"/>
                  </a:lnTo>
                  <a:lnTo>
                    <a:pt x="150" y="127"/>
                  </a:lnTo>
                  <a:lnTo>
                    <a:pt x="152" y="130"/>
                  </a:lnTo>
                  <a:lnTo>
                    <a:pt x="154" y="132"/>
                  </a:lnTo>
                  <a:lnTo>
                    <a:pt x="154" y="133"/>
                  </a:lnTo>
                  <a:lnTo>
                    <a:pt x="155" y="136"/>
                  </a:lnTo>
                  <a:lnTo>
                    <a:pt x="158" y="138"/>
                  </a:lnTo>
                  <a:lnTo>
                    <a:pt x="159" y="141"/>
                  </a:lnTo>
                  <a:lnTo>
                    <a:pt x="160" y="143"/>
                  </a:lnTo>
                  <a:lnTo>
                    <a:pt x="160" y="144"/>
                  </a:lnTo>
                  <a:lnTo>
                    <a:pt x="163" y="147"/>
                  </a:lnTo>
                  <a:lnTo>
                    <a:pt x="163" y="149"/>
                  </a:lnTo>
                  <a:lnTo>
                    <a:pt x="164" y="150"/>
                  </a:lnTo>
                  <a:lnTo>
                    <a:pt x="165" y="153"/>
                  </a:lnTo>
                  <a:lnTo>
                    <a:pt x="165" y="154"/>
                  </a:lnTo>
                  <a:lnTo>
                    <a:pt x="166" y="156"/>
                  </a:lnTo>
                  <a:lnTo>
                    <a:pt x="168" y="158"/>
                  </a:lnTo>
                  <a:lnTo>
                    <a:pt x="168" y="160"/>
                  </a:lnTo>
                  <a:lnTo>
                    <a:pt x="169" y="161"/>
                  </a:lnTo>
                  <a:lnTo>
                    <a:pt x="170" y="163"/>
                  </a:lnTo>
                  <a:lnTo>
                    <a:pt x="170" y="165"/>
                  </a:lnTo>
                  <a:lnTo>
                    <a:pt x="171" y="166"/>
                  </a:lnTo>
                  <a:lnTo>
                    <a:pt x="172" y="167"/>
                  </a:lnTo>
                  <a:lnTo>
                    <a:pt x="172" y="170"/>
                  </a:lnTo>
                  <a:lnTo>
                    <a:pt x="174" y="171"/>
                  </a:lnTo>
                  <a:lnTo>
                    <a:pt x="174" y="172"/>
                  </a:lnTo>
                  <a:lnTo>
                    <a:pt x="174" y="175"/>
                  </a:lnTo>
                  <a:lnTo>
                    <a:pt x="175" y="176"/>
                  </a:lnTo>
                  <a:lnTo>
                    <a:pt x="175" y="177"/>
                  </a:lnTo>
                  <a:lnTo>
                    <a:pt x="176" y="178"/>
                  </a:lnTo>
                  <a:lnTo>
                    <a:pt x="176" y="180"/>
                  </a:lnTo>
                  <a:lnTo>
                    <a:pt x="177" y="181"/>
                  </a:lnTo>
                  <a:lnTo>
                    <a:pt x="177" y="182"/>
                  </a:lnTo>
                  <a:lnTo>
                    <a:pt x="177" y="185"/>
                  </a:lnTo>
                  <a:lnTo>
                    <a:pt x="179" y="186"/>
                  </a:lnTo>
                  <a:lnTo>
                    <a:pt x="179" y="187"/>
                  </a:lnTo>
                  <a:lnTo>
                    <a:pt x="179" y="188"/>
                  </a:lnTo>
                  <a:lnTo>
                    <a:pt x="179" y="189"/>
                  </a:lnTo>
                  <a:lnTo>
                    <a:pt x="179" y="190"/>
                  </a:lnTo>
                  <a:lnTo>
                    <a:pt x="180" y="192"/>
                  </a:lnTo>
                  <a:lnTo>
                    <a:pt x="180" y="194"/>
                  </a:lnTo>
                  <a:lnTo>
                    <a:pt x="180" y="195"/>
                  </a:lnTo>
                  <a:lnTo>
                    <a:pt x="181" y="197"/>
                  </a:lnTo>
                  <a:lnTo>
                    <a:pt x="181" y="198"/>
                  </a:lnTo>
                  <a:lnTo>
                    <a:pt x="181" y="199"/>
                  </a:lnTo>
                  <a:lnTo>
                    <a:pt x="181" y="200"/>
                  </a:lnTo>
                  <a:lnTo>
                    <a:pt x="181" y="202"/>
                  </a:lnTo>
                  <a:lnTo>
                    <a:pt x="180" y="202"/>
                  </a:lnTo>
                  <a:lnTo>
                    <a:pt x="179" y="203"/>
                  </a:lnTo>
                  <a:lnTo>
                    <a:pt x="177" y="203"/>
                  </a:lnTo>
                  <a:lnTo>
                    <a:pt x="176" y="203"/>
                  </a:lnTo>
                  <a:lnTo>
                    <a:pt x="175" y="203"/>
                  </a:lnTo>
                  <a:lnTo>
                    <a:pt x="174" y="203"/>
                  </a:lnTo>
                  <a:lnTo>
                    <a:pt x="171" y="203"/>
                  </a:lnTo>
                  <a:lnTo>
                    <a:pt x="169" y="203"/>
                  </a:lnTo>
                  <a:lnTo>
                    <a:pt x="168" y="203"/>
                  </a:lnTo>
                  <a:lnTo>
                    <a:pt x="165" y="203"/>
                  </a:lnTo>
                  <a:lnTo>
                    <a:pt x="164" y="203"/>
                  </a:lnTo>
                  <a:lnTo>
                    <a:pt x="163" y="202"/>
                  </a:lnTo>
                  <a:lnTo>
                    <a:pt x="162" y="202"/>
                  </a:lnTo>
                  <a:lnTo>
                    <a:pt x="160" y="202"/>
                  </a:lnTo>
                  <a:lnTo>
                    <a:pt x="159" y="202"/>
                  </a:lnTo>
                  <a:lnTo>
                    <a:pt x="158" y="202"/>
                  </a:lnTo>
                  <a:lnTo>
                    <a:pt x="157" y="202"/>
                  </a:lnTo>
                  <a:lnTo>
                    <a:pt x="155" y="202"/>
                  </a:lnTo>
                  <a:lnTo>
                    <a:pt x="154" y="202"/>
                  </a:lnTo>
                  <a:lnTo>
                    <a:pt x="153" y="200"/>
                  </a:lnTo>
                  <a:lnTo>
                    <a:pt x="152" y="200"/>
                  </a:lnTo>
                  <a:lnTo>
                    <a:pt x="150" y="200"/>
                  </a:lnTo>
                  <a:lnTo>
                    <a:pt x="149" y="200"/>
                  </a:lnTo>
                  <a:lnTo>
                    <a:pt x="148" y="199"/>
                  </a:lnTo>
                  <a:lnTo>
                    <a:pt x="147" y="199"/>
                  </a:lnTo>
                  <a:lnTo>
                    <a:pt x="144" y="199"/>
                  </a:lnTo>
                  <a:lnTo>
                    <a:pt x="143" y="198"/>
                  </a:lnTo>
                  <a:lnTo>
                    <a:pt x="142" y="198"/>
                  </a:lnTo>
                  <a:lnTo>
                    <a:pt x="141" y="198"/>
                  </a:lnTo>
                  <a:lnTo>
                    <a:pt x="140" y="198"/>
                  </a:lnTo>
                  <a:lnTo>
                    <a:pt x="138" y="197"/>
                  </a:lnTo>
                  <a:lnTo>
                    <a:pt x="137" y="197"/>
                  </a:lnTo>
                  <a:lnTo>
                    <a:pt x="136" y="197"/>
                  </a:lnTo>
                  <a:lnTo>
                    <a:pt x="135" y="197"/>
                  </a:lnTo>
                  <a:lnTo>
                    <a:pt x="133" y="197"/>
                  </a:lnTo>
                  <a:lnTo>
                    <a:pt x="132" y="195"/>
                  </a:lnTo>
                  <a:lnTo>
                    <a:pt x="131" y="195"/>
                  </a:lnTo>
                  <a:lnTo>
                    <a:pt x="130" y="195"/>
                  </a:lnTo>
                  <a:lnTo>
                    <a:pt x="128" y="194"/>
                  </a:lnTo>
                  <a:lnTo>
                    <a:pt x="127" y="194"/>
                  </a:lnTo>
                  <a:lnTo>
                    <a:pt x="126" y="194"/>
                  </a:lnTo>
                  <a:lnTo>
                    <a:pt x="124" y="193"/>
                  </a:lnTo>
                  <a:lnTo>
                    <a:pt x="121" y="193"/>
                  </a:lnTo>
                  <a:lnTo>
                    <a:pt x="120" y="192"/>
                  </a:lnTo>
                  <a:lnTo>
                    <a:pt x="118" y="192"/>
                  </a:lnTo>
                  <a:lnTo>
                    <a:pt x="116" y="190"/>
                  </a:lnTo>
                  <a:lnTo>
                    <a:pt x="115" y="189"/>
                  </a:lnTo>
                  <a:lnTo>
                    <a:pt x="114" y="189"/>
                  </a:lnTo>
                  <a:lnTo>
                    <a:pt x="113" y="189"/>
                  </a:lnTo>
                  <a:lnTo>
                    <a:pt x="111" y="187"/>
                  </a:lnTo>
                  <a:lnTo>
                    <a:pt x="110" y="187"/>
                  </a:lnTo>
                  <a:lnTo>
                    <a:pt x="109" y="185"/>
                  </a:lnTo>
                  <a:lnTo>
                    <a:pt x="108" y="185"/>
                  </a:lnTo>
                  <a:lnTo>
                    <a:pt x="106" y="183"/>
                  </a:lnTo>
                  <a:lnTo>
                    <a:pt x="105" y="182"/>
                  </a:lnTo>
                  <a:lnTo>
                    <a:pt x="103" y="180"/>
                  </a:lnTo>
                  <a:lnTo>
                    <a:pt x="102" y="178"/>
                  </a:lnTo>
                  <a:lnTo>
                    <a:pt x="99" y="177"/>
                  </a:lnTo>
                  <a:lnTo>
                    <a:pt x="98" y="175"/>
                  </a:lnTo>
                  <a:lnTo>
                    <a:pt x="96" y="173"/>
                  </a:lnTo>
                  <a:lnTo>
                    <a:pt x="94" y="172"/>
                  </a:lnTo>
                  <a:lnTo>
                    <a:pt x="91" y="170"/>
                  </a:lnTo>
                  <a:lnTo>
                    <a:pt x="89" y="167"/>
                  </a:lnTo>
                  <a:lnTo>
                    <a:pt x="87" y="165"/>
                  </a:lnTo>
                  <a:lnTo>
                    <a:pt x="85" y="164"/>
                  </a:lnTo>
                  <a:lnTo>
                    <a:pt x="82" y="161"/>
                  </a:lnTo>
                  <a:lnTo>
                    <a:pt x="80" y="159"/>
                  </a:lnTo>
                  <a:lnTo>
                    <a:pt x="77" y="158"/>
                  </a:lnTo>
                  <a:lnTo>
                    <a:pt x="75" y="155"/>
                  </a:lnTo>
                  <a:lnTo>
                    <a:pt x="73" y="153"/>
                  </a:lnTo>
                  <a:lnTo>
                    <a:pt x="70" y="150"/>
                  </a:lnTo>
                  <a:lnTo>
                    <a:pt x="68" y="148"/>
                  </a:lnTo>
                  <a:lnTo>
                    <a:pt x="65" y="145"/>
                  </a:lnTo>
                  <a:lnTo>
                    <a:pt x="63" y="143"/>
                  </a:lnTo>
                  <a:lnTo>
                    <a:pt x="60" y="141"/>
                  </a:lnTo>
                  <a:lnTo>
                    <a:pt x="58" y="138"/>
                  </a:lnTo>
                  <a:lnTo>
                    <a:pt x="55" y="136"/>
                  </a:lnTo>
                  <a:lnTo>
                    <a:pt x="53" y="133"/>
                  </a:lnTo>
                  <a:lnTo>
                    <a:pt x="49" y="131"/>
                  </a:lnTo>
                  <a:lnTo>
                    <a:pt x="48" y="128"/>
                  </a:lnTo>
                  <a:lnTo>
                    <a:pt x="44" y="126"/>
                  </a:lnTo>
                  <a:lnTo>
                    <a:pt x="42" y="123"/>
                  </a:lnTo>
                  <a:lnTo>
                    <a:pt x="39" y="121"/>
                  </a:lnTo>
                  <a:lnTo>
                    <a:pt x="37" y="117"/>
                  </a:lnTo>
                  <a:lnTo>
                    <a:pt x="34" y="116"/>
                  </a:lnTo>
                  <a:lnTo>
                    <a:pt x="33" y="114"/>
                  </a:lnTo>
                  <a:lnTo>
                    <a:pt x="31" y="111"/>
                  </a:lnTo>
                  <a:lnTo>
                    <a:pt x="29" y="109"/>
                  </a:lnTo>
                  <a:lnTo>
                    <a:pt x="26" y="106"/>
                  </a:lnTo>
                  <a:lnTo>
                    <a:pt x="25" y="104"/>
                  </a:lnTo>
                  <a:lnTo>
                    <a:pt x="22" y="101"/>
                  </a:lnTo>
                  <a:lnTo>
                    <a:pt x="20" y="99"/>
                  </a:lnTo>
                  <a:lnTo>
                    <a:pt x="19" y="97"/>
                  </a:lnTo>
                  <a:lnTo>
                    <a:pt x="16" y="95"/>
                  </a:lnTo>
                  <a:lnTo>
                    <a:pt x="15" y="93"/>
                  </a:lnTo>
                  <a:lnTo>
                    <a:pt x="12" y="91"/>
                  </a:lnTo>
                  <a:lnTo>
                    <a:pt x="11" y="88"/>
                  </a:lnTo>
                  <a:lnTo>
                    <a:pt x="10" y="87"/>
                  </a:lnTo>
                  <a:lnTo>
                    <a:pt x="8" y="84"/>
                  </a:lnTo>
                  <a:lnTo>
                    <a:pt x="7" y="83"/>
                  </a:lnTo>
                  <a:lnTo>
                    <a:pt x="7" y="82"/>
                  </a:lnTo>
                  <a:lnTo>
                    <a:pt x="4" y="79"/>
                  </a:lnTo>
                  <a:lnTo>
                    <a:pt x="4" y="78"/>
                  </a:lnTo>
                  <a:lnTo>
                    <a:pt x="3" y="77"/>
                  </a:lnTo>
                  <a:lnTo>
                    <a:pt x="3" y="76"/>
                  </a:lnTo>
                  <a:lnTo>
                    <a:pt x="2" y="73"/>
                  </a:lnTo>
                  <a:lnTo>
                    <a:pt x="0" y="72"/>
                  </a:lnTo>
                  <a:lnTo>
                    <a:pt x="0" y="71"/>
                  </a:lnTo>
                  <a:lnTo>
                    <a:pt x="0" y="70"/>
                  </a:lnTo>
                  <a:lnTo>
                    <a:pt x="0" y="69"/>
                  </a:lnTo>
                  <a:lnTo>
                    <a:pt x="0" y="67"/>
                  </a:lnTo>
                  <a:lnTo>
                    <a:pt x="0" y="65"/>
                  </a:lnTo>
                  <a:lnTo>
                    <a:pt x="0" y="64"/>
                  </a:lnTo>
                  <a:lnTo>
                    <a:pt x="0" y="62"/>
                  </a:lnTo>
                  <a:lnTo>
                    <a:pt x="0" y="61"/>
                  </a:lnTo>
                  <a:lnTo>
                    <a:pt x="0" y="60"/>
                  </a:lnTo>
                  <a:lnTo>
                    <a:pt x="0" y="59"/>
                  </a:lnTo>
                  <a:lnTo>
                    <a:pt x="0" y="57"/>
                  </a:lnTo>
                  <a:lnTo>
                    <a:pt x="2" y="56"/>
                  </a:lnTo>
                  <a:lnTo>
                    <a:pt x="2" y="55"/>
                  </a:lnTo>
                  <a:lnTo>
                    <a:pt x="2" y="54"/>
                  </a:lnTo>
                  <a:lnTo>
                    <a:pt x="2" y="53"/>
                  </a:lnTo>
                  <a:lnTo>
                    <a:pt x="2" y="51"/>
                  </a:lnTo>
                  <a:lnTo>
                    <a:pt x="3" y="49"/>
                  </a:lnTo>
                  <a:lnTo>
                    <a:pt x="3" y="48"/>
                  </a:lnTo>
                  <a:lnTo>
                    <a:pt x="3" y="47"/>
                  </a:lnTo>
                  <a:lnTo>
                    <a:pt x="3" y="45"/>
                  </a:lnTo>
                  <a:lnTo>
                    <a:pt x="3" y="43"/>
                  </a:lnTo>
                  <a:lnTo>
                    <a:pt x="4" y="42"/>
                  </a:lnTo>
                  <a:lnTo>
                    <a:pt x="4" y="40"/>
                  </a:lnTo>
                  <a:lnTo>
                    <a:pt x="4" y="39"/>
                  </a:lnTo>
                  <a:lnTo>
                    <a:pt x="5" y="38"/>
                  </a:lnTo>
                  <a:lnTo>
                    <a:pt x="5" y="37"/>
                  </a:lnTo>
                  <a:lnTo>
                    <a:pt x="7" y="34"/>
                  </a:lnTo>
                  <a:lnTo>
                    <a:pt x="7" y="33"/>
                  </a:lnTo>
                  <a:lnTo>
                    <a:pt x="7" y="32"/>
                  </a:lnTo>
                  <a:lnTo>
                    <a:pt x="7" y="31"/>
                  </a:lnTo>
                  <a:lnTo>
                    <a:pt x="8" y="28"/>
                  </a:lnTo>
                  <a:lnTo>
                    <a:pt x="8" y="27"/>
                  </a:lnTo>
                  <a:lnTo>
                    <a:pt x="9" y="26"/>
                  </a:lnTo>
                  <a:lnTo>
                    <a:pt x="9" y="25"/>
                  </a:lnTo>
                  <a:lnTo>
                    <a:pt x="9" y="23"/>
                  </a:lnTo>
                  <a:lnTo>
                    <a:pt x="10" y="22"/>
                  </a:lnTo>
                  <a:lnTo>
                    <a:pt x="10" y="21"/>
                  </a:lnTo>
                  <a:lnTo>
                    <a:pt x="10" y="20"/>
                  </a:lnTo>
                  <a:lnTo>
                    <a:pt x="11" y="18"/>
                  </a:lnTo>
                  <a:lnTo>
                    <a:pt x="11" y="17"/>
                  </a:lnTo>
                  <a:lnTo>
                    <a:pt x="11" y="16"/>
                  </a:lnTo>
                  <a:lnTo>
                    <a:pt x="12" y="15"/>
                  </a:lnTo>
                  <a:lnTo>
                    <a:pt x="12" y="12"/>
                  </a:lnTo>
                  <a:lnTo>
                    <a:pt x="12" y="11"/>
                  </a:lnTo>
                  <a:lnTo>
                    <a:pt x="14" y="10"/>
                  </a:lnTo>
                  <a:lnTo>
                    <a:pt x="14" y="9"/>
                  </a:lnTo>
                  <a:lnTo>
                    <a:pt x="15" y="7"/>
                  </a:lnTo>
                  <a:lnTo>
                    <a:pt x="15" y="6"/>
                  </a:lnTo>
                  <a:lnTo>
                    <a:pt x="15" y="5"/>
                  </a:lnTo>
                  <a:lnTo>
                    <a:pt x="16" y="3"/>
                  </a:lnTo>
                  <a:lnTo>
                    <a:pt x="17" y="1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7" name="Freeform 220"/>
            <p:cNvSpPr>
              <a:spLocks/>
            </p:cNvSpPr>
            <p:nvPr/>
          </p:nvSpPr>
          <p:spPr bwMode="auto">
            <a:xfrm>
              <a:off x="5756275" y="2038351"/>
              <a:ext cx="344487" cy="312738"/>
            </a:xfrm>
            <a:custGeom>
              <a:avLst/>
              <a:gdLst>
                <a:gd name="T0" fmla="*/ 7 w 217"/>
                <a:gd name="T1" fmla="*/ 3 h 197"/>
                <a:gd name="T2" fmla="*/ 21 w 217"/>
                <a:gd name="T3" fmla="*/ 1 h 197"/>
                <a:gd name="T4" fmla="*/ 35 w 217"/>
                <a:gd name="T5" fmla="*/ 0 h 197"/>
                <a:gd name="T6" fmla="*/ 51 w 217"/>
                <a:gd name="T7" fmla="*/ 0 h 197"/>
                <a:gd name="T8" fmla="*/ 67 w 217"/>
                <a:gd name="T9" fmla="*/ 0 h 197"/>
                <a:gd name="T10" fmla="*/ 80 w 217"/>
                <a:gd name="T11" fmla="*/ 3 h 197"/>
                <a:gd name="T12" fmla="*/ 93 w 217"/>
                <a:gd name="T13" fmla="*/ 5 h 197"/>
                <a:gd name="T14" fmla="*/ 105 w 217"/>
                <a:gd name="T15" fmla="*/ 12 h 197"/>
                <a:gd name="T16" fmla="*/ 121 w 217"/>
                <a:gd name="T17" fmla="*/ 27 h 197"/>
                <a:gd name="T18" fmla="*/ 140 w 217"/>
                <a:gd name="T19" fmla="*/ 44 h 197"/>
                <a:gd name="T20" fmla="*/ 161 w 217"/>
                <a:gd name="T21" fmla="*/ 65 h 197"/>
                <a:gd name="T22" fmla="*/ 182 w 217"/>
                <a:gd name="T23" fmla="*/ 84 h 197"/>
                <a:gd name="T24" fmla="*/ 199 w 217"/>
                <a:gd name="T25" fmla="*/ 103 h 197"/>
                <a:gd name="T26" fmla="*/ 212 w 217"/>
                <a:gd name="T27" fmla="*/ 117 h 197"/>
                <a:gd name="T28" fmla="*/ 217 w 217"/>
                <a:gd name="T29" fmla="*/ 128 h 197"/>
                <a:gd name="T30" fmla="*/ 217 w 217"/>
                <a:gd name="T31" fmla="*/ 141 h 197"/>
                <a:gd name="T32" fmla="*/ 217 w 217"/>
                <a:gd name="T33" fmla="*/ 150 h 197"/>
                <a:gd name="T34" fmla="*/ 216 w 217"/>
                <a:gd name="T35" fmla="*/ 163 h 197"/>
                <a:gd name="T36" fmla="*/ 215 w 217"/>
                <a:gd name="T37" fmla="*/ 175 h 197"/>
                <a:gd name="T38" fmla="*/ 212 w 217"/>
                <a:gd name="T39" fmla="*/ 185 h 197"/>
                <a:gd name="T40" fmla="*/ 211 w 217"/>
                <a:gd name="T41" fmla="*/ 197 h 197"/>
                <a:gd name="T42" fmla="*/ 200 w 217"/>
                <a:gd name="T43" fmla="*/ 193 h 197"/>
                <a:gd name="T44" fmla="*/ 190 w 217"/>
                <a:gd name="T45" fmla="*/ 188 h 197"/>
                <a:gd name="T46" fmla="*/ 178 w 217"/>
                <a:gd name="T47" fmla="*/ 181 h 197"/>
                <a:gd name="T48" fmla="*/ 166 w 217"/>
                <a:gd name="T49" fmla="*/ 173 h 197"/>
                <a:gd name="T50" fmla="*/ 150 w 217"/>
                <a:gd name="T51" fmla="*/ 164 h 197"/>
                <a:gd name="T52" fmla="*/ 133 w 217"/>
                <a:gd name="T53" fmla="*/ 151 h 197"/>
                <a:gd name="T54" fmla="*/ 134 w 217"/>
                <a:gd name="T55" fmla="*/ 139 h 197"/>
                <a:gd name="T56" fmla="*/ 146 w 217"/>
                <a:gd name="T57" fmla="*/ 127 h 197"/>
                <a:gd name="T58" fmla="*/ 156 w 217"/>
                <a:gd name="T59" fmla="*/ 126 h 197"/>
                <a:gd name="T60" fmla="*/ 166 w 217"/>
                <a:gd name="T61" fmla="*/ 121 h 197"/>
                <a:gd name="T62" fmla="*/ 168 w 217"/>
                <a:gd name="T63" fmla="*/ 112 h 197"/>
                <a:gd name="T64" fmla="*/ 163 w 217"/>
                <a:gd name="T65" fmla="*/ 105 h 197"/>
                <a:gd name="T66" fmla="*/ 151 w 217"/>
                <a:gd name="T67" fmla="*/ 104 h 197"/>
                <a:gd name="T68" fmla="*/ 145 w 217"/>
                <a:gd name="T69" fmla="*/ 114 h 197"/>
                <a:gd name="T70" fmla="*/ 149 w 217"/>
                <a:gd name="T71" fmla="*/ 122 h 197"/>
                <a:gd name="T72" fmla="*/ 137 w 217"/>
                <a:gd name="T73" fmla="*/ 133 h 197"/>
                <a:gd name="T74" fmla="*/ 126 w 217"/>
                <a:gd name="T75" fmla="*/ 146 h 197"/>
                <a:gd name="T76" fmla="*/ 115 w 217"/>
                <a:gd name="T77" fmla="*/ 137 h 197"/>
                <a:gd name="T78" fmla="*/ 106 w 217"/>
                <a:gd name="T79" fmla="*/ 128 h 197"/>
                <a:gd name="T80" fmla="*/ 95 w 217"/>
                <a:gd name="T81" fmla="*/ 120 h 197"/>
                <a:gd name="T82" fmla="*/ 85 w 217"/>
                <a:gd name="T83" fmla="*/ 110 h 197"/>
                <a:gd name="T84" fmla="*/ 75 w 217"/>
                <a:gd name="T85" fmla="*/ 100 h 197"/>
                <a:gd name="T86" fmla="*/ 67 w 217"/>
                <a:gd name="T87" fmla="*/ 92 h 197"/>
                <a:gd name="T88" fmla="*/ 58 w 217"/>
                <a:gd name="T89" fmla="*/ 82 h 197"/>
                <a:gd name="T90" fmla="*/ 52 w 217"/>
                <a:gd name="T91" fmla="*/ 71 h 197"/>
                <a:gd name="T92" fmla="*/ 61 w 217"/>
                <a:gd name="T93" fmla="*/ 62 h 197"/>
                <a:gd name="T94" fmla="*/ 72 w 217"/>
                <a:gd name="T95" fmla="*/ 60 h 197"/>
                <a:gd name="T96" fmla="*/ 82 w 217"/>
                <a:gd name="T97" fmla="*/ 59 h 197"/>
                <a:gd name="T98" fmla="*/ 88 w 217"/>
                <a:gd name="T99" fmla="*/ 51 h 197"/>
                <a:gd name="T100" fmla="*/ 84 w 217"/>
                <a:gd name="T101" fmla="*/ 43 h 197"/>
                <a:gd name="T102" fmla="*/ 73 w 217"/>
                <a:gd name="T103" fmla="*/ 38 h 197"/>
                <a:gd name="T104" fmla="*/ 62 w 217"/>
                <a:gd name="T105" fmla="*/ 45 h 197"/>
                <a:gd name="T106" fmla="*/ 65 w 217"/>
                <a:gd name="T107" fmla="*/ 56 h 197"/>
                <a:gd name="T108" fmla="*/ 55 w 217"/>
                <a:gd name="T109" fmla="*/ 66 h 197"/>
                <a:gd name="T110" fmla="*/ 44 w 217"/>
                <a:gd name="T111" fmla="*/ 65 h 197"/>
                <a:gd name="T112" fmla="*/ 33 w 217"/>
                <a:gd name="T113" fmla="*/ 51 h 197"/>
                <a:gd name="T114" fmla="*/ 24 w 217"/>
                <a:gd name="T115" fmla="*/ 39 h 197"/>
                <a:gd name="T116" fmla="*/ 16 w 217"/>
                <a:gd name="T117" fmla="*/ 27 h 197"/>
                <a:gd name="T118" fmla="*/ 10 w 217"/>
                <a:gd name="T119" fmla="*/ 18 h 197"/>
                <a:gd name="T120" fmla="*/ 2 w 217"/>
                <a:gd name="T121" fmla="*/ 8 h 19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17"/>
                <a:gd name="T184" fmla="*/ 0 h 197"/>
                <a:gd name="T185" fmla="*/ 217 w 217"/>
                <a:gd name="T186" fmla="*/ 197 h 197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17" h="197">
                  <a:moveTo>
                    <a:pt x="0" y="4"/>
                  </a:moveTo>
                  <a:lnTo>
                    <a:pt x="0" y="4"/>
                  </a:lnTo>
                  <a:lnTo>
                    <a:pt x="1" y="4"/>
                  </a:lnTo>
                  <a:lnTo>
                    <a:pt x="2" y="3"/>
                  </a:lnTo>
                  <a:lnTo>
                    <a:pt x="4" y="3"/>
                  </a:lnTo>
                  <a:lnTo>
                    <a:pt x="5" y="3"/>
                  </a:lnTo>
                  <a:lnTo>
                    <a:pt x="6" y="3"/>
                  </a:lnTo>
                  <a:lnTo>
                    <a:pt x="7" y="3"/>
                  </a:lnTo>
                  <a:lnTo>
                    <a:pt x="8" y="3"/>
                  </a:lnTo>
                  <a:lnTo>
                    <a:pt x="10" y="3"/>
                  </a:lnTo>
                  <a:lnTo>
                    <a:pt x="12" y="3"/>
                  </a:lnTo>
                  <a:lnTo>
                    <a:pt x="15" y="3"/>
                  </a:lnTo>
                  <a:lnTo>
                    <a:pt x="16" y="1"/>
                  </a:lnTo>
                  <a:lnTo>
                    <a:pt x="17" y="1"/>
                  </a:lnTo>
                  <a:lnTo>
                    <a:pt x="18" y="1"/>
                  </a:lnTo>
                  <a:lnTo>
                    <a:pt x="21" y="1"/>
                  </a:lnTo>
                  <a:lnTo>
                    <a:pt x="22" y="1"/>
                  </a:lnTo>
                  <a:lnTo>
                    <a:pt x="24" y="1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29" y="0"/>
                  </a:lnTo>
                  <a:lnTo>
                    <a:pt x="32" y="0"/>
                  </a:lnTo>
                  <a:lnTo>
                    <a:pt x="33" y="0"/>
                  </a:lnTo>
                  <a:lnTo>
                    <a:pt x="35" y="0"/>
                  </a:lnTo>
                  <a:lnTo>
                    <a:pt x="38" y="0"/>
                  </a:lnTo>
                  <a:lnTo>
                    <a:pt x="39" y="0"/>
                  </a:lnTo>
                  <a:lnTo>
                    <a:pt x="42" y="0"/>
                  </a:lnTo>
                  <a:lnTo>
                    <a:pt x="43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49" y="0"/>
                  </a:lnTo>
                  <a:lnTo>
                    <a:pt x="51" y="0"/>
                  </a:lnTo>
                  <a:lnTo>
                    <a:pt x="52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60" y="0"/>
                  </a:lnTo>
                  <a:lnTo>
                    <a:pt x="61" y="0"/>
                  </a:lnTo>
                  <a:lnTo>
                    <a:pt x="63" y="0"/>
                  </a:lnTo>
                  <a:lnTo>
                    <a:pt x="65" y="0"/>
                  </a:lnTo>
                  <a:lnTo>
                    <a:pt x="67" y="0"/>
                  </a:lnTo>
                  <a:lnTo>
                    <a:pt x="68" y="0"/>
                  </a:lnTo>
                  <a:lnTo>
                    <a:pt x="71" y="0"/>
                  </a:lnTo>
                  <a:lnTo>
                    <a:pt x="73" y="0"/>
                  </a:lnTo>
                  <a:lnTo>
                    <a:pt x="74" y="0"/>
                  </a:lnTo>
                  <a:lnTo>
                    <a:pt x="77" y="1"/>
                  </a:lnTo>
                  <a:lnTo>
                    <a:pt x="78" y="1"/>
                  </a:lnTo>
                  <a:lnTo>
                    <a:pt x="79" y="1"/>
                  </a:lnTo>
                  <a:lnTo>
                    <a:pt x="80" y="3"/>
                  </a:lnTo>
                  <a:lnTo>
                    <a:pt x="83" y="3"/>
                  </a:lnTo>
                  <a:lnTo>
                    <a:pt x="84" y="3"/>
                  </a:lnTo>
                  <a:lnTo>
                    <a:pt x="87" y="3"/>
                  </a:lnTo>
                  <a:lnTo>
                    <a:pt x="88" y="4"/>
                  </a:lnTo>
                  <a:lnTo>
                    <a:pt x="89" y="4"/>
                  </a:lnTo>
                  <a:lnTo>
                    <a:pt x="90" y="4"/>
                  </a:lnTo>
                  <a:lnTo>
                    <a:pt x="92" y="5"/>
                  </a:lnTo>
                  <a:lnTo>
                    <a:pt x="93" y="5"/>
                  </a:lnTo>
                  <a:lnTo>
                    <a:pt x="94" y="6"/>
                  </a:lnTo>
                  <a:lnTo>
                    <a:pt x="95" y="6"/>
                  </a:lnTo>
                  <a:lnTo>
                    <a:pt x="96" y="8"/>
                  </a:lnTo>
                  <a:lnTo>
                    <a:pt x="99" y="9"/>
                  </a:lnTo>
                  <a:lnTo>
                    <a:pt x="100" y="10"/>
                  </a:lnTo>
                  <a:lnTo>
                    <a:pt x="101" y="10"/>
                  </a:lnTo>
                  <a:lnTo>
                    <a:pt x="102" y="12"/>
                  </a:lnTo>
                  <a:lnTo>
                    <a:pt x="105" y="12"/>
                  </a:lnTo>
                  <a:lnTo>
                    <a:pt x="106" y="15"/>
                  </a:lnTo>
                  <a:lnTo>
                    <a:pt x="107" y="16"/>
                  </a:lnTo>
                  <a:lnTo>
                    <a:pt x="110" y="17"/>
                  </a:lnTo>
                  <a:lnTo>
                    <a:pt x="112" y="20"/>
                  </a:lnTo>
                  <a:lnTo>
                    <a:pt x="115" y="21"/>
                  </a:lnTo>
                  <a:lnTo>
                    <a:pt x="116" y="22"/>
                  </a:lnTo>
                  <a:lnTo>
                    <a:pt x="118" y="25"/>
                  </a:lnTo>
                  <a:lnTo>
                    <a:pt x="121" y="27"/>
                  </a:lnTo>
                  <a:lnTo>
                    <a:pt x="123" y="30"/>
                  </a:lnTo>
                  <a:lnTo>
                    <a:pt x="126" y="31"/>
                  </a:lnTo>
                  <a:lnTo>
                    <a:pt x="128" y="33"/>
                  </a:lnTo>
                  <a:lnTo>
                    <a:pt x="129" y="34"/>
                  </a:lnTo>
                  <a:lnTo>
                    <a:pt x="133" y="38"/>
                  </a:lnTo>
                  <a:lnTo>
                    <a:pt x="136" y="39"/>
                  </a:lnTo>
                  <a:lnTo>
                    <a:pt x="138" y="42"/>
                  </a:lnTo>
                  <a:lnTo>
                    <a:pt x="140" y="44"/>
                  </a:lnTo>
                  <a:lnTo>
                    <a:pt x="143" y="47"/>
                  </a:lnTo>
                  <a:lnTo>
                    <a:pt x="145" y="49"/>
                  </a:lnTo>
                  <a:lnTo>
                    <a:pt x="148" y="51"/>
                  </a:lnTo>
                  <a:lnTo>
                    <a:pt x="150" y="54"/>
                  </a:lnTo>
                  <a:lnTo>
                    <a:pt x="154" y="58"/>
                  </a:lnTo>
                  <a:lnTo>
                    <a:pt x="156" y="59"/>
                  </a:lnTo>
                  <a:lnTo>
                    <a:pt x="159" y="61"/>
                  </a:lnTo>
                  <a:lnTo>
                    <a:pt x="161" y="65"/>
                  </a:lnTo>
                  <a:lnTo>
                    <a:pt x="163" y="67"/>
                  </a:lnTo>
                  <a:lnTo>
                    <a:pt x="167" y="70"/>
                  </a:lnTo>
                  <a:lnTo>
                    <a:pt x="170" y="72"/>
                  </a:lnTo>
                  <a:lnTo>
                    <a:pt x="172" y="75"/>
                  </a:lnTo>
                  <a:lnTo>
                    <a:pt x="175" y="77"/>
                  </a:lnTo>
                  <a:lnTo>
                    <a:pt x="177" y="80"/>
                  </a:lnTo>
                  <a:lnTo>
                    <a:pt x="180" y="82"/>
                  </a:lnTo>
                  <a:lnTo>
                    <a:pt x="182" y="84"/>
                  </a:lnTo>
                  <a:lnTo>
                    <a:pt x="184" y="87"/>
                  </a:lnTo>
                  <a:lnTo>
                    <a:pt x="185" y="89"/>
                  </a:lnTo>
                  <a:lnTo>
                    <a:pt x="188" y="92"/>
                  </a:lnTo>
                  <a:lnTo>
                    <a:pt x="190" y="94"/>
                  </a:lnTo>
                  <a:lnTo>
                    <a:pt x="193" y="97"/>
                  </a:lnTo>
                  <a:lnTo>
                    <a:pt x="195" y="99"/>
                  </a:lnTo>
                  <a:lnTo>
                    <a:pt x="198" y="100"/>
                  </a:lnTo>
                  <a:lnTo>
                    <a:pt x="199" y="103"/>
                  </a:lnTo>
                  <a:lnTo>
                    <a:pt x="201" y="105"/>
                  </a:lnTo>
                  <a:lnTo>
                    <a:pt x="203" y="106"/>
                  </a:lnTo>
                  <a:lnTo>
                    <a:pt x="205" y="109"/>
                  </a:lnTo>
                  <a:lnTo>
                    <a:pt x="206" y="110"/>
                  </a:lnTo>
                  <a:lnTo>
                    <a:pt x="207" y="112"/>
                  </a:lnTo>
                  <a:lnTo>
                    <a:pt x="210" y="115"/>
                  </a:lnTo>
                  <a:lnTo>
                    <a:pt x="211" y="116"/>
                  </a:lnTo>
                  <a:lnTo>
                    <a:pt x="212" y="117"/>
                  </a:lnTo>
                  <a:lnTo>
                    <a:pt x="212" y="119"/>
                  </a:lnTo>
                  <a:lnTo>
                    <a:pt x="213" y="120"/>
                  </a:lnTo>
                  <a:lnTo>
                    <a:pt x="215" y="121"/>
                  </a:lnTo>
                  <a:lnTo>
                    <a:pt x="216" y="122"/>
                  </a:lnTo>
                  <a:lnTo>
                    <a:pt x="216" y="124"/>
                  </a:lnTo>
                  <a:lnTo>
                    <a:pt x="217" y="125"/>
                  </a:lnTo>
                  <a:lnTo>
                    <a:pt x="217" y="126"/>
                  </a:lnTo>
                  <a:lnTo>
                    <a:pt x="217" y="128"/>
                  </a:lnTo>
                  <a:lnTo>
                    <a:pt x="217" y="131"/>
                  </a:lnTo>
                  <a:lnTo>
                    <a:pt x="217" y="132"/>
                  </a:lnTo>
                  <a:lnTo>
                    <a:pt x="217" y="133"/>
                  </a:lnTo>
                  <a:lnTo>
                    <a:pt x="217" y="134"/>
                  </a:lnTo>
                  <a:lnTo>
                    <a:pt x="217" y="136"/>
                  </a:lnTo>
                  <a:lnTo>
                    <a:pt x="217" y="137"/>
                  </a:lnTo>
                  <a:lnTo>
                    <a:pt x="217" y="139"/>
                  </a:lnTo>
                  <a:lnTo>
                    <a:pt x="217" y="141"/>
                  </a:lnTo>
                  <a:lnTo>
                    <a:pt x="217" y="142"/>
                  </a:lnTo>
                  <a:lnTo>
                    <a:pt x="217" y="143"/>
                  </a:lnTo>
                  <a:lnTo>
                    <a:pt x="217" y="144"/>
                  </a:lnTo>
                  <a:lnTo>
                    <a:pt x="217" y="146"/>
                  </a:lnTo>
                  <a:lnTo>
                    <a:pt x="217" y="147"/>
                  </a:lnTo>
                  <a:lnTo>
                    <a:pt x="217" y="148"/>
                  </a:lnTo>
                  <a:lnTo>
                    <a:pt x="217" y="149"/>
                  </a:lnTo>
                  <a:lnTo>
                    <a:pt x="217" y="150"/>
                  </a:lnTo>
                  <a:lnTo>
                    <a:pt x="216" y="151"/>
                  </a:lnTo>
                  <a:lnTo>
                    <a:pt x="216" y="154"/>
                  </a:lnTo>
                  <a:lnTo>
                    <a:pt x="216" y="155"/>
                  </a:lnTo>
                  <a:lnTo>
                    <a:pt x="216" y="158"/>
                  </a:lnTo>
                  <a:lnTo>
                    <a:pt x="216" y="159"/>
                  </a:lnTo>
                  <a:lnTo>
                    <a:pt x="216" y="160"/>
                  </a:lnTo>
                  <a:lnTo>
                    <a:pt x="216" y="161"/>
                  </a:lnTo>
                  <a:lnTo>
                    <a:pt x="216" y="163"/>
                  </a:lnTo>
                  <a:lnTo>
                    <a:pt x="216" y="164"/>
                  </a:lnTo>
                  <a:lnTo>
                    <a:pt x="216" y="165"/>
                  </a:lnTo>
                  <a:lnTo>
                    <a:pt x="215" y="168"/>
                  </a:lnTo>
                  <a:lnTo>
                    <a:pt x="215" y="170"/>
                  </a:lnTo>
                  <a:lnTo>
                    <a:pt x="215" y="171"/>
                  </a:lnTo>
                  <a:lnTo>
                    <a:pt x="215" y="172"/>
                  </a:lnTo>
                  <a:lnTo>
                    <a:pt x="215" y="173"/>
                  </a:lnTo>
                  <a:lnTo>
                    <a:pt x="215" y="175"/>
                  </a:lnTo>
                  <a:lnTo>
                    <a:pt x="213" y="176"/>
                  </a:lnTo>
                  <a:lnTo>
                    <a:pt x="213" y="177"/>
                  </a:lnTo>
                  <a:lnTo>
                    <a:pt x="213" y="178"/>
                  </a:lnTo>
                  <a:lnTo>
                    <a:pt x="213" y="180"/>
                  </a:lnTo>
                  <a:lnTo>
                    <a:pt x="213" y="181"/>
                  </a:lnTo>
                  <a:lnTo>
                    <a:pt x="213" y="182"/>
                  </a:lnTo>
                  <a:lnTo>
                    <a:pt x="212" y="183"/>
                  </a:lnTo>
                  <a:lnTo>
                    <a:pt x="212" y="185"/>
                  </a:lnTo>
                  <a:lnTo>
                    <a:pt x="212" y="186"/>
                  </a:lnTo>
                  <a:lnTo>
                    <a:pt x="212" y="187"/>
                  </a:lnTo>
                  <a:lnTo>
                    <a:pt x="212" y="188"/>
                  </a:lnTo>
                  <a:lnTo>
                    <a:pt x="212" y="190"/>
                  </a:lnTo>
                  <a:lnTo>
                    <a:pt x="211" y="192"/>
                  </a:lnTo>
                  <a:lnTo>
                    <a:pt x="211" y="194"/>
                  </a:lnTo>
                  <a:lnTo>
                    <a:pt x="211" y="195"/>
                  </a:lnTo>
                  <a:lnTo>
                    <a:pt x="211" y="197"/>
                  </a:lnTo>
                  <a:lnTo>
                    <a:pt x="210" y="197"/>
                  </a:lnTo>
                  <a:lnTo>
                    <a:pt x="209" y="197"/>
                  </a:lnTo>
                  <a:lnTo>
                    <a:pt x="207" y="195"/>
                  </a:lnTo>
                  <a:lnTo>
                    <a:pt x="206" y="195"/>
                  </a:lnTo>
                  <a:lnTo>
                    <a:pt x="205" y="194"/>
                  </a:lnTo>
                  <a:lnTo>
                    <a:pt x="204" y="194"/>
                  </a:lnTo>
                  <a:lnTo>
                    <a:pt x="203" y="193"/>
                  </a:lnTo>
                  <a:lnTo>
                    <a:pt x="200" y="193"/>
                  </a:lnTo>
                  <a:lnTo>
                    <a:pt x="199" y="192"/>
                  </a:lnTo>
                  <a:lnTo>
                    <a:pt x="198" y="191"/>
                  </a:lnTo>
                  <a:lnTo>
                    <a:pt x="196" y="191"/>
                  </a:lnTo>
                  <a:lnTo>
                    <a:pt x="195" y="190"/>
                  </a:lnTo>
                  <a:lnTo>
                    <a:pt x="194" y="190"/>
                  </a:lnTo>
                  <a:lnTo>
                    <a:pt x="193" y="190"/>
                  </a:lnTo>
                  <a:lnTo>
                    <a:pt x="192" y="188"/>
                  </a:lnTo>
                  <a:lnTo>
                    <a:pt x="190" y="188"/>
                  </a:lnTo>
                  <a:lnTo>
                    <a:pt x="189" y="187"/>
                  </a:lnTo>
                  <a:lnTo>
                    <a:pt x="188" y="186"/>
                  </a:lnTo>
                  <a:lnTo>
                    <a:pt x="187" y="186"/>
                  </a:lnTo>
                  <a:lnTo>
                    <a:pt x="185" y="186"/>
                  </a:lnTo>
                  <a:lnTo>
                    <a:pt x="183" y="185"/>
                  </a:lnTo>
                  <a:lnTo>
                    <a:pt x="182" y="183"/>
                  </a:lnTo>
                  <a:lnTo>
                    <a:pt x="181" y="182"/>
                  </a:lnTo>
                  <a:lnTo>
                    <a:pt x="178" y="181"/>
                  </a:lnTo>
                  <a:lnTo>
                    <a:pt x="177" y="181"/>
                  </a:lnTo>
                  <a:lnTo>
                    <a:pt x="176" y="180"/>
                  </a:lnTo>
                  <a:lnTo>
                    <a:pt x="175" y="178"/>
                  </a:lnTo>
                  <a:lnTo>
                    <a:pt x="172" y="177"/>
                  </a:lnTo>
                  <a:lnTo>
                    <a:pt x="171" y="176"/>
                  </a:lnTo>
                  <a:lnTo>
                    <a:pt x="168" y="176"/>
                  </a:lnTo>
                  <a:lnTo>
                    <a:pt x="167" y="175"/>
                  </a:lnTo>
                  <a:lnTo>
                    <a:pt x="166" y="173"/>
                  </a:lnTo>
                  <a:lnTo>
                    <a:pt x="163" y="172"/>
                  </a:lnTo>
                  <a:lnTo>
                    <a:pt x="161" y="171"/>
                  </a:lnTo>
                  <a:lnTo>
                    <a:pt x="160" y="170"/>
                  </a:lnTo>
                  <a:lnTo>
                    <a:pt x="159" y="169"/>
                  </a:lnTo>
                  <a:lnTo>
                    <a:pt x="156" y="168"/>
                  </a:lnTo>
                  <a:lnTo>
                    <a:pt x="154" y="166"/>
                  </a:lnTo>
                  <a:lnTo>
                    <a:pt x="153" y="165"/>
                  </a:lnTo>
                  <a:lnTo>
                    <a:pt x="150" y="164"/>
                  </a:lnTo>
                  <a:lnTo>
                    <a:pt x="148" y="163"/>
                  </a:lnTo>
                  <a:lnTo>
                    <a:pt x="146" y="160"/>
                  </a:lnTo>
                  <a:lnTo>
                    <a:pt x="144" y="159"/>
                  </a:lnTo>
                  <a:lnTo>
                    <a:pt x="141" y="158"/>
                  </a:lnTo>
                  <a:lnTo>
                    <a:pt x="140" y="155"/>
                  </a:lnTo>
                  <a:lnTo>
                    <a:pt x="138" y="154"/>
                  </a:lnTo>
                  <a:lnTo>
                    <a:pt x="136" y="154"/>
                  </a:lnTo>
                  <a:lnTo>
                    <a:pt x="133" y="151"/>
                  </a:lnTo>
                  <a:lnTo>
                    <a:pt x="132" y="150"/>
                  </a:lnTo>
                  <a:lnTo>
                    <a:pt x="129" y="148"/>
                  </a:lnTo>
                  <a:lnTo>
                    <a:pt x="127" y="147"/>
                  </a:lnTo>
                  <a:lnTo>
                    <a:pt x="128" y="146"/>
                  </a:lnTo>
                  <a:lnTo>
                    <a:pt x="129" y="144"/>
                  </a:lnTo>
                  <a:lnTo>
                    <a:pt x="131" y="142"/>
                  </a:lnTo>
                  <a:lnTo>
                    <a:pt x="133" y="141"/>
                  </a:lnTo>
                  <a:lnTo>
                    <a:pt x="134" y="139"/>
                  </a:lnTo>
                  <a:lnTo>
                    <a:pt x="136" y="137"/>
                  </a:lnTo>
                  <a:lnTo>
                    <a:pt x="138" y="136"/>
                  </a:lnTo>
                  <a:lnTo>
                    <a:pt x="139" y="134"/>
                  </a:lnTo>
                  <a:lnTo>
                    <a:pt x="140" y="133"/>
                  </a:lnTo>
                  <a:lnTo>
                    <a:pt x="141" y="132"/>
                  </a:lnTo>
                  <a:lnTo>
                    <a:pt x="143" y="129"/>
                  </a:lnTo>
                  <a:lnTo>
                    <a:pt x="145" y="128"/>
                  </a:lnTo>
                  <a:lnTo>
                    <a:pt x="146" y="127"/>
                  </a:lnTo>
                  <a:lnTo>
                    <a:pt x="148" y="126"/>
                  </a:lnTo>
                  <a:lnTo>
                    <a:pt x="149" y="125"/>
                  </a:lnTo>
                  <a:lnTo>
                    <a:pt x="150" y="124"/>
                  </a:lnTo>
                  <a:lnTo>
                    <a:pt x="151" y="125"/>
                  </a:lnTo>
                  <a:lnTo>
                    <a:pt x="153" y="125"/>
                  </a:lnTo>
                  <a:lnTo>
                    <a:pt x="154" y="126"/>
                  </a:lnTo>
                  <a:lnTo>
                    <a:pt x="155" y="126"/>
                  </a:lnTo>
                  <a:lnTo>
                    <a:pt x="156" y="126"/>
                  </a:lnTo>
                  <a:lnTo>
                    <a:pt x="158" y="126"/>
                  </a:lnTo>
                  <a:lnTo>
                    <a:pt x="159" y="126"/>
                  </a:lnTo>
                  <a:lnTo>
                    <a:pt x="160" y="125"/>
                  </a:lnTo>
                  <a:lnTo>
                    <a:pt x="161" y="125"/>
                  </a:lnTo>
                  <a:lnTo>
                    <a:pt x="162" y="125"/>
                  </a:lnTo>
                  <a:lnTo>
                    <a:pt x="163" y="124"/>
                  </a:lnTo>
                  <a:lnTo>
                    <a:pt x="166" y="122"/>
                  </a:lnTo>
                  <a:lnTo>
                    <a:pt x="166" y="121"/>
                  </a:lnTo>
                  <a:lnTo>
                    <a:pt x="167" y="120"/>
                  </a:lnTo>
                  <a:lnTo>
                    <a:pt x="167" y="119"/>
                  </a:lnTo>
                  <a:lnTo>
                    <a:pt x="167" y="117"/>
                  </a:lnTo>
                  <a:lnTo>
                    <a:pt x="168" y="117"/>
                  </a:lnTo>
                  <a:lnTo>
                    <a:pt x="168" y="116"/>
                  </a:lnTo>
                  <a:lnTo>
                    <a:pt x="168" y="115"/>
                  </a:lnTo>
                  <a:lnTo>
                    <a:pt x="168" y="114"/>
                  </a:lnTo>
                  <a:lnTo>
                    <a:pt x="168" y="112"/>
                  </a:lnTo>
                  <a:lnTo>
                    <a:pt x="168" y="111"/>
                  </a:lnTo>
                  <a:lnTo>
                    <a:pt x="168" y="110"/>
                  </a:lnTo>
                  <a:lnTo>
                    <a:pt x="167" y="110"/>
                  </a:lnTo>
                  <a:lnTo>
                    <a:pt x="167" y="109"/>
                  </a:lnTo>
                  <a:lnTo>
                    <a:pt x="167" y="107"/>
                  </a:lnTo>
                  <a:lnTo>
                    <a:pt x="166" y="106"/>
                  </a:lnTo>
                  <a:lnTo>
                    <a:pt x="165" y="105"/>
                  </a:lnTo>
                  <a:lnTo>
                    <a:pt x="163" y="105"/>
                  </a:lnTo>
                  <a:lnTo>
                    <a:pt x="162" y="104"/>
                  </a:lnTo>
                  <a:lnTo>
                    <a:pt x="161" y="104"/>
                  </a:lnTo>
                  <a:lnTo>
                    <a:pt x="160" y="103"/>
                  </a:lnTo>
                  <a:lnTo>
                    <a:pt x="158" y="103"/>
                  </a:lnTo>
                  <a:lnTo>
                    <a:pt x="156" y="103"/>
                  </a:lnTo>
                  <a:lnTo>
                    <a:pt x="155" y="103"/>
                  </a:lnTo>
                  <a:lnTo>
                    <a:pt x="153" y="103"/>
                  </a:lnTo>
                  <a:lnTo>
                    <a:pt x="151" y="104"/>
                  </a:lnTo>
                  <a:lnTo>
                    <a:pt x="149" y="105"/>
                  </a:lnTo>
                  <a:lnTo>
                    <a:pt x="149" y="106"/>
                  </a:lnTo>
                  <a:lnTo>
                    <a:pt x="148" y="107"/>
                  </a:lnTo>
                  <a:lnTo>
                    <a:pt x="146" y="109"/>
                  </a:lnTo>
                  <a:lnTo>
                    <a:pt x="145" y="110"/>
                  </a:lnTo>
                  <a:lnTo>
                    <a:pt x="145" y="111"/>
                  </a:lnTo>
                  <a:lnTo>
                    <a:pt x="145" y="112"/>
                  </a:lnTo>
                  <a:lnTo>
                    <a:pt x="145" y="114"/>
                  </a:lnTo>
                  <a:lnTo>
                    <a:pt x="145" y="115"/>
                  </a:lnTo>
                  <a:lnTo>
                    <a:pt x="145" y="116"/>
                  </a:lnTo>
                  <a:lnTo>
                    <a:pt x="145" y="117"/>
                  </a:lnTo>
                  <a:lnTo>
                    <a:pt x="145" y="119"/>
                  </a:lnTo>
                  <a:lnTo>
                    <a:pt x="146" y="120"/>
                  </a:lnTo>
                  <a:lnTo>
                    <a:pt x="148" y="121"/>
                  </a:lnTo>
                  <a:lnTo>
                    <a:pt x="148" y="122"/>
                  </a:lnTo>
                  <a:lnTo>
                    <a:pt x="149" y="122"/>
                  </a:lnTo>
                  <a:lnTo>
                    <a:pt x="148" y="124"/>
                  </a:lnTo>
                  <a:lnTo>
                    <a:pt x="145" y="125"/>
                  </a:lnTo>
                  <a:lnTo>
                    <a:pt x="144" y="126"/>
                  </a:lnTo>
                  <a:lnTo>
                    <a:pt x="143" y="128"/>
                  </a:lnTo>
                  <a:lnTo>
                    <a:pt x="141" y="129"/>
                  </a:lnTo>
                  <a:lnTo>
                    <a:pt x="140" y="131"/>
                  </a:lnTo>
                  <a:lnTo>
                    <a:pt x="138" y="132"/>
                  </a:lnTo>
                  <a:lnTo>
                    <a:pt x="137" y="133"/>
                  </a:lnTo>
                  <a:lnTo>
                    <a:pt x="136" y="136"/>
                  </a:lnTo>
                  <a:lnTo>
                    <a:pt x="134" y="137"/>
                  </a:lnTo>
                  <a:lnTo>
                    <a:pt x="132" y="138"/>
                  </a:lnTo>
                  <a:lnTo>
                    <a:pt x="131" y="141"/>
                  </a:lnTo>
                  <a:lnTo>
                    <a:pt x="129" y="142"/>
                  </a:lnTo>
                  <a:lnTo>
                    <a:pt x="128" y="143"/>
                  </a:lnTo>
                  <a:lnTo>
                    <a:pt x="127" y="144"/>
                  </a:lnTo>
                  <a:lnTo>
                    <a:pt x="126" y="146"/>
                  </a:lnTo>
                  <a:lnTo>
                    <a:pt x="124" y="144"/>
                  </a:lnTo>
                  <a:lnTo>
                    <a:pt x="123" y="144"/>
                  </a:lnTo>
                  <a:lnTo>
                    <a:pt x="122" y="142"/>
                  </a:lnTo>
                  <a:lnTo>
                    <a:pt x="121" y="142"/>
                  </a:lnTo>
                  <a:lnTo>
                    <a:pt x="118" y="141"/>
                  </a:lnTo>
                  <a:lnTo>
                    <a:pt x="118" y="139"/>
                  </a:lnTo>
                  <a:lnTo>
                    <a:pt x="117" y="138"/>
                  </a:lnTo>
                  <a:lnTo>
                    <a:pt x="115" y="137"/>
                  </a:lnTo>
                  <a:lnTo>
                    <a:pt x="115" y="136"/>
                  </a:lnTo>
                  <a:lnTo>
                    <a:pt x="114" y="134"/>
                  </a:lnTo>
                  <a:lnTo>
                    <a:pt x="111" y="134"/>
                  </a:lnTo>
                  <a:lnTo>
                    <a:pt x="111" y="133"/>
                  </a:lnTo>
                  <a:lnTo>
                    <a:pt x="110" y="132"/>
                  </a:lnTo>
                  <a:lnTo>
                    <a:pt x="107" y="131"/>
                  </a:lnTo>
                  <a:lnTo>
                    <a:pt x="106" y="129"/>
                  </a:lnTo>
                  <a:lnTo>
                    <a:pt x="106" y="128"/>
                  </a:lnTo>
                  <a:lnTo>
                    <a:pt x="104" y="127"/>
                  </a:lnTo>
                  <a:lnTo>
                    <a:pt x="104" y="126"/>
                  </a:lnTo>
                  <a:lnTo>
                    <a:pt x="101" y="125"/>
                  </a:lnTo>
                  <a:lnTo>
                    <a:pt x="101" y="124"/>
                  </a:lnTo>
                  <a:lnTo>
                    <a:pt x="99" y="122"/>
                  </a:lnTo>
                  <a:lnTo>
                    <a:pt x="97" y="122"/>
                  </a:lnTo>
                  <a:lnTo>
                    <a:pt x="96" y="120"/>
                  </a:lnTo>
                  <a:lnTo>
                    <a:pt x="95" y="120"/>
                  </a:lnTo>
                  <a:lnTo>
                    <a:pt x="94" y="117"/>
                  </a:lnTo>
                  <a:lnTo>
                    <a:pt x="93" y="117"/>
                  </a:lnTo>
                  <a:lnTo>
                    <a:pt x="92" y="116"/>
                  </a:lnTo>
                  <a:lnTo>
                    <a:pt x="90" y="115"/>
                  </a:lnTo>
                  <a:lnTo>
                    <a:pt x="89" y="112"/>
                  </a:lnTo>
                  <a:lnTo>
                    <a:pt x="88" y="111"/>
                  </a:lnTo>
                  <a:lnTo>
                    <a:pt x="87" y="110"/>
                  </a:lnTo>
                  <a:lnTo>
                    <a:pt x="85" y="110"/>
                  </a:lnTo>
                  <a:lnTo>
                    <a:pt x="84" y="109"/>
                  </a:lnTo>
                  <a:lnTo>
                    <a:pt x="83" y="107"/>
                  </a:lnTo>
                  <a:lnTo>
                    <a:pt x="80" y="106"/>
                  </a:lnTo>
                  <a:lnTo>
                    <a:pt x="80" y="105"/>
                  </a:lnTo>
                  <a:lnTo>
                    <a:pt x="79" y="104"/>
                  </a:lnTo>
                  <a:lnTo>
                    <a:pt x="78" y="103"/>
                  </a:lnTo>
                  <a:lnTo>
                    <a:pt x="77" y="102"/>
                  </a:lnTo>
                  <a:lnTo>
                    <a:pt x="75" y="100"/>
                  </a:lnTo>
                  <a:lnTo>
                    <a:pt x="74" y="99"/>
                  </a:lnTo>
                  <a:lnTo>
                    <a:pt x="74" y="98"/>
                  </a:lnTo>
                  <a:lnTo>
                    <a:pt x="72" y="97"/>
                  </a:lnTo>
                  <a:lnTo>
                    <a:pt x="72" y="95"/>
                  </a:lnTo>
                  <a:lnTo>
                    <a:pt x="71" y="94"/>
                  </a:lnTo>
                  <a:lnTo>
                    <a:pt x="70" y="94"/>
                  </a:lnTo>
                  <a:lnTo>
                    <a:pt x="68" y="92"/>
                  </a:lnTo>
                  <a:lnTo>
                    <a:pt x="67" y="92"/>
                  </a:lnTo>
                  <a:lnTo>
                    <a:pt x="66" y="90"/>
                  </a:lnTo>
                  <a:lnTo>
                    <a:pt x="65" y="89"/>
                  </a:lnTo>
                  <a:lnTo>
                    <a:pt x="63" y="88"/>
                  </a:lnTo>
                  <a:lnTo>
                    <a:pt x="62" y="87"/>
                  </a:lnTo>
                  <a:lnTo>
                    <a:pt x="62" y="85"/>
                  </a:lnTo>
                  <a:lnTo>
                    <a:pt x="61" y="84"/>
                  </a:lnTo>
                  <a:lnTo>
                    <a:pt x="60" y="83"/>
                  </a:lnTo>
                  <a:lnTo>
                    <a:pt x="58" y="82"/>
                  </a:lnTo>
                  <a:lnTo>
                    <a:pt x="57" y="81"/>
                  </a:lnTo>
                  <a:lnTo>
                    <a:pt x="56" y="80"/>
                  </a:lnTo>
                  <a:lnTo>
                    <a:pt x="55" y="78"/>
                  </a:lnTo>
                  <a:lnTo>
                    <a:pt x="52" y="77"/>
                  </a:lnTo>
                  <a:lnTo>
                    <a:pt x="52" y="75"/>
                  </a:lnTo>
                  <a:lnTo>
                    <a:pt x="51" y="73"/>
                  </a:lnTo>
                  <a:lnTo>
                    <a:pt x="52" y="72"/>
                  </a:lnTo>
                  <a:lnTo>
                    <a:pt x="52" y="71"/>
                  </a:lnTo>
                  <a:lnTo>
                    <a:pt x="54" y="70"/>
                  </a:lnTo>
                  <a:lnTo>
                    <a:pt x="55" y="68"/>
                  </a:lnTo>
                  <a:lnTo>
                    <a:pt x="56" y="68"/>
                  </a:lnTo>
                  <a:lnTo>
                    <a:pt x="57" y="67"/>
                  </a:lnTo>
                  <a:lnTo>
                    <a:pt x="57" y="66"/>
                  </a:lnTo>
                  <a:lnTo>
                    <a:pt x="60" y="65"/>
                  </a:lnTo>
                  <a:lnTo>
                    <a:pt x="60" y="64"/>
                  </a:lnTo>
                  <a:lnTo>
                    <a:pt x="61" y="62"/>
                  </a:lnTo>
                  <a:lnTo>
                    <a:pt x="62" y="61"/>
                  </a:lnTo>
                  <a:lnTo>
                    <a:pt x="63" y="61"/>
                  </a:lnTo>
                  <a:lnTo>
                    <a:pt x="65" y="59"/>
                  </a:lnTo>
                  <a:lnTo>
                    <a:pt x="66" y="58"/>
                  </a:lnTo>
                  <a:lnTo>
                    <a:pt x="67" y="58"/>
                  </a:lnTo>
                  <a:lnTo>
                    <a:pt x="68" y="59"/>
                  </a:lnTo>
                  <a:lnTo>
                    <a:pt x="70" y="59"/>
                  </a:lnTo>
                  <a:lnTo>
                    <a:pt x="72" y="60"/>
                  </a:lnTo>
                  <a:lnTo>
                    <a:pt x="73" y="60"/>
                  </a:lnTo>
                  <a:lnTo>
                    <a:pt x="74" y="60"/>
                  </a:lnTo>
                  <a:lnTo>
                    <a:pt x="75" y="60"/>
                  </a:lnTo>
                  <a:lnTo>
                    <a:pt x="77" y="60"/>
                  </a:lnTo>
                  <a:lnTo>
                    <a:pt x="78" y="60"/>
                  </a:lnTo>
                  <a:lnTo>
                    <a:pt x="79" y="60"/>
                  </a:lnTo>
                  <a:lnTo>
                    <a:pt x="80" y="60"/>
                  </a:lnTo>
                  <a:lnTo>
                    <a:pt x="82" y="59"/>
                  </a:lnTo>
                  <a:lnTo>
                    <a:pt x="83" y="59"/>
                  </a:lnTo>
                  <a:lnTo>
                    <a:pt x="84" y="58"/>
                  </a:lnTo>
                  <a:lnTo>
                    <a:pt x="85" y="58"/>
                  </a:lnTo>
                  <a:lnTo>
                    <a:pt x="85" y="56"/>
                  </a:lnTo>
                  <a:lnTo>
                    <a:pt x="87" y="55"/>
                  </a:lnTo>
                  <a:lnTo>
                    <a:pt x="87" y="54"/>
                  </a:lnTo>
                  <a:lnTo>
                    <a:pt x="87" y="53"/>
                  </a:lnTo>
                  <a:lnTo>
                    <a:pt x="88" y="51"/>
                  </a:lnTo>
                  <a:lnTo>
                    <a:pt x="88" y="49"/>
                  </a:lnTo>
                  <a:lnTo>
                    <a:pt x="87" y="49"/>
                  </a:lnTo>
                  <a:lnTo>
                    <a:pt x="87" y="48"/>
                  </a:lnTo>
                  <a:lnTo>
                    <a:pt x="87" y="47"/>
                  </a:lnTo>
                  <a:lnTo>
                    <a:pt x="87" y="45"/>
                  </a:lnTo>
                  <a:lnTo>
                    <a:pt x="85" y="44"/>
                  </a:lnTo>
                  <a:lnTo>
                    <a:pt x="84" y="44"/>
                  </a:lnTo>
                  <a:lnTo>
                    <a:pt x="84" y="43"/>
                  </a:lnTo>
                  <a:lnTo>
                    <a:pt x="83" y="42"/>
                  </a:lnTo>
                  <a:lnTo>
                    <a:pt x="82" y="40"/>
                  </a:lnTo>
                  <a:lnTo>
                    <a:pt x="80" y="39"/>
                  </a:lnTo>
                  <a:lnTo>
                    <a:pt x="79" y="39"/>
                  </a:lnTo>
                  <a:lnTo>
                    <a:pt x="78" y="39"/>
                  </a:lnTo>
                  <a:lnTo>
                    <a:pt x="77" y="38"/>
                  </a:lnTo>
                  <a:lnTo>
                    <a:pt x="74" y="38"/>
                  </a:lnTo>
                  <a:lnTo>
                    <a:pt x="73" y="38"/>
                  </a:lnTo>
                  <a:lnTo>
                    <a:pt x="72" y="38"/>
                  </a:lnTo>
                  <a:lnTo>
                    <a:pt x="70" y="38"/>
                  </a:lnTo>
                  <a:lnTo>
                    <a:pt x="68" y="39"/>
                  </a:lnTo>
                  <a:lnTo>
                    <a:pt x="66" y="39"/>
                  </a:lnTo>
                  <a:lnTo>
                    <a:pt x="65" y="40"/>
                  </a:lnTo>
                  <a:lnTo>
                    <a:pt x="65" y="43"/>
                  </a:lnTo>
                  <a:lnTo>
                    <a:pt x="63" y="44"/>
                  </a:lnTo>
                  <a:lnTo>
                    <a:pt x="62" y="45"/>
                  </a:lnTo>
                  <a:lnTo>
                    <a:pt x="62" y="47"/>
                  </a:lnTo>
                  <a:lnTo>
                    <a:pt x="62" y="48"/>
                  </a:lnTo>
                  <a:lnTo>
                    <a:pt x="62" y="49"/>
                  </a:lnTo>
                  <a:lnTo>
                    <a:pt x="62" y="50"/>
                  </a:lnTo>
                  <a:lnTo>
                    <a:pt x="62" y="53"/>
                  </a:lnTo>
                  <a:lnTo>
                    <a:pt x="63" y="53"/>
                  </a:lnTo>
                  <a:lnTo>
                    <a:pt x="63" y="55"/>
                  </a:lnTo>
                  <a:lnTo>
                    <a:pt x="65" y="56"/>
                  </a:lnTo>
                  <a:lnTo>
                    <a:pt x="63" y="58"/>
                  </a:lnTo>
                  <a:lnTo>
                    <a:pt x="61" y="60"/>
                  </a:lnTo>
                  <a:lnTo>
                    <a:pt x="60" y="60"/>
                  </a:lnTo>
                  <a:lnTo>
                    <a:pt x="60" y="61"/>
                  </a:lnTo>
                  <a:lnTo>
                    <a:pt x="58" y="62"/>
                  </a:lnTo>
                  <a:lnTo>
                    <a:pt x="57" y="64"/>
                  </a:lnTo>
                  <a:lnTo>
                    <a:pt x="56" y="65"/>
                  </a:lnTo>
                  <a:lnTo>
                    <a:pt x="55" y="66"/>
                  </a:lnTo>
                  <a:lnTo>
                    <a:pt x="52" y="67"/>
                  </a:lnTo>
                  <a:lnTo>
                    <a:pt x="52" y="68"/>
                  </a:lnTo>
                  <a:lnTo>
                    <a:pt x="51" y="70"/>
                  </a:lnTo>
                  <a:lnTo>
                    <a:pt x="50" y="71"/>
                  </a:lnTo>
                  <a:lnTo>
                    <a:pt x="48" y="70"/>
                  </a:lnTo>
                  <a:lnTo>
                    <a:pt x="46" y="68"/>
                  </a:lnTo>
                  <a:lnTo>
                    <a:pt x="45" y="66"/>
                  </a:lnTo>
                  <a:lnTo>
                    <a:pt x="44" y="65"/>
                  </a:lnTo>
                  <a:lnTo>
                    <a:pt x="43" y="62"/>
                  </a:lnTo>
                  <a:lnTo>
                    <a:pt x="42" y="61"/>
                  </a:lnTo>
                  <a:lnTo>
                    <a:pt x="39" y="60"/>
                  </a:lnTo>
                  <a:lnTo>
                    <a:pt x="39" y="58"/>
                  </a:lnTo>
                  <a:lnTo>
                    <a:pt x="37" y="56"/>
                  </a:lnTo>
                  <a:lnTo>
                    <a:pt x="37" y="55"/>
                  </a:lnTo>
                  <a:lnTo>
                    <a:pt x="34" y="53"/>
                  </a:lnTo>
                  <a:lnTo>
                    <a:pt x="33" y="51"/>
                  </a:lnTo>
                  <a:lnTo>
                    <a:pt x="32" y="50"/>
                  </a:lnTo>
                  <a:lnTo>
                    <a:pt x="30" y="49"/>
                  </a:lnTo>
                  <a:lnTo>
                    <a:pt x="29" y="48"/>
                  </a:lnTo>
                  <a:lnTo>
                    <a:pt x="28" y="45"/>
                  </a:lnTo>
                  <a:lnTo>
                    <a:pt x="28" y="44"/>
                  </a:lnTo>
                  <a:lnTo>
                    <a:pt x="27" y="43"/>
                  </a:lnTo>
                  <a:lnTo>
                    <a:pt x="26" y="42"/>
                  </a:lnTo>
                  <a:lnTo>
                    <a:pt x="24" y="39"/>
                  </a:lnTo>
                  <a:lnTo>
                    <a:pt x="23" y="38"/>
                  </a:lnTo>
                  <a:lnTo>
                    <a:pt x="22" y="37"/>
                  </a:lnTo>
                  <a:lnTo>
                    <a:pt x="21" y="36"/>
                  </a:lnTo>
                  <a:lnTo>
                    <a:pt x="21" y="34"/>
                  </a:lnTo>
                  <a:lnTo>
                    <a:pt x="20" y="33"/>
                  </a:lnTo>
                  <a:lnTo>
                    <a:pt x="18" y="31"/>
                  </a:lnTo>
                  <a:lnTo>
                    <a:pt x="17" y="30"/>
                  </a:lnTo>
                  <a:lnTo>
                    <a:pt x="16" y="27"/>
                  </a:lnTo>
                  <a:lnTo>
                    <a:pt x="15" y="26"/>
                  </a:lnTo>
                  <a:lnTo>
                    <a:pt x="15" y="25"/>
                  </a:lnTo>
                  <a:lnTo>
                    <a:pt x="13" y="23"/>
                  </a:lnTo>
                  <a:lnTo>
                    <a:pt x="12" y="22"/>
                  </a:lnTo>
                  <a:lnTo>
                    <a:pt x="12" y="21"/>
                  </a:lnTo>
                  <a:lnTo>
                    <a:pt x="11" y="21"/>
                  </a:lnTo>
                  <a:lnTo>
                    <a:pt x="10" y="20"/>
                  </a:lnTo>
                  <a:lnTo>
                    <a:pt x="10" y="18"/>
                  </a:lnTo>
                  <a:lnTo>
                    <a:pt x="8" y="17"/>
                  </a:lnTo>
                  <a:lnTo>
                    <a:pt x="7" y="16"/>
                  </a:lnTo>
                  <a:lnTo>
                    <a:pt x="7" y="15"/>
                  </a:lnTo>
                  <a:lnTo>
                    <a:pt x="6" y="14"/>
                  </a:lnTo>
                  <a:lnTo>
                    <a:pt x="5" y="12"/>
                  </a:lnTo>
                  <a:lnTo>
                    <a:pt x="4" y="10"/>
                  </a:lnTo>
                  <a:lnTo>
                    <a:pt x="4" y="9"/>
                  </a:lnTo>
                  <a:lnTo>
                    <a:pt x="2" y="8"/>
                  </a:lnTo>
                  <a:lnTo>
                    <a:pt x="2" y="6"/>
                  </a:lnTo>
                  <a:lnTo>
                    <a:pt x="1" y="5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8" name="Freeform 209"/>
            <p:cNvSpPr>
              <a:spLocks/>
            </p:cNvSpPr>
            <p:nvPr/>
          </p:nvSpPr>
          <p:spPr bwMode="auto">
            <a:xfrm>
              <a:off x="6116638" y="2239963"/>
              <a:ext cx="88900" cy="106363"/>
            </a:xfrm>
            <a:custGeom>
              <a:avLst/>
              <a:gdLst>
                <a:gd name="T0" fmla="*/ 5 w 56"/>
                <a:gd name="T1" fmla="*/ 1 h 67"/>
                <a:gd name="T2" fmla="*/ 5 w 56"/>
                <a:gd name="T3" fmla="*/ 6 h 67"/>
                <a:gd name="T4" fmla="*/ 5 w 56"/>
                <a:gd name="T5" fmla="*/ 10 h 67"/>
                <a:gd name="T6" fmla="*/ 4 w 56"/>
                <a:gd name="T7" fmla="*/ 12 h 67"/>
                <a:gd name="T8" fmla="*/ 4 w 56"/>
                <a:gd name="T9" fmla="*/ 17 h 67"/>
                <a:gd name="T10" fmla="*/ 4 w 56"/>
                <a:gd name="T11" fmla="*/ 22 h 67"/>
                <a:gd name="T12" fmla="*/ 4 w 56"/>
                <a:gd name="T13" fmla="*/ 26 h 67"/>
                <a:gd name="T14" fmla="*/ 4 w 56"/>
                <a:gd name="T15" fmla="*/ 31 h 67"/>
                <a:gd name="T16" fmla="*/ 2 w 56"/>
                <a:gd name="T17" fmla="*/ 36 h 67"/>
                <a:gd name="T18" fmla="*/ 2 w 56"/>
                <a:gd name="T19" fmla="*/ 42 h 67"/>
                <a:gd name="T20" fmla="*/ 2 w 56"/>
                <a:gd name="T21" fmla="*/ 45 h 67"/>
                <a:gd name="T22" fmla="*/ 2 w 56"/>
                <a:gd name="T23" fmla="*/ 50 h 67"/>
                <a:gd name="T24" fmla="*/ 1 w 56"/>
                <a:gd name="T25" fmla="*/ 55 h 67"/>
                <a:gd name="T26" fmla="*/ 1 w 56"/>
                <a:gd name="T27" fmla="*/ 60 h 67"/>
                <a:gd name="T28" fmla="*/ 1 w 56"/>
                <a:gd name="T29" fmla="*/ 64 h 67"/>
                <a:gd name="T30" fmla="*/ 1 w 56"/>
                <a:gd name="T31" fmla="*/ 67 h 67"/>
                <a:gd name="T32" fmla="*/ 5 w 56"/>
                <a:gd name="T33" fmla="*/ 67 h 67"/>
                <a:gd name="T34" fmla="*/ 10 w 56"/>
                <a:gd name="T35" fmla="*/ 67 h 67"/>
                <a:gd name="T36" fmla="*/ 15 w 56"/>
                <a:gd name="T37" fmla="*/ 67 h 67"/>
                <a:gd name="T38" fmla="*/ 18 w 56"/>
                <a:gd name="T39" fmla="*/ 67 h 67"/>
                <a:gd name="T40" fmla="*/ 22 w 56"/>
                <a:gd name="T41" fmla="*/ 67 h 67"/>
                <a:gd name="T42" fmla="*/ 26 w 56"/>
                <a:gd name="T43" fmla="*/ 66 h 67"/>
                <a:gd name="T44" fmla="*/ 29 w 56"/>
                <a:gd name="T45" fmla="*/ 66 h 67"/>
                <a:gd name="T46" fmla="*/ 33 w 56"/>
                <a:gd name="T47" fmla="*/ 64 h 67"/>
                <a:gd name="T48" fmla="*/ 37 w 56"/>
                <a:gd name="T49" fmla="*/ 64 h 67"/>
                <a:gd name="T50" fmla="*/ 42 w 56"/>
                <a:gd name="T51" fmla="*/ 60 h 67"/>
                <a:gd name="T52" fmla="*/ 46 w 56"/>
                <a:gd name="T53" fmla="*/ 55 h 67"/>
                <a:gd name="T54" fmla="*/ 50 w 56"/>
                <a:gd name="T55" fmla="*/ 51 h 67"/>
                <a:gd name="T56" fmla="*/ 51 w 56"/>
                <a:gd name="T57" fmla="*/ 48 h 67"/>
                <a:gd name="T58" fmla="*/ 54 w 56"/>
                <a:gd name="T59" fmla="*/ 43 h 67"/>
                <a:gd name="T60" fmla="*/ 55 w 56"/>
                <a:gd name="T61" fmla="*/ 39 h 67"/>
                <a:gd name="T62" fmla="*/ 55 w 56"/>
                <a:gd name="T63" fmla="*/ 36 h 67"/>
                <a:gd name="T64" fmla="*/ 56 w 56"/>
                <a:gd name="T65" fmla="*/ 32 h 67"/>
                <a:gd name="T66" fmla="*/ 56 w 56"/>
                <a:gd name="T67" fmla="*/ 28 h 67"/>
                <a:gd name="T68" fmla="*/ 56 w 56"/>
                <a:gd name="T69" fmla="*/ 24 h 67"/>
                <a:gd name="T70" fmla="*/ 56 w 56"/>
                <a:gd name="T71" fmla="*/ 20 h 67"/>
                <a:gd name="T72" fmla="*/ 56 w 56"/>
                <a:gd name="T73" fmla="*/ 15 h 67"/>
                <a:gd name="T74" fmla="*/ 55 w 56"/>
                <a:gd name="T75" fmla="*/ 10 h 67"/>
                <a:gd name="T76" fmla="*/ 54 w 56"/>
                <a:gd name="T77" fmla="*/ 7 h 67"/>
                <a:gd name="T78" fmla="*/ 54 w 56"/>
                <a:gd name="T79" fmla="*/ 4 h 67"/>
                <a:gd name="T80" fmla="*/ 50 w 56"/>
                <a:gd name="T81" fmla="*/ 2 h 67"/>
                <a:gd name="T82" fmla="*/ 45 w 56"/>
                <a:gd name="T83" fmla="*/ 2 h 67"/>
                <a:gd name="T84" fmla="*/ 40 w 56"/>
                <a:gd name="T85" fmla="*/ 2 h 67"/>
                <a:gd name="T86" fmla="*/ 37 w 56"/>
                <a:gd name="T87" fmla="*/ 2 h 67"/>
                <a:gd name="T88" fmla="*/ 33 w 56"/>
                <a:gd name="T89" fmla="*/ 1 h 67"/>
                <a:gd name="T90" fmla="*/ 29 w 56"/>
                <a:gd name="T91" fmla="*/ 1 h 67"/>
                <a:gd name="T92" fmla="*/ 26 w 56"/>
                <a:gd name="T93" fmla="*/ 1 h 67"/>
                <a:gd name="T94" fmla="*/ 22 w 56"/>
                <a:gd name="T95" fmla="*/ 1 h 67"/>
                <a:gd name="T96" fmla="*/ 18 w 56"/>
                <a:gd name="T97" fmla="*/ 1 h 67"/>
                <a:gd name="T98" fmla="*/ 15 w 56"/>
                <a:gd name="T99" fmla="*/ 0 h 67"/>
                <a:gd name="T100" fmla="*/ 10 w 56"/>
                <a:gd name="T101" fmla="*/ 0 h 67"/>
                <a:gd name="T102" fmla="*/ 5 w 56"/>
                <a:gd name="T103" fmla="*/ 0 h 6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6"/>
                <a:gd name="T157" fmla="*/ 0 h 67"/>
                <a:gd name="T158" fmla="*/ 56 w 56"/>
                <a:gd name="T159" fmla="*/ 67 h 67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6" h="67">
                  <a:moveTo>
                    <a:pt x="5" y="0"/>
                  </a:moveTo>
                  <a:lnTo>
                    <a:pt x="5" y="0"/>
                  </a:lnTo>
                  <a:lnTo>
                    <a:pt x="5" y="1"/>
                  </a:lnTo>
                  <a:lnTo>
                    <a:pt x="5" y="2"/>
                  </a:lnTo>
                  <a:lnTo>
                    <a:pt x="5" y="5"/>
                  </a:lnTo>
                  <a:lnTo>
                    <a:pt x="5" y="6"/>
                  </a:lnTo>
                  <a:lnTo>
                    <a:pt x="5" y="7"/>
                  </a:lnTo>
                  <a:lnTo>
                    <a:pt x="5" y="9"/>
                  </a:lnTo>
                  <a:lnTo>
                    <a:pt x="5" y="10"/>
                  </a:lnTo>
                  <a:lnTo>
                    <a:pt x="5" y="11"/>
                  </a:lnTo>
                  <a:lnTo>
                    <a:pt x="5" y="12"/>
                  </a:lnTo>
                  <a:lnTo>
                    <a:pt x="4" y="12"/>
                  </a:lnTo>
                  <a:lnTo>
                    <a:pt x="4" y="14"/>
                  </a:lnTo>
                  <a:lnTo>
                    <a:pt x="4" y="16"/>
                  </a:lnTo>
                  <a:lnTo>
                    <a:pt x="4" y="17"/>
                  </a:lnTo>
                  <a:lnTo>
                    <a:pt x="4" y="20"/>
                  </a:lnTo>
                  <a:lnTo>
                    <a:pt x="4" y="21"/>
                  </a:lnTo>
                  <a:lnTo>
                    <a:pt x="4" y="22"/>
                  </a:lnTo>
                  <a:lnTo>
                    <a:pt x="4" y="23"/>
                  </a:lnTo>
                  <a:lnTo>
                    <a:pt x="4" y="24"/>
                  </a:lnTo>
                  <a:lnTo>
                    <a:pt x="4" y="26"/>
                  </a:lnTo>
                  <a:lnTo>
                    <a:pt x="4" y="27"/>
                  </a:lnTo>
                  <a:lnTo>
                    <a:pt x="4" y="28"/>
                  </a:lnTo>
                  <a:lnTo>
                    <a:pt x="4" y="31"/>
                  </a:lnTo>
                  <a:lnTo>
                    <a:pt x="4" y="33"/>
                  </a:lnTo>
                  <a:lnTo>
                    <a:pt x="4" y="34"/>
                  </a:lnTo>
                  <a:lnTo>
                    <a:pt x="2" y="36"/>
                  </a:lnTo>
                  <a:lnTo>
                    <a:pt x="2" y="37"/>
                  </a:lnTo>
                  <a:lnTo>
                    <a:pt x="2" y="39"/>
                  </a:lnTo>
                  <a:lnTo>
                    <a:pt x="2" y="42"/>
                  </a:lnTo>
                  <a:lnTo>
                    <a:pt x="2" y="43"/>
                  </a:lnTo>
                  <a:lnTo>
                    <a:pt x="2" y="44"/>
                  </a:lnTo>
                  <a:lnTo>
                    <a:pt x="2" y="45"/>
                  </a:lnTo>
                  <a:lnTo>
                    <a:pt x="2" y="46"/>
                  </a:lnTo>
                  <a:lnTo>
                    <a:pt x="2" y="48"/>
                  </a:lnTo>
                  <a:lnTo>
                    <a:pt x="2" y="50"/>
                  </a:lnTo>
                  <a:lnTo>
                    <a:pt x="2" y="53"/>
                  </a:lnTo>
                  <a:lnTo>
                    <a:pt x="1" y="54"/>
                  </a:lnTo>
                  <a:lnTo>
                    <a:pt x="1" y="55"/>
                  </a:lnTo>
                  <a:lnTo>
                    <a:pt x="1" y="58"/>
                  </a:lnTo>
                  <a:lnTo>
                    <a:pt x="1" y="59"/>
                  </a:lnTo>
                  <a:lnTo>
                    <a:pt x="1" y="60"/>
                  </a:lnTo>
                  <a:lnTo>
                    <a:pt x="1" y="61"/>
                  </a:lnTo>
                  <a:lnTo>
                    <a:pt x="1" y="63"/>
                  </a:lnTo>
                  <a:lnTo>
                    <a:pt x="1" y="64"/>
                  </a:lnTo>
                  <a:lnTo>
                    <a:pt x="0" y="65"/>
                  </a:lnTo>
                  <a:lnTo>
                    <a:pt x="0" y="67"/>
                  </a:lnTo>
                  <a:lnTo>
                    <a:pt x="1" y="67"/>
                  </a:lnTo>
                  <a:lnTo>
                    <a:pt x="2" y="67"/>
                  </a:lnTo>
                  <a:lnTo>
                    <a:pt x="4" y="67"/>
                  </a:lnTo>
                  <a:lnTo>
                    <a:pt x="5" y="67"/>
                  </a:lnTo>
                  <a:lnTo>
                    <a:pt x="6" y="67"/>
                  </a:lnTo>
                  <a:lnTo>
                    <a:pt x="7" y="67"/>
                  </a:lnTo>
                  <a:lnTo>
                    <a:pt x="10" y="67"/>
                  </a:lnTo>
                  <a:lnTo>
                    <a:pt x="11" y="67"/>
                  </a:lnTo>
                  <a:lnTo>
                    <a:pt x="12" y="67"/>
                  </a:lnTo>
                  <a:lnTo>
                    <a:pt x="15" y="67"/>
                  </a:lnTo>
                  <a:lnTo>
                    <a:pt x="16" y="67"/>
                  </a:lnTo>
                  <a:lnTo>
                    <a:pt x="17" y="67"/>
                  </a:lnTo>
                  <a:lnTo>
                    <a:pt x="18" y="67"/>
                  </a:lnTo>
                  <a:lnTo>
                    <a:pt x="20" y="67"/>
                  </a:lnTo>
                  <a:lnTo>
                    <a:pt x="21" y="67"/>
                  </a:lnTo>
                  <a:lnTo>
                    <a:pt x="22" y="67"/>
                  </a:lnTo>
                  <a:lnTo>
                    <a:pt x="23" y="67"/>
                  </a:lnTo>
                  <a:lnTo>
                    <a:pt x="24" y="67"/>
                  </a:lnTo>
                  <a:lnTo>
                    <a:pt x="26" y="66"/>
                  </a:lnTo>
                  <a:lnTo>
                    <a:pt x="27" y="66"/>
                  </a:lnTo>
                  <a:lnTo>
                    <a:pt x="28" y="66"/>
                  </a:lnTo>
                  <a:lnTo>
                    <a:pt x="29" y="66"/>
                  </a:lnTo>
                  <a:lnTo>
                    <a:pt x="30" y="66"/>
                  </a:lnTo>
                  <a:lnTo>
                    <a:pt x="32" y="65"/>
                  </a:lnTo>
                  <a:lnTo>
                    <a:pt x="33" y="64"/>
                  </a:lnTo>
                  <a:lnTo>
                    <a:pt x="34" y="64"/>
                  </a:lnTo>
                  <a:lnTo>
                    <a:pt x="35" y="64"/>
                  </a:lnTo>
                  <a:lnTo>
                    <a:pt x="37" y="64"/>
                  </a:lnTo>
                  <a:lnTo>
                    <a:pt x="38" y="63"/>
                  </a:lnTo>
                  <a:lnTo>
                    <a:pt x="40" y="61"/>
                  </a:lnTo>
                  <a:lnTo>
                    <a:pt x="42" y="60"/>
                  </a:lnTo>
                  <a:lnTo>
                    <a:pt x="44" y="59"/>
                  </a:lnTo>
                  <a:lnTo>
                    <a:pt x="45" y="58"/>
                  </a:lnTo>
                  <a:lnTo>
                    <a:pt x="46" y="55"/>
                  </a:lnTo>
                  <a:lnTo>
                    <a:pt x="48" y="54"/>
                  </a:lnTo>
                  <a:lnTo>
                    <a:pt x="50" y="53"/>
                  </a:lnTo>
                  <a:lnTo>
                    <a:pt x="50" y="51"/>
                  </a:lnTo>
                  <a:lnTo>
                    <a:pt x="50" y="50"/>
                  </a:lnTo>
                  <a:lnTo>
                    <a:pt x="51" y="49"/>
                  </a:lnTo>
                  <a:lnTo>
                    <a:pt x="51" y="48"/>
                  </a:lnTo>
                  <a:lnTo>
                    <a:pt x="52" y="45"/>
                  </a:lnTo>
                  <a:lnTo>
                    <a:pt x="52" y="44"/>
                  </a:lnTo>
                  <a:lnTo>
                    <a:pt x="54" y="43"/>
                  </a:lnTo>
                  <a:lnTo>
                    <a:pt x="54" y="42"/>
                  </a:lnTo>
                  <a:lnTo>
                    <a:pt x="54" y="41"/>
                  </a:lnTo>
                  <a:lnTo>
                    <a:pt x="55" y="39"/>
                  </a:lnTo>
                  <a:lnTo>
                    <a:pt x="55" y="38"/>
                  </a:lnTo>
                  <a:lnTo>
                    <a:pt x="55" y="37"/>
                  </a:lnTo>
                  <a:lnTo>
                    <a:pt x="55" y="36"/>
                  </a:lnTo>
                  <a:lnTo>
                    <a:pt x="55" y="34"/>
                  </a:lnTo>
                  <a:lnTo>
                    <a:pt x="56" y="33"/>
                  </a:lnTo>
                  <a:lnTo>
                    <a:pt x="56" y="32"/>
                  </a:lnTo>
                  <a:lnTo>
                    <a:pt x="56" y="31"/>
                  </a:lnTo>
                  <a:lnTo>
                    <a:pt x="56" y="29"/>
                  </a:lnTo>
                  <a:lnTo>
                    <a:pt x="56" y="28"/>
                  </a:lnTo>
                  <a:lnTo>
                    <a:pt x="56" y="27"/>
                  </a:lnTo>
                  <a:lnTo>
                    <a:pt x="56" y="26"/>
                  </a:lnTo>
                  <a:lnTo>
                    <a:pt x="56" y="24"/>
                  </a:lnTo>
                  <a:lnTo>
                    <a:pt x="56" y="23"/>
                  </a:lnTo>
                  <a:lnTo>
                    <a:pt x="56" y="21"/>
                  </a:lnTo>
                  <a:lnTo>
                    <a:pt x="56" y="20"/>
                  </a:lnTo>
                  <a:lnTo>
                    <a:pt x="56" y="19"/>
                  </a:lnTo>
                  <a:lnTo>
                    <a:pt x="56" y="16"/>
                  </a:lnTo>
                  <a:lnTo>
                    <a:pt x="56" y="15"/>
                  </a:lnTo>
                  <a:lnTo>
                    <a:pt x="55" y="12"/>
                  </a:lnTo>
                  <a:lnTo>
                    <a:pt x="55" y="11"/>
                  </a:lnTo>
                  <a:lnTo>
                    <a:pt x="55" y="10"/>
                  </a:lnTo>
                  <a:lnTo>
                    <a:pt x="55" y="9"/>
                  </a:lnTo>
                  <a:lnTo>
                    <a:pt x="55" y="7"/>
                  </a:lnTo>
                  <a:lnTo>
                    <a:pt x="54" y="7"/>
                  </a:lnTo>
                  <a:lnTo>
                    <a:pt x="54" y="6"/>
                  </a:lnTo>
                  <a:lnTo>
                    <a:pt x="54" y="5"/>
                  </a:lnTo>
                  <a:lnTo>
                    <a:pt x="54" y="4"/>
                  </a:lnTo>
                  <a:lnTo>
                    <a:pt x="52" y="2"/>
                  </a:lnTo>
                  <a:lnTo>
                    <a:pt x="51" y="2"/>
                  </a:lnTo>
                  <a:lnTo>
                    <a:pt x="50" y="2"/>
                  </a:lnTo>
                  <a:lnTo>
                    <a:pt x="49" y="2"/>
                  </a:lnTo>
                  <a:lnTo>
                    <a:pt x="46" y="2"/>
                  </a:lnTo>
                  <a:lnTo>
                    <a:pt x="45" y="2"/>
                  </a:lnTo>
                  <a:lnTo>
                    <a:pt x="44" y="2"/>
                  </a:lnTo>
                  <a:lnTo>
                    <a:pt x="43" y="2"/>
                  </a:lnTo>
                  <a:lnTo>
                    <a:pt x="40" y="2"/>
                  </a:lnTo>
                  <a:lnTo>
                    <a:pt x="39" y="2"/>
                  </a:lnTo>
                  <a:lnTo>
                    <a:pt x="38" y="2"/>
                  </a:lnTo>
                  <a:lnTo>
                    <a:pt x="37" y="2"/>
                  </a:lnTo>
                  <a:lnTo>
                    <a:pt x="35" y="2"/>
                  </a:lnTo>
                  <a:lnTo>
                    <a:pt x="34" y="1"/>
                  </a:lnTo>
                  <a:lnTo>
                    <a:pt x="33" y="1"/>
                  </a:lnTo>
                  <a:lnTo>
                    <a:pt x="32" y="1"/>
                  </a:lnTo>
                  <a:lnTo>
                    <a:pt x="30" y="1"/>
                  </a:lnTo>
                  <a:lnTo>
                    <a:pt x="29" y="1"/>
                  </a:lnTo>
                  <a:lnTo>
                    <a:pt x="28" y="1"/>
                  </a:lnTo>
                  <a:lnTo>
                    <a:pt x="27" y="1"/>
                  </a:lnTo>
                  <a:lnTo>
                    <a:pt x="26" y="1"/>
                  </a:lnTo>
                  <a:lnTo>
                    <a:pt x="24" y="1"/>
                  </a:lnTo>
                  <a:lnTo>
                    <a:pt x="23" y="1"/>
                  </a:lnTo>
                  <a:lnTo>
                    <a:pt x="22" y="1"/>
                  </a:lnTo>
                  <a:lnTo>
                    <a:pt x="21" y="1"/>
                  </a:lnTo>
                  <a:lnTo>
                    <a:pt x="20" y="1"/>
                  </a:lnTo>
                  <a:lnTo>
                    <a:pt x="18" y="1"/>
                  </a:lnTo>
                  <a:lnTo>
                    <a:pt x="17" y="1"/>
                  </a:lnTo>
                  <a:lnTo>
                    <a:pt x="16" y="1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2" name="TextBox 13"/>
          <p:cNvSpPr txBox="1">
            <a:spLocks noChangeArrowheads="1"/>
          </p:cNvSpPr>
          <p:nvPr/>
        </p:nvSpPr>
        <p:spPr bwMode="auto">
          <a:xfrm>
            <a:off x="279289" y="4962561"/>
            <a:ext cx="1923691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Aft>
                <a:spcPts val="2400"/>
              </a:spcAft>
              <a:defRPr/>
            </a:pPr>
            <a:r>
              <a:rPr lang="en-US" sz="2000" b="0" dirty="0">
                <a:solidFill>
                  <a:srgbClr val="FFFFFF"/>
                </a:solidFill>
                <a:ea typeface="+mn-ea"/>
              </a:rPr>
              <a:t>Timeline</a:t>
            </a:r>
          </a:p>
        </p:txBody>
      </p:sp>
      <p:sp>
        <p:nvSpPr>
          <p:cNvPr id="50" name="Rounded Rectangle 49"/>
          <p:cNvSpPr/>
          <p:nvPr/>
        </p:nvSpPr>
        <p:spPr bwMode="auto">
          <a:xfrm>
            <a:off x="3039402" y="928476"/>
            <a:ext cx="3090012" cy="1895071"/>
          </a:xfrm>
          <a:prstGeom prst="roundRect">
            <a:avLst>
              <a:gd name="adj" fmla="val 5629"/>
            </a:avLst>
          </a:prstGeom>
          <a:ln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039402" y="1275846"/>
            <a:ext cx="309001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800" b="1" dirty="0">
                <a:solidFill>
                  <a:schemeClr val="tx2"/>
                </a:solidFill>
                <a:ea typeface="Batang" charset="0"/>
                <a:cs typeface="Batang" charset="0"/>
              </a:rPr>
              <a:t>QED</a:t>
            </a:r>
          </a:p>
          <a:p>
            <a:pPr lvl="0" algn="ctr"/>
            <a:endParaRPr lang="en-US" sz="1200" b="1" dirty="0">
              <a:solidFill>
                <a:schemeClr val="tx2"/>
              </a:solidFill>
              <a:ea typeface="Batang" charset="0"/>
              <a:cs typeface="Batang" charset="0"/>
            </a:endParaRPr>
          </a:p>
          <a:p>
            <a:pPr lvl="0" algn="ctr"/>
            <a:r>
              <a:rPr lang="en-US" sz="2400" b="1" dirty="0">
                <a:solidFill>
                  <a:srgbClr val="FFFF00"/>
                </a:solidFill>
                <a:ea typeface="Batang" charset="0"/>
                <a:cs typeface="Batang" charset="0"/>
              </a:rPr>
              <a:t> </a:t>
            </a:r>
            <a:r>
              <a:rPr lang="en-US" sz="2400" dirty="0"/>
              <a:t>[Lin, IEEE TCAD 14]</a:t>
            </a:r>
            <a:endParaRPr lang="en-US" sz="2400" b="1" dirty="0">
              <a:solidFill>
                <a:srgbClr val="FFFF00"/>
              </a:solidFill>
              <a:ea typeface="Batang" charset="0"/>
              <a:cs typeface="Batang" charset="0"/>
            </a:endParaRPr>
          </a:p>
        </p:txBody>
      </p:sp>
      <p:sp>
        <p:nvSpPr>
          <p:cNvPr id="66" name="TextBox 23"/>
          <p:cNvSpPr txBox="1">
            <a:spLocks noChangeArrowheads="1"/>
          </p:cNvSpPr>
          <p:nvPr/>
        </p:nvSpPr>
        <p:spPr bwMode="auto">
          <a:xfrm>
            <a:off x="5077907" y="3322738"/>
            <a:ext cx="2089055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000" dirty="0">
                <a:solidFill>
                  <a:srgbClr val="FFFF00"/>
                </a:solidFill>
                <a:ea typeface="+mn-ea"/>
              </a:rPr>
              <a:t>Error detected</a:t>
            </a:r>
          </a:p>
          <a:p>
            <a:pPr algn="ctr" eaLnBrk="1" hangingPunct="1">
              <a:defRPr/>
            </a:pPr>
            <a:endParaRPr lang="en-US" sz="2000" dirty="0">
              <a:solidFill>
                <a:srgbClr val="FFFF00"/>
              </a:solidFill>
              <a:ea typeface="+mn-ea"/>
            </a:endParaRPr>
          </a:p>
        </p:txBody>
      </p:sp>
      <p:cxnSp>
        <p:nvCxnSpPr>
          <p:cNvPr id="67" name="Straight Arrow Connector 22"/>
          <p:cNvCxnSpPr>
            <a:cxnSpLocks noChangeShapeType="1"/>
          </p:cNvCxnSpPr>
          <p:nvPr/>
        </p:nvCxnSpPr>
        <p:spPr bwMode="auto">
          <a:xfrm rot="5400000">
            <a:off x="5995582" y="4214563"/>
            <a:ext cx="406400" cy="31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8" name="TextBox 28"/>
          <p:cNvSpPr txBox="1">
            <a:spLocks noChangeArrowheads="1"/>
          </p:cNvSpPr>
          <p:nvPr/>
        </p:nvSpPr>
        <p:spPr bwMode="auto">
          <a:xfrm>
            <a:off x="3295021" y="5961703"/>
            <a:ext cx="36766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200" b="0" dirty="0">
                <a:solidFill>
                  <a:srgbClr val="66FFFF"/>
                </a:solidFill>
                <a:ea typeface="+mn-ea"/>
              </a:rPr>
              <a:t>&lt; 1,000 cycles</a:t>
            </a:r>
          </a:p>
        </p:txBody>
      </p:sp>
      <p:sp>
        <p:nvSpPr>
          <p:cNvPr id="46" name="TextBox 21"/>
          <p:cNvSpPr txBox="1">
            <a:spLocks noChangeArrowheads="1"/>
          </p:cNvSpPr>
          <p:nvPr/>
        </p:nvSpPr>
        <p:spPr bwMode="auto">
          <a:xfrm>
            <a:off x="2556384" y="3312779"/>
            <a:ext cx="2946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000" dirty="0">
                <a:solidFill>
                  <a:schemeClr val="tx2"/>
                </a:solidFill>
                <a:ea typeface="+mn-ea"/>
              </a:rPr>
              <a:t>Bug activated</a:t>
            </a:r>
          </a:p>
          <a:p>
            <a:pPr algn="ctr" eaLnBrk="1" hangingPunct="1">
              <a:defRPr/>
            </a:pPr>
            <a:r>
              <a:rPr lang="en-US" sz="2000" b="0" dirty="0">
                <a:solidFill>
                  <a:srgbClr val="FFFFFF"/>
                </a:solidFill>
                <a:ea typeface="+mn-ea"/>
              </a:rPr>
              <a:t>Error occurred</a:t>
            </a:r>
          </a:p>
        </p:txBody>
      </p:sp>
      <p:sp>
        <p:nvSpPr>
          <p:cNvPr id="72" name="TextBox 21"/>
          <p:cNvSpPr txBox="1">
            <a:spLocks noChangeArrowheads="1"/>
          </p:cNvSpPr>
          <p:nvPr/>
        </p:nvSpPr>
        <p:spPr bwMode="auto">
          <a:xfrm>
            <a:off x="4690876" y="5600637"/>
            <a:ext cx="311647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000" dirty="0">
                <a:solidFill>
                  <a:srgbClr val="66FFFF"/>
                </a:solidFill>
                <a:ea typeface="+mn-ea"/>
              </a:rPr>
              <a:t>Error detection latency</a:t>
            </a:r>
            <a:endParaRPr lang="en-US" sz="2000" b="0" dirty="0">
              <a:solidFill>
                <a:srgbClr val="66FFFF"/>
              </a:solidFill>
              <a:ea typeface="+mn-ea"/>
            </a:endParaRPr>
          </a:p>
        </p:txBody>
      </p:sp>
      <p:sp>
        <p:nvSpPr>
          <p:cNvPr id="73" name="Left Brace 72"/>
          <p:cNvSpPr/>
          <p:nvPr/>
        </p:nvSpPr>
        <p:spPr bwMode="auto">
          <a:xfrm rot="16200000">
            <a:off x="6007685" y="3212088"/>
            <a:ext cx="482862" cy="4347540"/>
          </a:xfrm>
          <a:prstGeom prst="leftBrace">
            <a:avLst/>
          </a:prstGeom>
          <a:noFill/>
          <a:ln w="38100" cap="flat" cmpd="sng" algn="ctr">
            <a:solidFill>
              <a:srgbClr val="66FF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>
              <a:solidFill>
                <a:srgbClr val="FFFFFF"/>
              </a:solidFill>
            </a:endParaRPr>
          </a:p>
        </p:txBody>
      </p:sp>
      <p:sp>
        <p:nvSpPr>
          <p:cNvPr id="74" name="Left Brace 73"/>
          <p:cNvSpPr/>
          <p:nvPr/>
        </p:nvSpPr>
        <p:spPr bwMode="auto">
          <a:xfrm rot="16200000">
            <a:off x="4891915" y="4322010"/>
            <a:ext cx="482862" cy="2127696"/>
          </a:xfrm>
          <a:prstGeom prst="leftBrace">
            <a:avLst/>
          </a:prstGeom>
          <a:noFill/>
          <a:ln w="38100" cap="flat" cmpd="sng" algn="ctr">
            <a:solidFill>
              <a:srgbClr val="66FF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>
              <a:solidFill>
                <a:srgbClr val="FFFFFF"/>
              </a:solidFill>
            </a:endParaRPr>
          </a:p>
        </p:txBody>
      </p:sp>
      <p:sp>
        <p:nvSpPr>
          <p:cNvPr id="76" name="TextBox 21"/>
          <p:cNvSpPr txBox="1">
            <a:spLocks noChangeArrowheads="1"/>
          </p:cNvSpPr>
          <p:nvPr/>
        </p:nvSpPr>
        <p:spPr bwMode="auto">
          <a:xfrm>
            <a:off x="3664249" y="5600637"/>
            <a:ext cx="311647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000" dirty="0">
                <a:solidFill>
                  <a:srgbClr val="66FFFF"/>
                </a:solidFill>
                <a:ea typeface="+mn-ea"/>
              </a:rPr>
              <a:t>Error detection latency</a:t>
            </a:r>
            <a:endParaRPr lang="en-US" sz="2000" b="0" dirty="0">
              <a:solidFill>
                <a:srgbClr val="66FFFF"/>
              </a:solidFill>
              <a:ea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333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17821">
        <p:fade/>
      </p:transition>
    </mc:Choice>
    <mc:Fallback xmlns="">
      <p:transition advTm="178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4.44444E-6 L -0.25 -4.44444E-6 " pathEditMode="relative" rAng="0" ptsTypes="AA">
                                      <p:cBhvr>
                                        <p:cTn id="22" dur="1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48148E-6 L -0.25 1.48148E-6 " pathEditMode="relative" rAng="0" ptsTypes="AA">
                                      <p:cBhvr>
                                        <p:cTn id="24" dur="1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4" grpId="0"/>
      <p:bldP spid="45" grpId="0"/>
      <p:bldP spid="50" grpId="0" animBg="1"/>
      <p:bldP spid="58" grpId="0"/>
      <p:bldP spid="66" grpId="0"/>
      <p:bldP spid="68" grpId="0"/>
      <p:bldP spid="72" grpId="0"/>
      <p:bldP spid="73" grpId="0" animBg="1"/>
      <p:bldP spid="74" grpId="0" animBg="1"/>
      <p:bldP spid="7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0" y="121956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3600" b="1" kern="0" dirty="0">
                <a:solidFill>
                  <a:srgbClr val="D5EBFF"/>
                </a:solidFill>
                <a:latin typeface="+mj-lt"/>
                <a:ea typeface="ＭＳ Ｐゴシック" charset="0"/>
                <a:cs typeface="ＭＳ Ｐゴシック" charset="0"/>
              </a:rPr>
              <a:t>E-QED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80605" y="3286281"/>
            <a:ext cx="5821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4">
                    <a:lumMod val="25000"/>
                  </a:schemeClr>
                </a:solidFill>
              </a:rPr>
              <a:t>Run post-silicon validation tests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1206263" y="930168"/>
            <a:ext cx="6832221" cy="1240265"/>
          </a:xfrm>
          <a:prstGeom prst="round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TextBox 32"/>
          <p:cNvSpPr txBox="1"/>
          <p:nvPr/>
        </p:nvSpPr>
        <p:spPr>
          <a:xfrm>
            <a:off x="1206264" y="1288691"/>
            <a:ext cx="6770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4">
                    <a:lumMod val="25000"/>
                  </a:schemeClr>
                </a:solidFill>
              </a:rPr>
              <a:t>Design phase: E-QED signature blocks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400158" y="5285270"/>
            <a:ext cx="6382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</a:rPr>
              <a:t>Localize error: formal methods</a:t>
            </a:r>
          </a:p>
        </p:txBody>
      </p:sp>
      <p:sp>
        <p:nvSpPr>
          <p:cNvPr id="2" name="Right Arrow 1"/>
          <p:cNvSpPr/>
          <p:nvPr/>
        </p:nvSpPr>
        <p:spPr bwMode="auto">
          <a:xfrm rot="5400000">
            <a:off x="4311679" y="1993595"/>
            <a:ext cx="520641" cy="1111701"/>
          </a:xfrm>
          <a:prstGeom prst="rightArrow">
            <a:avLst>
              <a:gd name="adj1" fmla="val 50000"/>
              <a:gd name="adj2" fmla="val 68157"/>
            </a:avLst>
          </a:prstGeom>
          <a:solidFill>
            <a:srgbClr val="66FFFF"/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fld id="{6928C510-C82C-4153-B60E-7F4E83296A8A}" type="slidenum">
              <a:rPr lang="en-US" sz="1400" smtClean="0"/>
              <a:pPr algn="r">
                <a:defRPr/>
              </a:pPr>
              <a:t>15</a:t>
            </a:fld>
            <a:endParaRPr lang="en-US" sz="1400" dirty="0"/>
          </a:p>
        </p:txBody>
      </p:sp>
      <p:sp>
        <p:nvSpPr>
          <p:cNvPr id="14" name="Right Arrow 13"/>
          <p:cNvSpPr/>
          <p:nvPr/>
        </p:nvSpPr>
        <p:spPr bwMode="auto">
          <a:xfrm rot="5400000">
            <a:off x="4300344" y="3991885"/>
            <a:ext cx="520641" cy="1111701"/>
          </a:xfrm>
          <a:prstGeom prst="rightArrow">
            <a:avLst>
              <a:gd name="adj1" fmla="val 50000"/>
              <a:gd name="adj2" fmla="val 68157"/>
            </a:avLst>
          </a:prstGeom>
          <a:solidFill>
            <a:srgbClr val="66FFFF"/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206264" y="2928458"/>
            <a:ext cx="6832221" cy="1240265"/>
          </a:xfrm>
          <a:prstGeom prst="round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ounded Rectangle 16"/>
          <p:cNvSpPr/>
          <p:nvPr/>
        </p:nvSpPr>
        <p:spPr>
          <a:xfrm>
            <a:off x="1206264" y="4926748"/>
            <a:ext cx="6832221" cy="1240265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46529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5280">
        <p:fade/>
      </p:transition>
    </mc:Choice>
    <mc:Fallback xmlns="">
      <p:transition advTm="528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0" y="112991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3600" b="1" kern="0" dirty="0">
                <a:solidFill>
                  <a:srgbClr val="D5EBFF"/>
                </a:solidFill>
                <a:ea typeface="ＭＳ Ｐゴシック" charset="0"/>
                <a:cs typeface="ＭＳ Ｐゴシック" charset="0"/>
              </a:rPr>
              <a:t>Localization to a Design Module</a:t>
            </a:r>
          </a:p>
        </p:txBody>
      </p:sp>
      <p:sp>
        <p:nvSpPr>
          <p:cNvPr id="105" name="Slide Number Placeholder 1"/>
          <p:cNvSpPr txBox="1">
            <a:spLocks noGrp="1"/>
          </p:cNvSpPr>
          <p:nvPr/>
        </p:nvSpPr>
        <p:spPr bwMode="auto">
          <a:xfrm>
            <a:off x="7477125" y="6540500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796CF6B2-3E4D-4942-A08C-2246C144377A}" type="slidenum">
              <a:rPr lang="en-US" sz="1400"/>
              <a:pPr algn="r"/>
              <a:t>16</a:t>
            </a:fld>
            <a:endParaRPr lang="en-US" sz="1400"/>
          </a:p>
        </p:txBody>
      </p:sp>
      <p:sp>
        <p:nvSpPr>
          <p:cNvPr id="89" name="Content Placeholder 2"/>
          <p:cNvSpPr txBox="1">
            <a:spLocks/>
          </p:cNvSpPr>
          <p:nvPr/>
        </p:nvSpPr>
        <p:spPr bwMode="auto">
          <a:xfrm>
            <a:off x="579608" y="868030"/>
            <a:ext cx="5583261" cy="647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r>
              <a:rPr lang="en-US" sz="2800" dirty="0"/>
              <a:t>Run QED post-silicon test</a:t>
            </a: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997" y="873732"/>
            <a:ext cx="689785" cy="689785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6008782" y="1026020"/>
            <a:ext cx="2382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Error detected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74594" y="11926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75" name="Straight Arrow Connector 74"/>
          <p:cNvCxnSpPr/>
          <p:nvPr/>
        </p:nvCxnSpPr>
        <p:spPr bwMode="auto">
          <a:xfrm flipH="1">
            <a:off x="5319335" y="2407904"/>
            <a:ext cx="688254" cy="6372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76" name="Rectangle 75"/>
          <p:cNvSpPr/>
          <p:nvPr/>
        </p:nvSpPr>
        <p:spPr bwMode="auto">
          <a:xfrm rot="16200000">
            <a:off x="5286034" y="2298490"/>
            <a:ext cx="738142" cy="218826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7" name="Straight Arrow Connector 76"/>
          <p:cNvCxnSpPr/>
          <p:nvPr/>
        </p:nvCxnSpPr>
        <p:spPr bwMode="auto">
          <a:xfrm flipH="1">
            <a:off x="5319336" y="3233634"/>
            <a:ext cx="688253" cy="10066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78" name="Rectangle 77"/>
          <p:cNvSpPr/>
          <p:nvPr/>
        </p:nvSpPr>
        <p:spPr bwMode="auto">
          <a:xfrm rot="16200000">
            <a:off x="5286034" y="3127915"/>
            <a:ext cx="738142" cy="218826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9" name="Rounded Rectangle 78"/>
          <p:cNvSpPr/>
          <p:nvPr/>
        </p:nvSpPr>
        <p:spPr bwMode="auto">
          <a:xfrm>
            <a:off x="1262433" y="1894298"/>
            <a:ext cx="1375945" cy="1863058"/>
          </a:xfrm>
          <a:prstGeom prst="roundRect">
            <a:avLst>
              <a:gd name="adj" fmla="val 11851"/>
            </a:avLst>
          </a:prstGeom>
          <a:gradFill flip="none" rotWithShape="1">
            <a:gsLst>
              <a:gs pos="0">
                <a:srgbClr val="01001E"/>
              </a:gs>
              <a:gs pos="86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8100">
            <a:solidFill>
              <a:schemeClr val="bg1">
                <a:lumMod val="20000"/>
                <a:lumOff val="80000"/>
              </a:schemeClr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80" name="Rounded Rectangle 79"/>
          <p:cNvSpPr/>
          <p:nvPr/>
        </p:nvSpPr>
        <p:spPr bwMode="auto">
          <a:xfrm>
            <a:off x="1261047" y="4453326"/>
            <a:ext cx="1842879" cy="1625219"/>
          </a:xfrm>
          <a:prstGeom prst="roundRect">
            <a:avLst>
              <a:gd name="adj" fmla="val 14583"/>
            </a:avLst>
          </a:prstGeom>
          <a:gradFill>
            <a:gsLst>
              <a:gs pos="0">
                <a:srgbClr val="01001E"/>
              </a:gs>
              <a:gs pos="86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</a:gradFill>
          <a:ln w="38100">
            <a:solidFill>
              <a:schemeClr val="bg1">
                <a:lumMod val="20000"/>
                <a:lumOff val="80000"/>
              </a:schemeClr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81" name="Rounded Rectangle 80"/>
          <p:cNvSpPr/>
          <p:nvPr/>
        </p:nvSpPr>
        <p:spPr bwMode="auto">
          <a:xfrm>
            <a:off x="3811189" y="4432984"/>
            <a:ext cx="1489138" cy="1625218"/>
          </a:xfrm>
          <a:prstGeom prst="roundRect">
            <a:avLst>
              <a:gd name="adj" fmla="val 12499"/>
            </a:avLst>
          </a:prstGeom>
          <a:gradFill>
            <a:gsLst>
              <a:gs pos="0">
                <a:srgbClr val="01001E"/>
              </a:gs>
              <a:gs pos="86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</a:gradFill>
          <a:ln w="38100">
            <a:solidFill>
              <a:schemeClr val="bg1">
                <a:lumMod val="20000"/>
                <a:lumOff val="80000"/>
              </a:schemeClr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82" name="Rounded Rectangle 81"/>
          <p:cNvSpPr/>
          <p:nvPr/>
        </p:nvSpPr>
        <p:spPr bwMode="auto">
          <a:xfrm>
            <a:off x="3332306" y="1894298"/>
            <a:ext cx="1972668" cy="1871991"/>
          </a:xfrm>
          <a:prstGeom prst="roundRect">
            <a:avLst>
              <a:gd name="adj" fmla="val 11969"/>
            </a:avLst>
          </a:prstGeom>
          <a:gradFill>
            <a:gsLst>
              <a:gs pos="0">
                <a:srgbClr val="01001E"/>
              </a:gs>
              <a:gs pos="86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</a:gradFill>
          <a:ln w="38100">
            <a:solidFill>
              <a:schemeClr val="bg1">
                <a:lumMod val="20000"/>
                <a:lumOff val="80000"/>
              </a:schemeClr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1008473" y="1715805"/>
            <a:ext cx="6942667" cy="4585035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289926" y="2429875"/>
            <a:ext cx="13484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Module A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542623" y="4883409"/>
            <a:ext cx="13484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Module D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3646468" y="2397552"/>
            <a:ext cx="134434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Module </a:t>
            </a:r>
          </a:p>
          <a:p>
            <a:pPr algn="ctr"/>
            <a:r>
              <a:rPr lang="en-US" sz="2600" dirty="0"/>
              <a:t>B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3907643" y="4887084"/>
            <a:ext cx="129623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Module E</a:t>
            </a:r>
          </a:p>
        </p:txBody>
      </p:sp>
      <p:sp>
        <p:nvSpPr>
          <p:cNvPr id="90" name="Rounded Rectangle 89"/>
          <p:cNvSpPr/>
          <p:nvPr/>
        </p:nvSpPr>
        <p:spPr bwMode="auto">
          <a:xfrm>
            <a:off x="6007589" y="4295185"/>
            <a:ext cx="1682046" cy="1781904"/>
          </a:xfrm>
          <a:prstGeom prst="roundRect">
            <a:avLst>
              <a:gd name="adj" fmla="val 11805"/>
            </a:avLst>
          </a:prstGeom>
          <a:gradFill>
            <a:gsLst>
              <a:gs pos="0">
                <a:srgbClr val="01001E"/>
              </a:gs>
              <a:gs pos="86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</a:gradFill>
          <a:ln w="38100">
            <a:solidFill>
              <a:schemeClr val="bg1">
                <a:lumMod val="20000"/>
                <a:lumOff val="80000"/>
              </a:schemeClr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93" name="Rounded Rectangle 92"/>
          <p:cNvSpPr/>
          <p:nvPr/>
        </p:nvSpPr>
        <p:spPr bwMode="auto">
          <a:xfrm>
            <a:off x="6011604" y="1899928"/>
            <a:ext cx="1682046" cy="1691014"/>
          </a:xfrm>
          <a:prstGeom prst="roundRect">
            <a:avLst>
              <a:gd name="adj" fmla="val 10627"/>
            </a:avLst>
          </a:prstGeom>
          <a:gradFill>
            <a:gsLst>
              <a:gs pos="0">
                <a:srgbClr val="01001E"/>
              </a:gs>
              <a:gs pos="86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</a:gradFill>
          <a:ln w="38100">
            <a:solidFill>
              <a:schemeClr val="bg1">
                <a:lumMod val="20000"/>
                <a:lumOff val="80000"/>
              </a:schemeClr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6218499" y="2299159"/>
            <a:ext cx="134434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Module </a:t>
            </a:r>
          </a:p>
          <a:p>
            <a:pPr algn="ctr"/>
            <a:r>
              <a:rPr lang="en-US" sz="2600" dirty="0"/>
              <a:t>C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218499" y="4799317"/>
            <a:ext cx="129623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Module F</a:t>
            </a:r>
          </a:p>
        </p:txBody>
      </p:sp>
      <p:cxnSp>
        <p:nvCxnSpPr>
          <p:cNvPr id="96" name="Straight Arrow Connector 95"/>
          <p:cNvCxnSpPr/>
          <p:nvPr/>
        </p:nvCxnSpPr>
        <p:spPr bwMode="auto">
          <a:xfrm rot="5400000" flipH="1">
            <a:off x="1777095" y="4101233"/>
            <a:ext cx="688253" cy="10066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97" name="Rectangle 96"/>
          <p:cNvSpPr/>
          <p:nvPr/>
        </p:nvSpPr>
        <p:spPr bwMode="auto">
          <a:xfrm>
            <a:off x="1757184" y="4008180"/>
            <a:ext cx="738142" cy="218826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8" name="Straight Arrow Connector 97"/>
          <p:cNvCxnSpPr/>
          <p:nvPr/>
        </p:nvCxnSpPr>
        <p:spPr bwMode="auto">
          <a:xfrm rot="5400000" flipH="1">
            <a:off x="4185983" y="4105905"/>
            <a:ext cx="688253" cy="10066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99" name="Rectangle 98"/>
          <p:cNvSpPr/>
          <p:nvPr/>
        </p:nvSpPr>
        <p:spPr bwMode="auto">
          <a:xfrm>
            <a:off x="4166072" y="4001563"/>
            <a:ext cx="738142" cy="218826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0" name="Straight Arrow Connector 99"/>
          <p:cNvCxnSpPr/>
          <p:nvPr/>
        </p:nvCxnSpPr>
        <p:spPr bwMode="auto">
          <a:xfrm rot="5400000" flipH="1">
            <a:off x="6098253" y="3938332"/>
            <a:ext cx="688253" cy="10066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01" name="Rectangle 100"/>
          <p:cNvSpPr/>
          <p:nvPr/>
        </p:nvSpPr>
        <p:spPr bwMode="auto">
          <a:xfrm>
            <a:off x="6078342" y="3845279"/>
            <a:ext cx="738142" cy="218826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2" name="Straight Arrow Connector 101"/>
          <p:cNvCxnSpPr/>
          <p:nvPr/>
        </p:nvCxnSpPr>
        <p:spPr bwMode="auto">
          <a:xfrm rot="5400000" flipH="1">
            <a:off x="6949579" y="3946440"/>
            <a:ext cx="688253" cy="10066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03" name="Rectangle 102"/>
          <p:cNvSpPr/>
          <p:nvPr/>
        </p:nvSpPr>
        <p:spPr bwMode="auto">
          <a:xfrm>
            <a:off x="6929668" y="3842098"/>
            <a:ext cx="738142" cy="218826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4" name="Straight Arrow Connector 103"/>
          <p:cNvCxnSpPr/>
          <p:nvPr/>
        </p:nvCxnSpPr>
        <p:spPr bwMode="auto">
          <a:xfrm flipH="1">
            <a:off x="7696786" y="2422995"/>
            <a:ext cx="688254" cy="6372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06" name="Straight Arrow Connector 105"/>
          <p:cNvCxnSpPr/>
          <p:nvPr/>
        </p:nvCxnSpPr>
        <p:spPr bwMode="auto">
          <a:xfrm flipH="1">
            <a:off x="7696787" y="3248725"/>
            <a:ext cx="688253" cy="10066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07" name="Straight Arrow Connector 106"/>
          <p:cNvCxnSpPr/>
          <p:nvPr/>
        </p:nvCxnSpPr>
        <p:spPr bwMode="auto">
          <a:xfrm flipH="1">
            <a:off x="3072535" y="5284273"/>
            <a:ext cx="688253" cy="10066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08" name="Rectangle 107"/>
          <p:cNvSpPr/>
          <p:nvPr/>
        </p:nvSpPr>
        <p:spPr bwMode="auto">
          <a:xfrm rot="16200000">
            <a:off x="3039233" y="5178554"/>
            <a:ext cx="738142" cy="218826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9" name="Straight Arrow Connector 108"/>
          <p:cNvCxnSpPr/>
          <p:nvPr/>
        </p:nvCxnSpPr>
        <p:spPr bwMode="auto">
          <a:xfrm flipH="1">
            <a:off x="2644052" y="2831440"/>
            <a:ext cx="688254" cy="6372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10" name="Rectangle 109"/>
          <p:cNvSpPr/>
          <p:nvPr/>
        </p:nvSpPr>
        <p:spPr bwMode="auto">
          <a:xfrm rot="16200000">
            <a:off x="2610751" y="2722026"/>
            <a:ext cx="738142" cy="218826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1" name="Straight Arrow Connector 110"/>
          <p:cNvCxnSpPr/>
          <p:nvPr/>
        </p:nvCxnSpPr>
        <p:spPr bwMode="auto">
          <a:xfrm flipH="1">
            <a:off x="7703467" y="4912523"/>
            <a:ext cx="688254" cy="6372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2" name="Straight Arrow Connector 111"/>
          <p:cNvCxnSpPr/>
          <p:nvPr/>
        </p:nvCxnSpPr>
        <p:spPr bwMode="auto">
          <a:xfrm flipH="1">
            <a:off x="7703468" y="5738253"/>
            <a:ext cx="688253" cy="10066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13" name="Plaque 3"/>
          <p:cNvSpPr/>
          <p:nvPr/>
        </p:nvSpPr>
        <p:spPr bwMode="auto">
          <a:xfrm>
            <a:off x="4987642" y="3535634"/>
            <a:ext cx="429469" cy="399165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1" y="342946"/>
                </a:moveTo>
                <a:cubicBezTo>
                  <a:pt x="394100" y="342946"/>
                  <a:pt x="342946" y="394100"/>
                  <a:pt x="342946" y="457201"/>
                </a:cubicBezTo>
                <a:cubicBezTo>
                  <a:pt x="342946" y="520302"/>
                  <a:pt x="394100" y="571456"/>
                  <a:pt x="457201" y="571456"/>
                </a:cubicBezTo>
                <a:cubicBezTo>
                  <a:pt x="520302" y="571456"/>
                  <a:pt x="571456" y="520302"/>
                  <a:pt x="571456" y="457201"/>
                </a:cubicBezTo>
                <a:cubicBezTo>
                  <a:pt x="571456" y="394100"/>
                  <a:pt x="520302" y="342946"/>
                  <a:pt x="457201" y="342946"/>
                </a:cubicBezTo>
                <a:close/>
                <a:moveTo>
                  <a:pt x="404695" y="0"/>
                </a:moveTo>
                <a:lnTo>
                  <a:pt x="509705" y="0"/>
                </a:lnTo>
                <a:cubicBezTo>
                  <a:pt x="509705" y="55877"/>
                  <a:pt x="521029" y="109109"/>
                  <a:pt x="541508" y="157526"/>
                </a:cubicBezTo>
                <a:lnTo>
                  <a:pt x="564094" y="199136"/>
                </a:lnTo>
                <a:lnTo>
                  <a:pt x="609487" y="185684"/>
                </a:lnTo>
                <a:cubicBezTo>
                  <a:pt x="658204" y="165928"/>
                  <a:pt x="703852" y="136295"/>
                  <a:pt x="743363" y="96784"/>
                </a:cubicBezTo>
                <a:lnTo>
                  <a:pt x="817616" y="171037"/>
                </a:lnTo>
                <a:cubicBezTo>
                  <a:pt x="778105" y="210548"/>
                  <a:pt x="748472" y="256196"/>
                  <a:pt x="728717" y="304913"/>
                </a:cubicBezTo>
                <a:lnTo>
                  <a:pt x="715264" y="350307"/>
                </a:lnTo>
                <a:lnTo>
                  <a:pt x="756875" y="372892"/>
                </a:lnTo>
                <a:cubicBezTo>
                  <a:pt x="805292" y="393371"/>
                  <a:pt x="858523" y="404695"/>
                  <a:pt x="914400" y="404695"/>
                </a:cubicBezTo>
                <a:lnTo>
                  <a:pt x="914400" y="509705"/>
                </a:lnTo>
                <a:cubicBezTo>
                  <a:pt x="858523" y="509705"/>
                  <a:pt x="805292" y="521029"/>
                  <a:pt x="756875" y="541508"/>
                </a:cubicBezTo>
                <a:lnTo>
                  <a:pt x="715264" y="564094"/>
                </a:lnTo>
                <a:lnTo>
                  <a:pt x="728717" y="609487"/>
                </a:lnTo>
                <a:cubicBezTo>
                  <a:pt x="748472" y="658204"/>
                  <a:pt x="778105" y="703852"/>
                  <a:pt x="817616" y="743363"/>
                </a:cubicBezTo>
                <a:lnTo>
                  <a:pt x="743363" y="817616"/>
                </a:lnTo>
                <a:cubicBezTo>
                  <a:pt x="703852" y="778105"/>
                  <a:pt x="658204" y="748472"/>
                  <a:pt x="609487" y="728717"/>
                </a:cubicBezTo>
                <a:lnTo>
                  <a:pt x="564094" y="715264"/>
                </a:lnTo>
                <a:lnTo>
                  <a:pt x="541508" y="756875"/>
                </a:lnTo>
                <a:cubicBezTo>
                  <a:pt x="521029" y="805292"/>
                  <a:pt x="509705" y="858523"/>
                  <a:pt x="509705" y="914400"/>
                </a:cubicBezTo>
                <a:lnTo>
                  <a:pt x="404695" y="914400"/>
                </a:lnTo>
                <a:cubicBezTo>
                  <a:pt x="404695" y="858523"/>
                  <a:pt x="393371" y="805292"/>
                  <a:pt x="372892" y="756875"/>
                </a:cubicBezTo>
                <a:lnTo>
                  <a:pt x="350307" y="715264"/>
                </a:lnTo>
                <a:lnTo>
                  <a:pt x="304913" y="728717"/>
                </a:lnTo>
                <a:cubicBezTo>
                  <a:pt x="256196" y="748472"/>
                  <a:pt x="210548" y="778105"/>
                  <a:pt x="171037" y="817616"/>
                </a:cubicBezTo>
                <a:lnTo>
                  <a:pt x="96784" y="743363"/>
                </a:lnTo>
                <a:cubicBezTo>
                  <a:pt x="136295" y="703852"/>
                  <a:pt x="165928" y="658204"/>
                  <a:pt x="185684" y="609487"/>
                </a:cubicBezTo>
                <a:lnTo>
                  <a:pt x="199136" y="564094"/>
                </a:lnTo>
                <a:lnTo>
                  <a:pt x="157526" y="541508"/>
                </a:lnTo>
                <a:cubicBezTo>
                  <a:pt x="109109" y="521029"/>
                  <a:pt x="55877" y="509705"/>
                  <a:pt x="0" y="509705"/>
                </a:cubicBezTo>
                <a:lnTo>
                  <a:pt x="0" y="404695"/>
                </a:lnTo>
                <a:cubicBezTo>
                  <a:pt x="55877" y="404695"/>
                  <a:pt x="109109" y="393371"/>
                  <a:pt x="157526" y="372892"/>
                </a:cubicBezTo>
                <a:lnTo>
                  <a:pt x="199136" y="350307"/>
                </a:lnTo>
                <a:lnTo>
                  <a:pt x="185684" y="304913"/>
                </a:lnTo>
                <a:cubicBezTo>
                  <a:pt x="165928" y="256196"/>
                  <a:pt x="136295" y="210548"/>
                  <a:pt x="96784" y="171037"/>
                </a:cubicBezTo>
                <a:lnTo>
                  <a:pt x="171037" y="96784"/>
                </a:lnTo>
                <a:cubicBezTo>
                  <a:pt x="210548" y="136295"/>
                  <a:pt x="256196" y="165928"/>
                  <a:pt x="304913" y="185684"/>
                </a:cubicBezTo>
                <a:lnTo>
                  <a:pt x="350307" y="199136"/>
                </a:lnTo>
                <a:lnTo>
                  <a:pt x="372892" y="157526"/>
                </a:lnTo>
                <a:cubicBezTo>
                  <a:pt x="393371" y="109109"/>
                  <a:pt x="404695" y="55877"/>
                  <a:pt x="404695" y="0"/>
                </a:cubicBezTo>
                <a:close/>
              </a:path>
            </a:pathLst>
          </a:custGeom>
          <a:ln>
            <a:headEnd type="none" w="sm" len="sm"/>
            <a:tailEnd type="none" w="sm" len="sm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4" name="Plaque 3"/>
          <p:cNvSpPr/>
          <p:nvPr/>
        </p:nvSpPr>
        <p:spPr bwMode="auto">
          <a:xfrm>
            <a:off x="5009468" y="5807552"/>
            <a:ext cx="429469" cy="399165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1" y="342946"/>
                </a:moveTo>
                <a:cubicBezTo>
                  <a:pt x="394100" y="342946"/>
                  <a:pt x="342946" y="394100"/>
                  <a:pt x="342946" y="457201"/>
                </a:cubicBezTo>
                <a:cubicBezTo>
                  <a:pt x="342946" y="520302"/>
                  <a:pt x="394100" y="571456"/>
                  <a:pt x="457201" y="571456"/>
                </a:cubicBezTo>
                <a:cubicBezTo>
                  <a:pt x="520302" y="571456"/>
                  <a:pt x="571456" y="520302"/>
                  <a:pt x="571456" y="457201"/>
                </a:cubicBezTo>
                <a:cubicBezTo>
                  <a:pt x="571456" y="394100"/>
                  <a:pt x="520302" y="342946"/>
                  <a:pt x="457201" y="342946"/>
                </a:cubicBezTo>
                <a:close/>
                <a:moveTo>
                  <a:pt x="404695" y="0"/>
                </a:moveTo>
                <a:lnTo>
                  <a:pt x="509705" y="0"/>
                </a:lnTo>
                <a:cubicBezTo>
                  <a:pt x="509705" y="55877"/>
                  <a:pt x="521029" y="109109"/>
                  <a:pt x="541508" y="157526"/>
                </a:cubicBezTo>
                <a:lnTo>
                  <a:pt x="564094" y="199136"/>
                </a:lnTo>
                <a:lnTo>
                  <a:pt x="609487" y="185684"/>
                </a:lnTo>
                <a:cubicBezTo>
                  <a:pt x="658204" y="165928"/>
                  <a:pt x="703852" y="136295"/>
                  <a:pt x="743363" y="96784"/>
                </a:cubicBezTo>
                <a:lnTo>
                  <a:pt x="817616" y="171037"/>
                </a:lnTo>
                <a:cubicBezTo>
                  <a:pt x="778105" y="210548"/>
                  <a:pt x="748472" y="256196"/>
                  <a:pt x="728717" y="304913"/>
                </a:cubicBezTo>
                <a:lnTo>
                  <a:pt x="715264" y="350307"/>
                </a:lnTo>
                <a:lnTo>
                  <a:pt x="756875" y="372892"/>
                </a:lnTo>
                <a:cubicBezTo>
                  <a:pt x="805292" y="393371"/>
                  <a:pt x="858523" y="404695"/>
                  <a:pt x="914400" y="404695"/>
                </a:cubicBezTo>
                <a:lnTo>
                  <a:pt x="914400" y="509705"/>
                </a:lnTo>
                <a:cubicBezTo>
                  <a:pt x="858523" y="509705"/>
                  <a:pt x="805292" y="521029"/>
                  <a:pt x="756875" y="541508"/>
                </a:cubicBezTo>
                <a:lnTo>
                  <a:pt x="715264" y="564094"/>
                </a:lnTo>
                <a:lnTo>
                  <a:pt x="728717" y="609487"/>
                </a:lnTo>
                <a:cubicBezTo>
                  <a:pt x="748472" y="658204"/>
                  <a:pt x="778105" y="703852"/>
                  <a:pt x="817616" y="743363"/>
                </a:cubicBezTo>
                <a:lnTo>
                  <a:pt x="743363" y="817616"/>
                </a:lnTo>
                <a:cubicBezTo>
                  <a:pt x="703852" y="778105"/>
                  <a:pt x="658204" y="748472"/>
                  <a:pt x="609487" y="728717"/>
                </a:cubicBezTo>
                <a:lnTo>
                  <a:pt x="564094" y="715264"/>
                </a:lnTo>
                <a:lnTo>
                  <a:pt x="541508" y="756875"/>
                </a:lnTo>
                <a:cubicBezTo>
                  <a:pt x="521029" y="805292"/>
                  <a:pt x="509705" y="858523"/>
                  <a:pt x="509705" y="914400"/>
                </a:cubicBezTo>
                <a:lnTo>
                  <a:pt x="404695" y="914400"/>
                </a:lnTo>
                <a:cubicBezTo>
                  <a:pt x="404695" y="858523"/>
                  <a:pt x="393371" y="805292"/>
                  <a:pt x="372892" y="756875"/>
                </a:cubicBezTo>
                <a:lnTo>
                  <a:pt x="350307" y="715264"/>
                </a:lnTo>
                <a:lnTo>
                  <a:pt x="304913" y="728717"/>
                </a:lnTo>
                <a:cubicBezTo>
                  <a:pt x="256196" y="748472"/>
                  <a:pt x="210548" y="778105"/>
                  <a:pt x="171037" y="817616"/>
                </a:cubicBezTo>
                <a:lnTo>
                  <a:pt x="96784" y="743363"/>
                </a:lnTo>
                <a:cubicBezTo>
                  <a:pt x="136295" y="703852"/>
                  <a:pt x="165928" y="658204"/>
                  <a:pt x="185684" y="609487"/>
                </a:cubicBezTo>
                <a:lnTo>
                  <a:pt x="199136" y="564094"/>
                </a:lnTo>
                <a:lnTo>
                  <a:pt x="157526" y="541508"/>
                </a:lnTo>
                <a:cubicBezTo>
                  <a:pt x="109109" y="521029"/>
                  <a:pt x="55877" y="509705"/>
                  <a:pt x="0" y="509705"/>
                </a:cubicBezTo>
                <a:lnTo>
                  <a:pt x="0" y="404695"/>
                </a:lnTo>
                <a:cubicBezTo>
                  <a:pt x="55877" y="404695"/>
                  <a:pt x="109109" y="393371"/>
                  <a:pt x="157526" y="372892"/>
                </a:cubicBezTo>
                <a:lnTo>
                  <a:pt x="199136" y="350307"/>
                </a:lnTo>
                <a:lnTo>
                  <a:pt x="185684" y="304913"/>
                </a:lnTo>
                <a:cubicBezTo>
                  <a:pt x="165928" y="256196"/>
                  <a:pt x="136295" y="210548"/>
                  <a:pt x="96784" y="171037"/>
                </a:cubicBezTo>
                <a:lnTo>
                  <a:pt x="171037" y="96784"/>
                </a:lnTo>
                <a:cubicBezTo>
                  <a:pt x="210548" y="136295"/>
                  <a:pt x="256196" y="165928"/>
                  <a:pt x="304913" y="185684"/>
                </a:cubicBezTo>
                <a:lnTo>
                  <a:pt x="350307" y="199136"/>
                </a:lnTo>
                <a:lnTo>
                  <a:pt x="372892" y="157526"/>
                </a:lnTo>
                <a:cubicBezTo>
                  <a:pt x="393371" y="109109"/>
                  <a:pt x="404695" y="55877"/>
                  <a:pt x="404695" y="0"/>
                </a:cubicBezTo>
                <a:close/>
              </a:path>
            </a:pathLst>
          </a:custGeom>
          <a:ln>
            <a:headEnd type="none" w="sm" len="sm"/>
            <a:tailEnd type="none" w="sm" len="sm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5" name="Plaque 3"/>
          <p:cNvSpPr/>
          <p:nvPr/>
        </p:nvSpPr>
        <p:spPr bwMode="auto">
          <a:xfrm>
            <a:off x="2782580" y="5830672"/>
            <a:ext cx="429469" cy="399165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1" y="342946"/>
                </a:moveTo>
                <a:cubicBezTo>
                  <a:pt x="394100" y="342946"/>
                  <a:pt x="342946" y="394100"/>
                  <a:pt x="342946" y="457201"/>
                </a:cubicBezTo>
                <a:cubicBezTo>
                  <a:pt x="342946" y="520302"/>
                  <a:pt x="394100" y="571456"/>
                  <a:pt x="457201" y="571456"/>
                </a:cubicBezTo>
                <a:cubicBezTo>
                  <a:pt x="520302" y="571456"/>
                  <a:pt x="571456" y="520302"/>
                  <a:pt x="571456" y="457201"/>
                </a:cubicBezTo>
                <a:cubicBezTo>
                  <a:pt x="571456" y="394100"/>
                  <a:pt x="520302" y="342946"/>
                  <a:pt x="457201" y="342946"/>
                </a:cubicBezTo>
                <a:close/>
                <a:moveTo>
                  <a:pt x="404695" y="0"/>
                </a:moveTo>
                <a:lnTo>
                  <a:pt x="509705" y="0"/>
                </a:lnTo>
                <a:cubicBezTo>
                  <a:pt x="509705" y="55877"/>
                  <a:pt x="521029" y="109109"/>
                  <a:pt x="541508" y="157526"/>
                </a:cubicBezTo>
                <a:lnTo>
                  <a:pt x="564094" y="199136"/>
                </a:lnTo>
                <a:lnTo>
                  <a:pt x="609487" y="185684"/>
                </a:lnTo>
                <a:cubicBezTo>
                  <a:pt x="658204" y="165928"/>
                  <a:pt x="703852" y="136295"/>
                  <a:pt x="743363" y="96784"/>
                </a:cubicBezTo>
                <a:lnTo>
                  <a:pt x="817616" y="171037"/>
                </a:lnTo>
                <a:cubicBezTo>
                  <a:pt x="778105" y="210548"/>
                  <a:pt x="748472" y="256196"/>
                  <a:pt x="728717" y="304913"/>
                </a:cubicBezTo>
                <a:lnTo>
                  <a:pt x="715264" y="350307"/>
                </a:lnTo>
                <a:lnTo>
                  <a:pt x="756875" y="372892"/>
                </a:lnTo>
                <a:cubicBezTo>
                  <a:pt x="805292" y="393371"/>
                  <a:pt x="858523" y="404695"/>
                  <a:pt x="914400" y="404695"/>
                </a:cubicBezTo>
                <a:lnTo>
                  <a:pt x="914400" y="509705"/>
                </a:lnTo>
                <a:cubicBezTo>
                  <a:pt x="858523" y="509705"/>
                  <a:pt x="805292" y="521029"/>
                  <a:pt x="756875" y="541508"/>
                </a:cubicBezTo>
                <a:lnTo>
                  <a:pt x="715264" y="564094"/>
                </a:lnTo>
                <a:lnTo>
                  <a:pt x="728717" y="609487"/>
                </a:lnTo>
                <a:cubicBezTo>
                  <a:pt x="748472" y="658204"/>
                  <a:pt x="778105" y="703852"/>
                  <a:pt x="817616" y="743363"/>
                </a:cubicBezTo>
                <a:lnTo>
                  <a:pt x="743363" y="817616"/>
                </a:lnTo>
                <a:cubicBezTo>
                  <a:pt x="703852" y="778105"/>
                  <a:pt x="658204" y="748472"/>
                  <a:pt x="609487" y="728717"/>
                </a:cubicBezTo>
                <a:lnTo>
                  <a:pt x="564094" y="715264"/>
                </a:lnTo>
                <a:lnTo>
                  <a:pt x="541508" y="756875"/>
                </a:lnTo>
                <a:cubicBezTo>
                  <a:pt x="521029" y="805292"/>
                  <a:pt x="509705" y="858523"/>
                  <a:pt x="509705" y="914400"/>
                </a:cubicBezTo>
                <a:lnTo>
                  <a:pt x="404695" y="914400"/>
                </a:lnTo>
                <a:cubicBezTo>
                  <a:pt x="404695" y="858523"/>
                  <a:pt x="393371" y="805292"/>
                  <a:pt x="372892" y="756875"/>
                </a:cubicBezTo>
                <a:lnTo>
                  <a:pt x="350307" y="715264"/>
                </a:lnTo>
                <a:lnTo>
                  <a:pt x="304913" y="728717"/>
                </a:lnTo>
                <a:cubicBezTo>
                  <a:pt x="256196" y="748472"/>
                  <a:pt x="210548" y="778105"/>
                  <a:pt x="171037" y="817616"/>
                </a:cubicBezTo>
                <a:lnTo>
                  <a:pt x="96784" y="743363"/>
                </a:lnTo>
                <a:cubicBezTo>
                  <a:pt x="136295" y="703852"/>
                  <a:pt x="165928" y="658204"/>
                  <a:pt x="185684" y="609487"/>
                </a:cubicBezTo>
                <a:lnTo>
                  <a:pt x="199136" y="564094"/>
                </a:lnTo>
                <a:lnTo>
                  <a:pt x="157526" y="541508"/>
                </a:lnTo>
                <a:cubicBezTo>
                  <a:pt x="109109" y="521029"/>
                  <a:pt x="55877" y="509705"/>
                  <a:pt x="0" y="509705"/>
                </a:cubicBezTo>
                <a:lnTo>
                  <a:pt x="0" y="404695"/>
                </a:lnTo>
                <a:cubicBezTo>
                  <a:pt x="55877" y="404695"/>
                  <a:pt x="109109" y="393371"/>
                  <a:pt x="157526" y="372892"/>
                </a:cubicBezTo>
                <a:lnTo>
                  <a:pt x="199136" y="350307"/>
                </a:lnTo>
                <a:lnTo>
                  <a:pt x="185684" y="304913"/>
                </a:lnTo>
                <a:cubicBezTo>
                  <a:pt x="165928" y="256196"/>
                  <a:pt x="136295" y="210548"/>
                  <a:pt x="96784" y="171037"/>
                </a:cubicBezTo>
                <a:lnTo>
                  <a:pt x="171037" y="96784"/>
                </a:lnTo>
                <a:cubicBezTo>
                  <a:pt x="210548" y="136295"/>
                  <a:pt x="256196" y="165928"/>
                  <a:pt x="304913" y="185684"/>
                </a:cubicBezTo>
                <a:lnTo>
                  <a:pt x="350307" y="199136"/>
                </a:lnTo>
                <a:lnTo>
                  <a:pt x="372892" y="157526"/>
                </a:lnTo>
                <a:cubicBezTo>
                  <a:pt x="393371" y="109109"/>
                  <a:pt x="404695" y="55877"/>
                  <a:pt x="404695" y="0"/>
                </a:cubicBezTo>
                <a:close/>
              </a:path>
            </a:pathLst>
          </a:custGeom>
          <a:ln>
            <a:headEnd type="none" w="sm" len="sm"/>
            <a:tailEnd type="none" w="sm" len="sm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6" name="Plaque 3"/>
          <p:cNvSpPr/>
          <p:nvPr/>
        </p:nvSpPr>
        <p:spPr bwMode="auto">
          <a:xfrm>
            <a:off x="2350574" y="3533782"/>
            <a:ext cx="429469" cy="399165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1" y="342946"/>
                </a:moveTo>
                <a:cubicBezTo>
                  <a:pt x="394100" y="342946"/>
                  <a:pt x="342946" y="394100"/>
                  <a:pt x="342946" y="457201"/>
                </a:cubicBezTo>
                <a:cubicBezTo>
                  <a:pt x="342946" y="520302"/>
                  <a:pt x="394100" y="571456"/>
                  <a:pt x="457201" y="571456"/>
                </a:cubicBezTo>
                <a:cubicBezTo>
                  <a:pt x="520302" y="571456"/>
                  <a:pt x="571456" y="520302"/>
                  <a:pt x="571456" y="457201"/>
                </a:cubicBezTo>
                <a:cubicBezTo>
                  <a:pt x="571456" y="394100"/>
                  <a:pt x="520302" y="342946"/>
                  <a:pt x="457201" y="342946"/>
                </a:cubicBezTo>
                <a:close/>
                <a:moveTo>
                  <a:pt x="404695" y="0"/>
                </a:moveTo>
                <a:lnTo>
                  <a:pt x="509705" y="0"/>
                </a:lnTo>
                <a:cubicBezTo>
                  <a:pt x="509705" y="55877"/>
                  <a:pt x="521029" y="109109"/>
                  <a:pt x="541508" y="157526"/>
                </a:cubicBezTo>
                <a:lnTo>
                  <a:pt x="564094" y="199136"/>
                </a:lnTo>
                <a:lnTo>
                  <a:pt x="609487" y="185684"/>
                </a:lnTo>
                <a:cubicBezTo>
                  <a:pt x="658204" y="165928"/>
                  <a:pt x="703852" y="136295"/>
                  <a:pt x="743363" y="96784"/>
                </a:cubicBezTo>
                <a:lnTo>
                  <a:pt x="817616" y="171037"/>
                </a:lnTo>
                <a:cubicBezTo>
                  <a:pt x="778105" y="210548"/>
                  <a:pt x="748472" y="256196"/>
                  <a:pt x="728717" y="304913"/>
                </a:cubicBezTo>
                <a:lnTo>
                  <a:pt x="715264" y="350307"/>
                </a:lnTo>
                <a:lnTo>
                  <a:pt x="756875" y="372892"/>
                </a:lnTo>
                <a:cubicBezTo>
                  <a:pt x="805292" y="393371"/>
                  <a:pt x="858523" y="404695"/>
                  <a:pt x="914400" y="404695"/>
                </a:cubicBezTo>
                <a:lnTo>
                  <a:pt x="914400" y="509705"/>
                </a:lnTo>
                <a:cubicBezTo>
                  <a:pt x="858523" y="509705"/>
                  <a:pt x="805292" y="521029"/>
                  <a:pt x="756875" y="541508"/>
                </a:cubicBezTo>
                <a:lnTo>
                  <a:pt x="715264" y="564094"/>
                </a:lnTo>
                <a:lnTo>
                  <a:pt x="728717" y="609487"/>
                </a:lnTo>
                <a:cubicBezTo>
                  <a:pt x="748472" y="658204"/>
                  <a:pt x="778105" y="703852"/>
                  <a:pt x="817616" y="743363"/>
                </a:cubicBezTo>
                <a:lnTo>
                  <a:pt x="743363" y="817616"/>
                </a:lnTo>
                <a:cubicBezTo>
                  <a:pt x="703852" y="778105"/>
                  <a:pt x="658204" y="748472"/>
                  <a:pt x="609487" y="728717"/>
                </a:cubicBezTo>
                <a:lnTo>
                  <a:pt x="564094" y="715264"/>
                </a:lnTo>
                <a:lnTo>
                  <a:pt x="541508" y="756875"/>
                </a:lnTo>
                <a:cubicBezTo>
                  <a:pt x="521029" y="805292"/>
                  <a:pt x="509705" y="858523"/>
                  <a:pt x="509705" y="914400"/>
                </a:cubicBezTo>
                <a:lnTo>
                  <a:pt x="404695" y="914400"/>
                </a:lnTo>
                <a:cubicBezTo>
                  <a:pt x="404695" y="858523"/>
                  <a:pt x="393371" y="805292"/>
                  <a:pt x="372892" y="756875"/>
                </a:cubicBezTo>
                <a:lnTo>
                  <a:pt x="350307" y="715264"/>
                </a:lnTo>
                <a:lnTo>
                  <a:pt x="304913" y="728717"/>
                </a:lnTo>
                <a:cubicBezTo>
                  <a:pt x="256196" y="748472"/>
                  <a:pt x="210548" y="778105"/>
                  <a:pt x="171037" y="817616"/>
                </a:cubicBezTo>
                <a:lnTo>
                  <a:pt x="96784" y="743363"/>
                </a:lnTo>
                <a:cubicBezTo>
                  <a:pt x="136295" y="703852"/>
                  <a:pt x="165928" y="658204"/>
                  <a:pt x="185684" y="609487"/>
                </a:cubicBezTo>
                <a:lnTo>
                  <a:pt x="199136" y="564094"/>
                </a:lnTo>
                <a:lnTo>
                  <a:pt x="157526" y="541508"/>
                </a:lnTo>
                <a:cubicBezTo>
                  <a:pt x="109109" y="521029"/>
                  <a:pt x="55877" y="509705"/>
                  <a:pt x="0" y="509705"/>
                </a:cubicBezTo>
                <a:lnTo>
                  <a:pt x="0" y="404695"/>
                </a:lnTo>
                <a:cubicBezTo>
                  <a:pt x="55877" y="404695"/>
                  <a:pt x="109109" y="393371"/>
                  <a:pt x="157526" y="372892"/>
                </a:cubicBezTo>
                <a:lnTo>
                  <a:pt x="199136" y="350307"/>
                </a:lnTo>
                <a:lnTo>
                  <a:pt x="185684" y="304913"/>
                </a:lnTo>
                <a:cubicBezTo>
                  <a:pt x="165928" y="256196"/>
                  <a:pt x="136295" y="210548"/>
                  <a:pt x="96784" y="171037"/>
                </a:cubicBezTo>
                <a:lnTo>
                  <a:pt x="171037" y="96784"/>
                </a:lnTo>
                <a:cubicBezTo>
                  <a:pt x="210548" y="136295"/>
                  <a:pt x="256196" y="165928"/>
                  <a:pt x="304913" y="185684"/>
                </a:cubicBezTo>
                <a:lnTo>
                  <a:pt x="350307" y="199136"/>
                </a:lnTo>
                <a:lnTo>
                  <a:pt x="372892" y="157526"/>
                </a:lnTo>
                <a:cubicBezTo>
                  <a:pt x="393371" y="109109"/>
                  <a:pt x="404695" y="55877"/>
                  <a:pt x="404695" y="0"/>
                </a:cubicBezTo>
                <a:close/>
              </a:path>
            </a:pathLst>
          </a:custGeom>
          <a:ln>
            <a:headEnd type="none" w="sm" len="sm"/>
            <a:tailEnd type="none" w="sm" len="sm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7" name="Plaque 3"/>
          <p:cNvSpPr/>
          <p:nvPr/>
        </p:nvSpPr>
        <p:spPr bwMode="auto">
          <a:xfrm>
            <a:off x="7422952" y="3325557"/>
            <a:ext cx="429469" cy="399165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1" y="342946"/>
                </a:moveTo>
                <a:cubicBezTo>
                  <a:pt x="394100" y="342946"/>
                  <a:pt x="342946" y="394100"/>
                  <a:pt x="342946" y="457201"/>
                </a:cubicBezTo>
                <a:cubicBezTo>
                  <a:pt x="342946" y="520302"/>
                  <a:pt x="394100" y="571456"/>
                  <a:pt x="457201" y="571456"/>
                </a:cubicBezTo>
                <a:cubicBezTo>
                  <a:pt x="520302" y="571456"/>
                  <a:pt x="571456" y="520302"/>
                  <a:pt x="571456" y="457201"/>
                </a:cubicBezTo>
                <a:cubicBezTo>
                  <a:pt x="571456" y="394100"/>
                  <a:pt x="520302" y="342946"/>
                  <a:pt x="457201" y="342946"/>
                </a:cubicBezTo>
                <a:close/>
                <a:moveTo>
                  <a:pt x="404695" y="0"/>
                </a:moveTo>
                <a:lnTo>
                  <a:pt x="509705" y="0"/>
                </a:lnTo>
                <a:cubicBezTo>
                  <a:pt x="509705" y="55877"/>
                  <a:pt x="521029" y="109109"/>
                  <a:pt x="541508" y="157526"/>
                </a:cubicBezTo>
                <a:lnTo>
                  <a:pt x="564094" y="199136"/>
                </a:lnTo>
                <a:lnTo>
                  <a:pt x="609487" y="185684"/>
                </a:lnTo>
                <a:cubicBezTo>
                  <a:pt x="658204" y="165928"/>
                  <a:pt x="703852" y="136295"/>
                  <a:pt x="743363" y="96784"/>
                </a:cubicBezTo>
                <a:lnTo>
                  <a:pt x="817616" y="171037"/>
                </a:lnTo>
                <a:cubicBezTo>
                  <a:pt x="778105" y="210548"/>
                  <a:pt x="748472" y="256196"/>
                  <a:pt x="728717" y="304913"/>
                </a:cubicBezTo>
                <a:lnTo>
                  <a:pt x="715264" y="350307"/>
                </a:lnTo>
                <a:lnTo>
                  <a:pt x="756875" y="372892"/>
                </a:lnTo>
                <a:cubicBezTo>
                  <a:pt x="805292" y="393371"/>
                  <a:pt x="858523" y="404695"/>
                  <a:pt x="914400" y="404695"/>
                </a:cubicBezTo>
                <a:lnTo>
                  <a:pt x="914400" y="509705"/>
                </a:lnTo>
                <a:cubicBezTo>
                  <a:pt x="858523" y="509705"/>
                  <a:pt x="805292" y="521029"/>
                  <a:pt x="756875" y="541508"/>
                </a:cubicBezTo>
                <a:lnTo>
                  <a:pt x="715264" y="564094"/>
                </a:lnTo>
                <a:lnTo>
                  <a:pt x="728717" y="609487"/>
                </a:lnTo>
                <a:cubicBezTo>
                  <a:pt x="748472" y="658204"/>
                  <a:pt x="778105" y="703852"/>
                  <a:pt x="817616" y="743363"/>
                </a:cubicBezTo>
                <a:lnTo>
                  <a:pt x="743363" y="817616"/>
                </a:lnTo>
                <a:cubicBezTo>
                  <a:pt x="703852" y="778105"/>
                  <a:pt x="658204" y="748472"/>
                  <a:pt x="609487" y="728717"/>
                </a:cubicBezTo>
                <a:lnTo>
                  <a:pt x="564094" y="715264"/>
                </a:lnTo>
                <a:lnTo>
                  <a:pt x="541508" y="756875"/>
                </a:lnTo>
                <a:cubicBezTo>
                  <a:pt x="521029" y="805292"/>
                  <a:pt x="509705" y="858523"/>
                  <a:pt x="509705" y="914400"/>
                </a:cubicBezTo>
                <a:lnTo>
                  <a:pt x="404695" y="914400"/>
                </a:lnTo>
                <a:cubicBezTo>
                  <a:pt x="404695" y="858523"/>
                  <a:pt x="393371" y="805292"/>
                  <a:pt x="372892" y="756875"/>
                </a:cubicBezTo>
                <a:lnTo>
                  <a:pt x="350307" y="715264"/>
                </a:lnTo>
                <a:lnTo>
                  <a:pt x="304913" y="728717"/>
                </a:lnTo>
                <a:cubicBezTo>
                  <a:pt x="256196" y="748472"/>
                  <a:pt x="210548" y="778105"/>
                  <a:pt x="171037" y="817616"/>
                </a:cubicBezTo>
                <a:lnTo>
                  <a:pt x="96784" y="743363"/>
                </a:lnTo>
                <a:cubicBezTo>
                  <a:pt x="136295" y="703852"/>
                  <a:pt x="165928" y="658204"/>
                  <a:pt x="185684" y="609487"/>
                </a:cubicBezTo>
                <a:lnTo>
                  <a:pt x="199136" y="564094"/>
                </a:lnTo>
                <a:lnTo>
                  <a:pt x="157526" y="541508"/>
                </a:lnTo>
                <a:cubicBezTo>
                  <a:pt x="109109" y="521029"/>
                  <a:pt x="55877" y="509705"/>
                  <a:pt x="0" y="509705"/>
                </a:cubicBezTo>
                <a:lnTo>
                  <a:pt x="0" y="404695"/>
                </a:lnTo>
                <a:cubicBezTo>
                  <a:pt x="55877" y="404695"/>
                  <a:pt x="109109" y="393371"/>
                  <a:pt x="157526" y="372892"/>
                </a:cubicBezTo>
                <a:lnTo>
                  <a:pt x="199136" y="350307"/>
                </a:lnTo>
                <a:lnTo>
                  <a:pt x="185684" y="304913"/>
                </a:lnTo>
                <a:cubicBezTo>
                  <a:pt x="165928" y="256196"/>
                  <a:pt x="136295" y="210548"/>
                  <a:pt x="96784" y="171037"/>
                </a:cubicBezTo>
                <a:lnTo>
                  <a:pt x="171037" y="96784"/>
                </a:lnTo>
                <a:cubicBezTo>
                  <a:pt x="210548" y="136295"/>
                  <a:pt x="256196" y="165928"/>
                  <a:pt x="304913" y="185684"/>
                </a:cubicBezTo>
                <a:lnTo>
                  <a:pt x="350307" y="199136"/>
                </a:lnTo>
                <a:lnTo>
                  <a:pt x="372892" y="157526"/>
                </a:lnTo>
                <a:cubicBezTo>
                  <a:pt x="393371" y="109109"/>
                  <a:pt x="404695" y="55877"/>
                  <a:pt x="404695" y="0"/>
                </a:cubicBezTo>
                <a:close/>
              </a:path>
            </a:pathLst>
          </a:custGeom>
          <a:ln>
            <a:headEnd type="none" w="sm" len="sm"/>
            <a:tailEnd type="none" w="sm" len="sm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8" name="Plaque 3"/>
          <p:cNvSpPr/>
          <p:nvPr/>
        </p:nvSpPr>
        <p:spPr bwMode="auto">
          <a:xfrm>
            <a:off x="7404419" y="5813968"/>
            <a:ext cx="429469" cy="399165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1" y="342946"/>
                </a:moveTo>
                <a:cubicBezTo>
                  <a:pt x="394100" y="342946"/>
                  <a:pt x="342946" y="394100"/>
                  <a:pt x="342946" y="457201"/>
                </a:cubicBezTo>
                <a:cubicBezTo>
                  <a:pt x="342946" y="520302"/>
                  <a:pt x="394100" y="571456"/>
                  <a:pt x="457201" y="571456"/>
                </a:cubicBezTo>
                <a:cubicBezTo>
                  <a:pt x="520302" y="571456"/>
                  <a:pt x="571456" y="520302"/>
                  <a:pt x="571456" y="457201"/>
                </a:cubicBezTo>
                <a:cubicBezTo>
                  <a:pt x="571456" y="394100"/>
                  <a:pt x="520302" y="342946"/>
                  <a:pt x="457201" y="342946"/>
                </a:cubicBezTo>
                <a:close/>
                <a:moveTo>
                  <a:pt x="404695" y="0"/>
                </a:moveTo>
                <a:lnTo>
                  <a:pt x="509705" y="0"/>
                </a:lnTo>
                <a:cubicBezTo>
                  <a:pt x="509705" y="55877"/>
                  <a:pt x="521029" y="109109"/>
                  <a:pt x="541508" y="157526"/>
                </a:cubicBezTo>
                <a:lnTo>
                  <a:pt x="564094" y="199136"/>
                </a:lnTo>
                <a:lnTo>
                  <a:pt x="609487" y="185684"/>
                </a:lnTo>
                <a:cubicBezTo>
                  <a:pt x="658204" y="165928"/>
                  <a:pt x="703852" y="136295"/>
                  <a:pt x="743363" y="96784"/>
                </a:cubicBezTo>
                <a:lnTo>
                  <a:pt x="817616" y="171037"/>
                </a:lnTo>
                <a:cubicBezTo>
                  <a:pt x="778105" y="210548"/>
                  <a:pt x="748472" y="256196"/>
                  <a:pt x="728717" y="304913"/>
                </a:cubicBezTo>
                <a:lnTo>
                  <a:pt x="715264" y="350307"/>
                </a:lnTo>
                <a:lnTo>
                  <a:pt x="756875" y="372892"/>
                </a:lnTo>
                <a:cubicBezTo>
                  <a:pt x="805292" y="393371"/>
                  <a:pt x="858523" y="404695"/>
                  <a:pt x="914400" y="404695"/>
                </a:cubicBezTo>
                <a:lnTo>
                  <a:pt x="914400" y="509705"/>
                </a:lnTo>
                <a:cubicBezTo>
                  <a:pt x="858523" y="509705"/>
                  <a:pt x="805292" y="521029"/>
                  <a:pt x="756875" y="541508"/>
                </a:cubicBezTo>
                <a:lnTo>
                  <a:pt x="715264" y="564094"/>
                </a:lnTo>
                <a:lnTo>
                  <a:pt x="728717" y="609487"/>
                </a:lnTo>
                <a:cubicBezTo>
                  <a:pt x="748472" y="658204"/>
                  <a:pt x="778105" y="703852"/>
                  <a:pt x="817616" y="743363"/>
                </a:cubicBezTo>
                <a:lnTo>
                  <a:pt x="743363" y="817616"/>
                </a:lnTo>
                <a:cubicBezTo>
                  <a:pt x="703852" y="778105"/>
                  <a:pt x="658204" y="748472"/>
                  <a:pt x="609487" y="728717"/>
                </a:cubicBezTo>
                <a:lnTo>
                  <a:pt x="564094" y="715264"/>
                </a:lnTo>
                <a:lnTo>
                  <a:pt x="541508" y="756875"/>
                </a:lnTo>
                <a:cubicBezTo>
                  <a:pt x="521029" y="805292"/>
                  <a:pt x="509705" y="858523"/>
                  <a:pt x="509705" y="914400"/>
                </a:cubicBezTo>
                <a:lnTo>
                  <a:pt x="404695" y="914400"/>
                </a:lnTo>
                <a:cubicBezTo>
                  <a:pt x="404695" y="858523"/>
                  <a:pt x="393371" y="805292"/>
                  <a:pt x="372892" y="756875"/>
                </a:cubicBezTo>
                <a:lnTo>
                  <a:pt x="350307" y="715264"/>
                </a:lnTo>
                <a:lnTo>
                  <a:pt x="304913" y="728717"/>
                </a:lnTo>
                <a:cubicBezTo>
                  <a:pt x="256196" y="748472"/>
                  <a:pt x="210548" y="778105"/>
                  <a:pt x="171037" y="817616"/>
                </a:cubicBezTo>
                <a:lnTo>
                  <a:pt x="96784" y="743363"/>
                </a:lnTo>
                <a:cubicBezTo>
                  <a:pt x="136295" y="703852"/>
                  <a:pt x="165928" y="658204"/>
                  <a:pt x="185684" y="609487"/>
                </a:cubicBezTo>
                <a:lnTo>
                  <a:pt x="199136" y="564094"/>
                </a:lnTo>
                <a:lnTo>
                  <a:pt x="157526" y="541508"/>
                </a:lnTo>
                <a:cubicBezTo>
                  <a:pt x="109109" y="521029"/>
                  <a:pt x="55877" y="509705"/>
                  <a:pt x="0" y="509705"/>
                </a:cubicBezTo>
                <a:lnTo>
                  <a:pt x="0" y="404695"/>
                </a:lnTo>
                <a:cubicBezTo>
                  <a:pt x="55877" y="404695"/>
                  <a:pt x="109109" y="393371"/>
                  <a:pt x="157526" y="372892"/>
                </a:cubicBezTo>
                <a:lnTo>
                  <a:pt x="199136" y="350307"/>
                </a:lnTo>
                <a:lnTo>
                  <a:pt x="185684" y="304913"/>
                </a:lnTo>
                <a:cubicBezTo>
                  <a:pt x="165928" y="256196"/>
                  <a:pt x="136295" y="210548"/>
                  <a:pt x="96784" y="171037"/>
                </a:cubicBezTo>
                <a:lnTo>
                  <a:pt x="171037" y="96784"/>
                </a:lnTo>
                <a:cubicBezTo>
                  <a:pt x="210548" y="136295"/>
                  <a:pt x="256196" y="165928"/>
                  <a:pt x="304913" y="185684"/>
                </a:cubicBezTo>
                <a:lnTo>
                  <a:pt x="350307" y="199136"/>
                </a:lnTo>
                <a:lnTo>
                  <a:pt x="372892" y="157526"/>
                </a:lnTo>
                <a:cubicBezTo>
                  <a:pt x="393371" y="109109"/>
                  <a:pt x="404695" y="55877"/>
                  <a:pt x="404695" y="0"/>
                </a:cubicBezTo>
                <a:close/>
              </a:path>
            </a:pathLst>
          </a:custGeom>
          <a:ln>
            <a:headEnd type="none" w="sm" len="sm"/>
            <a:tailEnd type="none" w="sm" len="sm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1702488" y="4481872"/>
            <a:ext cx="599057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sz="2600" b="1" dirty="0">
                <a:solidFill>
                  <a:schemeClr val="tx2"/>
                </a:solidFill>
              </a:rPr>
              <a:t>Start analysis: Module 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973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14176">
        <p:fade/>
      </p:transition>
    </mc:Choice>
    <mc:Fallback xmlns="">
      <p:transition advTm="141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89" grpId="1"/>
      <p:bldP spid="92" grpId="0"/>
      <p:bldP spid="92" grpId="1"/>
      <p:bldP spid="76" grpId="0" animBg="1"/>
      <p:bldP spid="78" grpId="0" animBg="1"/>
      <p:bldP spid="80" grpId="0" animBg="1"/>
      <p:bldP spid="81" grpId="0" animBg="1"/>
      <p:bldP spid="82" grpId="0" animBg="1"/>
      <p:bldP spid="83" grpId="0" animBg="1"/>
      <p:bldP spid="85" grpId="0"/>
      <p:bldP spid="87" grpId="0"/>
      <p:bldP spid="88" grpId="0"/>
      <p:bldP spid="90" grpId="0" animBg="1"/>
      <p:bldP spid="93" grpId="0" animBg="1"/>
      <p:bldP spid="94" grpId="0"/>
      <p:bldP spid="95" grpId="0"/>
      <p:bldP spid="99" grpId="0" animBg="1"/>
      <p:bldP spid="101" grpId="0" animBg="1"/>
      <p:bldP spid="103" grpId="0" animBg="1"/>
      <p:bldP spid="108" grpId="0" animBg="1"/>
      <p:bldP spid="113" grpId="0" animBg="1"/>
      <p:bldP spid="113" grpId="1" animBg="1"/>
      <p:bldP spid="113" grpId="2" animBg="1"/>
      <p:bldP spid="114" grpId="0" animBg="1"/>
      <p:bldP spid="114" grpId="1" animBg="1"/>
      <p:bldP spid="114" grpId="2" animBg="1"/>
      <p:bldP spid="115" grpId="0" animBg="1"/>
      <p:bldP spid="115" grpId="1" animBg="1"/>
      <p:bldP spid="115" grpId="2" animBg="1"/>
      <p:bldP spid="116" grpId="0" animBg="1"/>
      <p:bldP spid="116" grpId="1" animBg="1"/>
      <p:bldP spid="116" grpId="2" animBg="1"/>
      <p:bldP spid="117" grpId="0" animBg="1"/>
      <p:bldP spid="117" grpId="1" animBg="1"/>
      <p:bldP spid="117" grpId="2" animBg="1"/>
      <p:bldP spid="118" grpId="0" animBg="1"/>
      <p:bldP spid="118" grpId="1" animBg="1"/>
      <p:bldP spid="118" grpId="2" animBg="1"/>
      <p:bldP spid="1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/>
          <p:cNvCxnSpPr/>
          <p:nvPr/>
        </p:nvCxnSpPr>
        <p:spPr bwMode="auto">
          <a:xfrm flipV="1">
            <a:off x="5452636" y="3939896"/>
            <a:ext cx="629119" cy="1629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05" name="Slide Number Placeholder 1"/>
          <p:cNvSpPr txBox="1">
            <a:spLocks noGrp="1"/>
          </p:cNvSpPr>
          <p:nvPr/>
        </p:nvSpPr>
        <p:spPr bwMode="auto">
          <a:xfrm>
            <a:off x="7477125" y="6540500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796CF6B2-3E4D-4942-A08C-2246C144377A}" type="slidenum">
              <a:rPr lang="en-US" sz="1400"/>
              <a:pPr algn="r"/>
              <a:t>17</a:t>
            </a:fld>
            <a:endParaRPr lang="en-US" sz="1400"/>
          </a:p>
        </p:txBody>
      </p:sp>
      <p:cxnSp>
        <p:nvCxnSpPr>
          <p:cNvPr id="40" name="Straight Arrow Connector 39"/>
          <p:cNvCxnSpPr/>
          <p:nvPr/>
        </p:nvCxnSpPr>
        <p:spPr bwMode="auto">
          <a:xfrm>
            <a:off x="3251199" y="3926567"/>
            <a:ext cx="560548" cy="4366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6" name="Rectangle 5"/>
          <p:cNvSpPr/>
          <p:nvPr/>
        </p:nvSpPr>
        <p:spPr>
          <a:xfrm>
            <a:off x="644642" y="868550"/>
            <a:ext cx="7739939" cy="18038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4488" indent="-344488">
              <a:lnSpc>
                <a:spcPct val="13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r>
              <a:rPr lang="en-US" sz="2600" dirty="0"/>
              <a:t>Capture window = number of cycles compressed</a:t>
            </a:r>
          </a:p>
          <a:p>
            <a:pPr marL="344488" indent="-344488">
              <a:lnSpc>
                <a:spcPct val="13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r>
              <a:rPr lang="en-US" sz="2600" dirty="0"/>
              <a:t>MISR periodically reset </a:t>
            </a:r>
          </a:p>
          <a:p>
            <a:pPr marL="914400" lvl="1" indent="-457200">
              <a:lnSpc>
                <a:spcPct val="13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/>
            </a:pPr>
            <a:r>
              <a:rPr lang="en-US" sz="2600" dirty="0"/>
              <a:t>Ensure capture window &lt; 2,000 cycles</a:t>
            </a:r>
          </a:p>
        </p:txBody>
      </p:sp>
      <p:sp>
        <p:nvSpPr>
          <p:cNvPr id="47" name="Content Placeholder 2"/>
          <p:cNvSpPr txBox="1">
            <a:spLocks/>
          </p:cNvSpPr>
          <p:nvPr/>
        </p:nvSpPr>
        <p:spPr bwMode="auto">
          <a:xfrm>
            <a:off x="741324" y="5734088"/>
            <a:ext cx="7655859" cy="704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>
              <a:spcAft>
                <a:spcPts val="800"/>
              </a:spcAft>
              <a:buClr>
                <a:schemeClr val="tx2"/>
              </a:buClr>
              <a:buSzPct val="75000"/>
              <a:defRPr/>
            </a:pPr>
            <a:r>
              <a:rPr lang="en-US" sz="2800" dirty="0">
                <a:solidFill>
                  <a:srgbClr val="66FFFF"/>
                </a:solidFill>
              </a:rPr>
              <a:t>Capture window = 418 cycles</a:t>
            </a:r>
          </a:p>
        </p:txBody>
      </p:sp>
      <p:sp>
        <p:nvSpPr>
          <p:cNvPr id="23" name="Rectangle 2"/>
          <p:cNvSpPr txBox="1">
            <a:spLocks noChangeArrowheads="1"/>
          </p:cNvSpPr>
          <p:nvPr/>
        </p:nvSpPr>
        <p:spPr bwMode="auto">
          <a:xfrm>
            <a:off x="0" y="112991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3600" b="1" kern="0" dirty="0">
                <a:solidFill>
                  <a:srgbClr val="D5EBFF"/>
                </a:solidFill>
                <a:ea typeface="ＭＳ Ｐゴシック" charset="0"/>
                <a:cs typeface="ＭＳ Ｐゴシック" charset="0"/>
              </a:rPr>
              <a:t>Localization to a Design Module</a:t>
            </a:r>
          </a:p>
        </p:txBody>
      </p:sp>
      <p:sp>
        <p:nvSpPr>
          <p:cNvPr id="16" name="Rectangle 15"/>
          <p:cNvSpPr/>
          <p:nvPr/>
        </p:nvSpPr>
        <p:spPr bwMode="auto">
          <a:xfrm rot="16200000">
            <a:off x="2918118" y="3796013"/>
            <a:ext cx="1157987" cy="18919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 rot="16200000">
            <a:off x="5175486" y="3796013"/>
            <a:ext cx="1157987" cy="18919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3811747" y="2964923"/>
            <a:ext cx="1640889" cy="1863058"/>
          </a:xfrm>
          <a:prstGeom prst="roundRect">
            <a:avLst>
              <a:gd name="adj" fmla="val 11851"/>
            </a:avLst>
          </a:prstGeom>
          <a:gradFill flip="none" rotWithShape="1">
            <a:gsLst>
              <a:gs pos="0">
                <a:srgbClr val="01001E"/>
              </a:gs>
              <a:gs pos="86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8100">
            <a:solidFill>
              <a:schemeClr val="bg1">
                <a:lumMod val="20000"/>
                <a:lumOff val="80000"/>
              </a:schemeClr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03120" y="3493620"/>
            <a:ext cx="13484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Module A</a:t>
            </a:r>
          </a:p>
        </p:txBody>
      </p:sp>
      <p:sp>
        <p:nvSpPr>
          <p:cNvPr id="22" name="Rectangular Callout 21"/>
          <p:cNvSpPr/>
          <p:nvPr/>
        </p:nvSpPr>
        <p:spPr bwMode="auto">
          <a:xfrm>
            <a:off x="5985327" y="4596982"/>
            <a:ext cx="2631440" cy="802640"/>
          </a:xfrm>
          <a:prstGeom prst="wedgeRectCallout">
            <a:avLst>
              <a:gd name="adj1" fmla="val -54454"/>
              <a:gd name="adj2" fmla="val -113435"/>
            </a:avLst>
          </a:prstGeom>
          <a:gradFill>
            <a:gsLst>
              <a:gs pos="10000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  <a:alpha val="15000"/>
                </a:schemeClr>
              </a:gs>
              <a:gs pos="77000">
                <a:schemeClr val="accent2">
                  <a:shade val="93000"/>
                  <a:satMod val="130000"/>
                  <a:alpha val="0"/>
                </a:schemeClr>
              </a:gs>
              <a:gs pos="0">
                <a:schemeClr val="accent2">
                  <a:shade val="94000"/>
                  <a:satMod val="135000"/>
                  <a:alpha val="10000"/>
                </a:schemeClr>
              </a:gs>
            </a:gsLst>
            <a:lin ang="16200000" scaled="0"/>
          </a:gra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21587"/>
              </p:ext>
            </p:extLst>
          </p:nvPr>
        </p:nvGraphicFramePr>
        <p:xfrm>
          <a:off x="741324" y="4727998"/>
          <a:ext cx="2280540" cy="5179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0090">
                  <a:extLst>
                    <a:ext uri="{9D8B030D-6E8A-4147-A177-3AD203B41FA5}">
                      <a16:colId xmlns:a16="http://schemas.microsoft.com/office/drawing/2014/main" val="2305897704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3265327538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3679008225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102990012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640009595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1942687609"/>
                    </a:ext>
                  </a:extLst>
                </a:gridCol>
              </a:tblGrid>
              <a:tr h="517981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352861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240491"/>
              </p:ext>
            </p:extLst>
          </p:nvPr>
        </p:nvGraphicFramePr>
        <p:xfrm>
          <a:off x="6160777" y="4739311"/>
          <a:ext cx="2280540" cy="5179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0090">
                  <a:extLst>
                    <a:ext uri="{9D8B030D-6E8A-4147-A177-3AD203B41FA5}">
                      <a16:colId xmlns:a16="http://schemas.microsoft.com/office/drawing/2014/main" val="2305897704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3265327538"/>
                    </a:ext>
                  </a:extLst>
                </a:gridCol>
                <a:gridCol w="392956">
                  <a:extLst>
                    <a:ext uri="{9D8B030D-6E8A-4147-A177-3AD203B41FA5}">
                      <a16:colId xmlns:a16="http://schemas.microsoft.com/office/drawing/2014/main" val="3679008225"/>
                    </a:ext>
                  </a:extLst>
                </a:gridCol>
                <a:gridCol w="367224">
                  <a:extLst>
                    <a:ext uri="{9D8B030D-6E8A-4147-A177-3AD203B41FA5}">
                      <a16:colId xmlns:a16="http://schemas.microsoft.com/office/drawing/2014/main" val="102990012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640009595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1942687609"/>
                    </a:ext>
                  </a:extLst>
                </a:gridCol>
              </a:tblGrid>
              <a:tr h="517981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352861"/>
                  </a:ext>
                </a:extLst>
              </a:tr>
            </a:tbl>
          </a:graphicData>
        </a:graphic>
      </p:graphicFrame>
      <p:sp>
        <p:nvSpPr>
          <p:cNvPr id="29" name="Rectangular Callout 28"/>
          <p:cNvSpPr/>
          <p:nvPr/>
        </p:nvSpPr>
        <p:spPr bwMode="auto">
          <a:xfrm>
            <a:off x="537465" y="4596982"/>
            <a:ext cx="2631440" cy="802640"/>
          </a:xfrm>
          <a:prstGeom prst="wedgeRectCallout">
            <a:avLst>
              <a:gd name="adj1" fmla="val 57850"/>
              <a:gd name="adj2" fmla="val -114446"/>
            </a:avLst>
          </a:prstGeom>
          <a:gradFill>
            <a:gsLst>
              <a:gs pos="10000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  <a:alpha val="15000"/>
                </a:schemeClr>
              </a:gs>
              <a:gs pos="77000">
                <a:schemeClr val="accent2">
                  <a:shade val="93000"/>
                  <a:satMod val="130000"/>
                  <a:alpha val="0"/>
                </a:schemeClr>
              </a:gs>
              <a:gs pos="0">
                <a:schemeClr val="accent2">
                  <a:shade val="94000"/>
                  <a:satMod val="135000"/>
                  <a:alpha val="10000"/>
                </a:schemeClr>
              </a:gs>
            </a:gsLst>
            <a:lin ang="16200000" scaled="0"/>
          </a:gra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TextBox 23"/>
          <p:cNvSpPr txBox="1">
            <a:spLocks noChangeArrowheads="1"/>
          </p:cNvSpPr>
          <p:nvPr/>
        </p:nvSpPr>
        <p:spPr bwMode="auto">
          <a:xfrm>
            <a:off x="436401" y="4206532"/>
            <a:ext cx="165921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000" b="0" dirty="0">
                <a:solidFill>
                  <a:srgbClr val="FFFFFF"/>
                </a:solidFill>
                <a:ea typeface="+mn-ea"/>
              </a:rPr>
              <a:t>Input MISR</a:t>
            </a:r>
          </a:p>
        </p:txBody>
      </p:sp>
      <p:sp>
        <p:nvSpPr>
          <p:cNvPr id="34" name="TextBox 23"/>
          <p:cNvSpPr txBox="1">
            <a:spLocks noChangeArrowheads="1"/>
          </p:cNvSpPr>
          <p:nvPr/>
        </p:nvSpPr>
        <p:spPr bwMode="auto">
          <a:xfrm>
            <a:off x="6909607" y="4229694"/>
            <a:ext cx="177277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000" b="0" dirty="0">
                <a:solidFill>
                  <a:srgbClr val="FFFFFF"/>
                </a:solidFill>
                <a:ea typeface="+mn-ea"/>
              </a:rPr>
              <a:t>Output MISR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87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30147">
        <p:fade/>
      </p:transition>
    </mc:Choice>
    <mc:Fallback xmlns="">
      <p:transition advTm="301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lide Number Placeholder 1"/>
          <p:cNvSpPr txBox="1">
            <a:spLocks noGrp="1"/>
          </p:cNvSpPr>
          <p:nvPr/>
        </p:nvSpPr>
        <p:spPr bwMode="auto">
          <a:xfrm>
            <a:off x="7477125" y="6540500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796CF6B2-3E4D-4942-A08C-2246C144377A}" type="slidenum">
              <a:rPr lang="en-US" sz="1400"/>
              <a:pPr algn="r"/>
              <a:t>18</a:t>
            </a:fld>
            <a:endParaRPr lang="en-US" sz="1400"/>
          </a:p>
        </p:txBody>
      </p:sp>
      <p:sp>
        <p:nvSpPr>
          <p:cNvPr id="2" name="Rectangle 1"/>
          <p:cNvSpPr/>
          <p:nvPr/>
        </p:nvSpPr>
        <p:spPr>
          <a:xfrm>
            <a:off x="378321" y="722137"/>
            <a:ext cx="6352765" cy="6955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4488" indent="-344488"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r>
              <a:rPr lang="en-US" sz="2800" dirty="0"/>
              <a:t>Bounded Model Checking: </a:t>
            </a:r>
            <a:r>
              <a:rPr lang="en-US" sz="2800" dirty="0">
                <a:solidFill>
                  <a:schemeClr val="tx2"/>
                </a:solidFill>
              </a:rPr>
              <a:t>Module 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37990" y="3091990"/>
            <a:ext cx="14874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 </a:t>
            </a:r>
          </a:p>
          <a:p>
            <a:pPr algn="ctr"/>
            <a:r>
              <a:rPr lang="en-US" sz="2200" dirty="0"/>
              <a:t>Module </a:t>
            </a:r>
          </a:p>
          <a:p>
            <a:pPr algn="ctr"/>
            <a:r>
              <a:rPr lang="en-US" sz="2200" dirty="0"/>
              <a:t> RTL</a:t>
            </a:r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 bwMode="auto">
          <a:xfrm>
            <a:off x="0" y="112991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3600" b="1" kern="0" dirty="0">
                <a:solidFill>
                  <a:srgbClr val="D5EBFF"/>
                </a:solidFill>
                <a:ea typeface="ＭＳ Ｐゴシック" charset="0"/>
                <a:cs typeface="ＭＳ Ｐゴシック" charset="0"/>
              </a:rPr>
              <a:t>Localization to a Design Module</a:t>
            </a:r>
          </a:p>
        </p:txBody>
      </p:sp>
      <p:sp>
        <p:nvSpPr>
          <p:cNvPr id="43" name="Rounded Rectangle 42"/>
          <p:cNvSpPr/>
          <p:nvPr/>
        </p:nvSpPr>
        <p:spPr bwMode="auto">
          <a:xfrm>
            <a:off x="3158395" y="4562079"/>
            <a:ext cx="2895600" cy="1564018"/>
          </a:xfrm>
          <a:prstGeom prst="roundRect">
            <a:avLst>
              <a:gd name="adj" fmla="val 5596"/>
            </a:avLst>
          </a:prstGeom>
          <a:solidFill>
            <a:schemeClr val="accent2">
              <a:lumMod val="10000"/>
            </a:schemeClr>
          </a:solidFill>
          <a:ln w="38100"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652490" y="4711617"/>
            <a:ext cx="1929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BMC Tool</a:t>
            </a:r>
          </a:p>
        </p:txBody>
      </p:sp>
      <p:sp>
        <p:nvSpPr>
          <p:cNvPr id="5" name="Down Arrow 4"/>
          <p:cNvSpPr/>
          <p:nvPr/>
        </p:nvSpPr>
        <p:spPr bwMode="auto">
          <a:xfrm>
            <a:off x="4401769" y="3354626"/>
            <a:ext cx="468140" cy="1114178"/>
          </a:xfrm>
          <a:prstGeom prst="downArrow">
            <a:avLst/>
          </a:prstGeom>
          <a:solidFill>
            <a:srgbClr val="66FFFF"/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Down Arrow 57"/>
          <p:cNvSpPr/>
          <p:nvPr/>
        </p:nvSpPr>
        <p:spPr bwMode="auto">
          <a:xfrm rot="18804669">
            <a:off x="2360854" y="3780088"/>
            <a:ext cx="430588" cy="1406367"/>
          </a:xfrm>
          <a:prstGeom prst="downArrow">
            <a:avLst/>
          </a:prstGeom>
          <a:solidFill>
            <a:srgbClr val="66FFFF"/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9" name="Straight Arrow Connector 58"/>
          <p:cNvCxnSpPr/>
          <p:nvPr/>
        </p:nvCxnSpPr>
        <p:spPr bwMode="auto">
          <a:xfrm flipV="1">
            <a:off x="5432187" y="2420425"/>
            <a:ext cx="629119" cy="1629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60" name="Straight Arrow Connector 59"/>
          <p:cNvCxnSpPr/>
          <p:nvPr/>
        </p:nvCxnSpPr>
        <p:spPr bwMode="auto">
          <a:xfrm>
            <a:off x="3240689" y="2407096"/>
            <a:ext cx="560548" cy="4366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61" name="Rectangle 60"/>
          <p:cNvSpPr/>
          <p:nvPr/>
        </p:nvSpPr>
        <p:spPr bwMode="auto">
          <a:xfrm rot="16200000">
            <a:off x="2907608" y="2276542"/>
            <a:ext cx="1157987" cy="18919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/>
          <p:cNvSpPr/>
          <p:nvPr/>
        </p:nvSpPr>
        <p:spPr bwMode="auto">
          <a:xfrm rot="16200000">
            <a:off x="5164976" y="2276542"/>
            <a:ext cx="1157987" cy="18919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Rounded Rectangle 62"/>
          <p:cNvSpPr/>
          <p:nvPr/>
        </p:nvSpPr>
        <p:spPr bwMode="auto">
          <a:xfrm>
            <a:off x="3801237" y="1445452"/>
            <a:ext cx="1640889" cy="1863058"/>
          </a:xfrm>
          <a:prstGeom prst="roundRect">
            <a:avLst>
              <a:gd name="adj" fmla="val 11851"/>
            </a:avLst>
          </a:prstGeom>
          <a:gradFill flip="none" rotWithShape="1">
            <a:gsLst>
              <a:gs pos="0">
                <a:srgbClr val="01001E"/>
              </a:gs>
              <a:gs pos="86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8100">
            <a:solidFill>
              <a:schemeClr val="bg1">
                <a:lumMod val="20000"/>
                <a:lumOff val="80000"/>
              </a:schemeClr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992610" y="1974149"/>
            <a:ext cx="13484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Module A</a:t>
            </a:r>
          </a:p>
        </p:txBody>
      </p:sp>
      <p:sp>
        <p:nvSpPr>
          <p:cNvPr id="65" name="Rectangular Callout 64"/>
          <p:cNvSpPr/>
          <p:nvPr/>
        </p:nvSpPr>
        <p:spPr bwMode="auto">
          <a:xfrm>
            <a:off x="5974817" y="3077511"/>
            <a:ext cx="2631440" cy="802640"/>
          </a:xfrm>
          <a:prstGeom prst="wedgeRectCallout">
            <a:avLst>
              <a:gd name="adj1" fmla="val -54454"/>
              <a:gd name="adj2" fmla="val -113435"/>
            </a:avLst>
          </a:prstGeom>
          <a:gradFill>
            <a:gsLst>
              <a:gs pos="10000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  <a:alpha val="15000"/>
                </a:schemeClr>
              </a:gs>
              <a:gs pos="77000">
                <a:schemeClr val="accent2">
                  <a:shade val="93000"/>
                  <a:satMod val="130000"/>
                  <a:alpha val="0"/>
                </a:schemeClr>
              </a:gs>
              <a:gs pos="0">
                <a:schemeClr val="accent2">
                  <a:shade val="94000"/>
                  <a:satMod val="135000"/>
                  <a:alpha val="10000"/>
                </a:schemeClr>
              </a:gs>
            </a:gsLst>
            <a:lin ang="16200000" scaled="0"/>
          </a:gra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08972"/>
              </p:ext>
            </p:extLst>
          </p:nvPr>
        </p:nvGraphicFramePr>
        <p:xfrm>
          <a:off x="730814" y="3208527"/>
          <a:ext cx="2280540" cy="5179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0090">
                  <a:extLst>
                    <a:ext uri="{9D8B030D-6E8A-4147-A177-3AD203B41FA5}">
                      <a16:colId xmlns:a16="http://schemas.microsoft.com/office/drawing/2014/main" val="2305897704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3265327538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3679008225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102990012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640009595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1942687609"/>
                    </a:ext>
                  </a:extLst>
                </a:gridCol>
              </a:tblGrid>
              <a:tr h="517981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352861"/>
                  </a:ext>
                </a:extLst>
              </a:tr>
            </a:tbl>
          </a:graphicData>
        </a:graphic>
      </p:graphicFrame>
      <p:graphicFrame>
        <p:nvGraphicFramePr>
          <p:cNvPr id="67" name="Table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381814"/>
              </p:ext>
            </p:extLst>
          </p:nvPr>
        </p:nvGraphicFramePr>
        <p:xfrm>
          <a:off x="6150267" y="3219840"/>
          <a:ext cx="2280540" cy="5179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0090">
                  <a:extLst>
                    <a:ext uri="{9D8B030D-6E8A-4147-A177-3AD203B41FA5}">
                      <a16:colId xmlns:a16="http://schemas.microsoft.com/office/drawing/2014/main" val="2305897704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3265327538"/>
                    </a:ext>
                  </a:extLst>
                </a:gridCol>
                <a:gridCol w="392956">
                  <a:extLst>
                    <a:ext uri="{9D8B030D-6E8A-4147-A177-3AD203B41FA5}">
                      <a16:colId xmlns:a16="http://schemas.microsoft.com/office/drawing/2014/main" val="3679008225"/>
                    </a:ext>
                  </a:extLst>
                </a:gridCol>
                <a:gridCol w="367224">
                  <a:extLst>
                    <a:ext uri="{9D8B030D-6E8A-4147-A177-3AD203B41FA5}">
                      <a16:colId xmlns:a16="http://schemas.microsoft.com/office/drawing/2014/main" val="102990012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640009595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1942687609"/>
                    </a:ext>
                  </a:extLst>
                </a:gridCol>
              </a:tblGrid>
              <a:tr h="517981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352861"/>
                  </a:ext>
                </a:extLst>
              </a:tr>
            </a:tbl>
          </a:graphicData>
        </a:graphic>
      </p:graphicFrame>
      <p:sp>
        <p:nvSpPr>
          <p:cNvPr id="68" name="Rectangular Callout 67"/>
          <p:cNvSpPr/>
          <p:nvPr/>
        </p:nvSpPr>
        <p:spPr bwMode="auto">
          <a:xfrm>
            <a:off x="526955" y="3077511"/>
            <a:ext cx="2631440" cy="802640"/>
          </a:xfrm>
          <a:prstGeom prst="wedgeRectCallout">
            <a:avLst>
              <a:gd name="adj1" fmla="val 57850"/>
              <a:gd name="adj2" fmla="val -114446"/>
            </a:avLst>
          </a:prstGeom>
          <a:gradFill>
            <a:gsLst>
              <a:gs pos="10000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  <a:alpha val="15000"/>
                </a:schemeClr>
              </a:gs>
              <a:gs pos="77000">
                <a:schemeClr val="accent2">
                  <a:shade val="93000"/>
                  <a:satMod val="130000"/>
                  <a:alpha val="0"/>
                </a:schemeClr>
              </a:gs>
              <a:gs pos="0">
                <a:schemeClr val="accent2">
                  <a:shade val="94000"/>
                  <a:satMod val="135000"/>
                  <a:alpha val="10000"/>
                </a:schemeClr>
              </a:gs>
            </a:gsLst>
            <a:lin ang="16200000" scaled="0"/>
          </a:gra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9" name="TextBox 23"/>
          <p:cNvSpPr txBox="1">
            <a:spLocks noChangeArrowheads="1"/>
          </p:cNvSpPr>
          <p:nvPr/>
        </p:nvSpPr>
        <p:spPr bwMode="auto">
          <a:xfrm>
            <a:off x="425891" y="2687061"/>
            <a:ext cx="165921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000" b="0" dirty="0">
                <a:solidFill>
                  <a:srgbClr val="FFFFFF"/>
                </a:solidFill>
                <a:ea typeface="+mn-ea"/>
              </a:rPr>
              <a:t>Input MISR</a:t>
            </a:r>
          </a:p>
        </p:txBody>
      </p:sp>
      <p:sp>
        <p:nvSpPr>
          <p:cNvPr id="70" name="TextBox 23"/>
          <p:cNvSpPr txBox="1">
            <a:spLocks noChangeArrowheads="1"/>
          </p:cNvSpPr>
          <p:nvPr/>
        </p:nvSpPr>
        <p:spPr bwMode="auto">
          <a:xfrm>
            <a:off x="6899097" y="2710223"/>
            <a:ext cx="177277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000" b="0" dirty="0">
                <a:solidFill>
                  <a:srgbClr val="FFFFFF"/>
                </a:solidFill>
                <a:ea typeface="+mn-ea"/>
              </a:rPr>
              <a:t>Output MISR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50852" y="4107906"/>
            <a:ext cx="24970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Constrain</a:t>
            </a:r>
          </a:p>
          <a:p>
            <a:pPr algn="ctr"/>
            <a:r>
              <a:rPr lang="en-US" sz="2200" dirty="0"/>
              <a:t>final input signature</a:t>
            </a:r>
          </a:p>
        </p:txBody>
      </p:sp>
      <p:sp>
        <p:nvSpPr>
          <p:cNvPr id="72" name="Down Arrow 71"/>
          <p:cNvSpPr/>
          <p:nvPr/>
        </p:nvSpPr>
        <p:spPr bwMode="auto">
          <a:xfrm rot="2807478">
            <a:off x="6451236" y="3798646"/>
            <a:ext cx="384816" cy="1406367"/>
          </a:xfrm>
          <a:prstGeom prst="downArrow">
            <a:avLst/>
          </a:prstGeom>
          <a:solidFill>
            <a:srgbClr val="66FFFF"/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464523" y="4152024"/>
            <a:ext cx="24970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Constrain</a:t>
            </a:r>
          </a:p>
          <a:p>
            <a:pPr algn="ctr"/>
            <a:r>
              <a:rPr lang="en-US" sz="2200" dirty="0"/>
              <a:t>final output signature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148897" y="5390153"/>
            <a:ext cx="30358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Unroll = 418 cycles</a:t>
            </a:r>
          </a:p>
          <a:p>
            <a:pPr algn="ctr"/>
            <a:r>
              <a:rPr lang="en-US" sz="2200" dirty="0"/>
              <a:t>Capture window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461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17452">
        <p:fade/>
      </p:transition>
    </mc:Choice>
    <mc:Fallback xmlns="">
      <p:transition advTm="174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58" grpId="0" animBg="1"/>
      <p:bldP spid="71" grpId="0"/>
      <p:bldP spid="72" grpId="0" animBg="1"/>
      <p:bldP spid="73" grpId="0"/>
      <p:bldP spid="7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lide Number Placeholder 1"/>
          <p:cNvSpPr txBox="1">
            <a:spLocks noGrp="1"/>
          </p:cNvSpPr>
          <p:nvPr/>
        </p:nvSpPr>
        <p:spPr bwMode="auto">
          <a:xfrm>
            <a:off x="7477125" y="6540500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796CF6B2-3E4D-4942-A08C-2246C144377A}" type="slidenum">
              <a:rPr lang="en-US" sz="1400"/>
              <a:pPr algn="r"/>
              <a:t>19</a:t>
            </a:fld>
            <a:endParaRPr lang="en-US" sz="1400"/>
          </a:p>
        </p:txBody>
      </p:sp>
      <p:sp>
        <p:nvSpPr>
          <p:cNvPr id="2" name="Rectangle 1"/>
          <p:cNvSpPr/>
          <p:nvPr/>
        </p:nvSpPr>
        <p:spPr>
          <a:xfrm>
            <a:off x="378321" y="722137"/>
            <a:ext cx="3411255" cy="6955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4488" indent="-344488"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r>
              <a:rPr lang="en-US" sz="2800" dirty="0"/>
              <a:t>Analyze </a:t>
            </a:r>
            <a:r>
              <a:rPr lang="en-US" sz="2800" dirty="0">
                <a:solidFill>
                  <a:schemeClr val="tx2"/>
                </a:solidFill>
              </a:rPr>
              <a:t>Module 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37990" y="3091990"/>
            <a:ext cx="14874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 </a:t>
            </a:r>
          </a:p>
          <a:p>
            <a:pPr algn="ctr"/>
            <a:r>
              <a:rPr lang="en-US" sz="2200" dirty="0"/>
              <a:t>Module </a:t>
            </a:r>
          </a:p>
          <a:p>
            <a:pPr algn="ctr"/>
            <a:r>
              <a:rPr lang="en-US" sz="2200" dirty="0"/>
              <a:t> RTL</a:t>
            </a:r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 bwMode="auto">
          <a:xfrm>
            <a:off x="0" y="112991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3600" b="1" kern="0" dirty="0">
                <a:solidFill>
                  <a:srgbClr val="D5EBFF"/>
                </a:solidFill>
                <a:ea typeface="ＭＳ Ｐゴシック" charset="0"/>
                <a:cs typeface="ＭＳ Ｐゴシック" charset="0"/>
              </a:rPr>
              <a:t>Localization to a Design Module</a:t>
            </a:r>
          </a:p>
        </p:txBody>
      </p:sp>
      <p:sp>
        <p:nvSpPr>
          <p:cNvPr id="43" name="Rounded Rectangle 42"/>
          <p:cNvSpPr/>
          <p:nvPr/>
        </p:nvSpPr>
        <p:spPr bwMode="auto">
          <a:xfrm>
            <a:off x="3158395" y="4562079"/>
            <a:ext cx="2895600" cy="1564018"/>
          </a:xfrm>
          <a:prstGeom prst="roundRect">
            <a:avLst>
              <a:gd name="adj" fmla="val 5596"/>
            </a:avLst>
          </a:prstGeom>
          <a:solidFill>
            <a:schemeClr val="accent2">
              <a:lumMod val="10000"/>
            </a:schemeClr>
          </a:solidFill>
          <a:ln w="38100"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652490" y="4711617"/>
            <a:ext cx="1929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BMC Tool</a:t>
            </a:r>
          </a:p>
        </p:txBody>
      </p:sp>
      <p:sp>
        <p:nvSpPr>
          <p:cNvPr id="5" name="Down Arrow 4"/>
          <p:cNvSpPr/>
          <p:nvPr/>
        </p:nvSpPr>
        <p:spPr bwMode="auto">
          <a:xfrm>
            <a:off x="4401769" y="3354626"/>
            <a:ext cx="468140" cy="1114178"/>
          </a:xfrm>
          <a:prstGeom prst="downArrow">
            <a:avLst/>
          </a:prstGeom>
          <a:solidFill>
            <a:srgbClr val="66FFFF"/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Down Arrow 57"/>
          <p:cNvSpPr/>
          <p:nvPr/>
        </p:nvSpPr>
        <p:spPr bwMode="auto">
          <a:xfrm rot="18804669">
            <a:off x="2360854" y="3780088"/>
            <a:ext cx="430588" cy="1406367"/>
          </a:xfrm>
          <a:prstGeom prst="downArrow">
            <a:avLst/>
          </a:prstGeom>
          <a:solidFill>
            <a:srgbClr val="66FFFF"/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9" name="Straight Arrow Connector 58"/>
          <p:cNvCxnSpPr/>
          <p:nvPr/>
        </p:nvCxnSpPr>
        <p:spPr bwMode="auto">
          <a:xfrm flipV="1">
            <a:off x="5432187" y="2420425"/>
            <a:ext cx="629119" cy="1629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60" name="Straight Arrow Connector 59"/>
          <p:cNvCxnSpPr/>
          <p:nvPr/>
        </p:nvCxnSpPr>
        <p:spPr bwMode="auto">
          <a:xfrm>
            <a:off x="3240689" y="2407096"/>
            <a:ext cx="560548" cy="4366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61" name="Rectangle 60"/>
          <p:cNvSpPr/>
          <p:nvPr/>
        </p:nvSpPr>
        <p:spPr bwMode="auto">
          <a:xfrm rot="16200000">
            <a:off x="2907608" y="2276542"/>
            <a:ext cx="1157987" cy="18919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/>
          <p:cNvSpPr/>
          <p:nvPr/>
        </p:nvSpPr>
        <p:spPr bwMode="auto">
          <a:xfrm rot="16200000">
            <a:off x="5164976" y="2276542"/>
            <a:ext cx="1157987" cy="18919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Rounded Rectangle 62"/>
          <p:cNvSpPr/>
          <p:nvPr/>
        </p:nvSpPr>
        <p:spPr bwMode="auto">
          <a:xfrm>
            <a:off x="3801237" y="1445452"/>
            <a:ext cx="1640889" cy="1863058"/>
          </a:xfrm>
          <a:prstGeom prst="roundRect">
            <a:avLst>
              <a:gd name="adj" fmla="val 11851"/>
            </a:avLst>
          </a:prstGeom>
          <a:gradFill flip="none" rotWithShape="1">
            <a:gsLst>
              <a:gs pos="0">
                <a:srgbClr val="01001E"/>
              </a:gs>
              <a:gs pos="86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8100">
            <a:solidFill>
              <a:schemeClr val="bg1">
                <a:lumMod val="20000"/>
                <a:lumOff val="80000"/>
              </a:schemeClr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992610" y="1974149"/>
            <a:ext cx="13484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Module A</a:t>
            </a:r>
          </a:p>
        </p:txBody>
      </p:sp>
      <p:sp>
        <p:nvSpPr>
          <p:cNvPr id="65" name="Rectangular Callout 64"/>
          <p:cNvSpPr/>
          <p:nvPr/>
        </p:nvSpPr>
        <p:spPr bwMode="auto">
          <a:xfrm>
            <a:off x="5974817" y="3077511"/>
            <a:ext cx="2631440" cy="802640"/>
          </a:xfrm>
          <a:prstGeom prst="wedgeRectCallout">
            <a:avLst>
              <a:gd name="adj1" fmla="val -54454"/>
              <a:gd name="adj2" fmla="val -113435"/>
            </a:avLst>
          </a:prstGeom>
          <a:gradFill>
            <a:gsLst>
              <a:gs pos="10000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  <a:alpha val="15000"/>
                </a:schemeClr>
              </a:gs>
              <a:gs pos="77000">
                <a:schemeClr val="accent2">
                  <a:shade val="93000"/>
                  <a:satMod val="130000"/>
                  <a:alpha val="0"/>
                </a:schemeClr>
              </a:gs>
              <a:gs pos="0">
                <a:schemeClr val="accent2">
                  <a:shade val="94000"/>
                  <a:satMod val="135000"/>
                  <a:alpha val="10000"/>
                </a:schemeClr>
              </a:gs>
            </a:gsLst>
            <a:lin ang="16200000" scaled="0"/>
          </a:gra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08972"/>
              </p:ext>
            </p:extLst>
          </p:nvPr>
        </p:nvGraphicFramePr>
        <p:xfrm>
          <a:off x="730814" y="3208527"/>
          <a:ext cx="2280540" cy="5179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0090">
                  <a:extLst>
                    <a:ext uri="{9D8B030D-6E8A-4147-A177-3AD203B41FA5}">
                      <a16:colId xmlns:a16="http://schemas.microsoft.com/office/drawing/2014/main" val="2305897704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3265327538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3679008225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102990012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640009595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1942687609"/>
                    </a:ext>
                  </a:extLst>
                </a:gridCol>
              </a:tblGrid>
              <a:tr h="517981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352861"/>
                  </a:ext>
                </a:extLst>
              </a:tr>
            </a:tbl>
          </a:graphicData>
        </a:graphic>
      </p:graphicFrame>
      <p:graphicFrame>
        <p:nvGraphicFramePr>
          <p:cNvPr id="67" name="Table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381814"/>
              </p:ext>
            </p:extLst>
          </p:nvPr>
        </p:nvGraphicFramePr>
        <p:xfrm>
          <a:off x="6150267" y="3219840"/>
          <a:ext cx="2280540" cy="5179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0090">
                  <a:extLst>
                    <a:ext uri="{9D8B030D-6E8A-4147-A177-3AD203B41FA5}">
                      <a16:colId xmlns:a16="http://schemas.microsoft.com/office/drawing/2014/main" val="2305897704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3265327538"/>
                    </a:ext>
                  </a:extLst>
                </a:gridCol>
                <a:gridCol w="392956">
                  <a:extLst>
                    <a:ext uri="{9D8B030D-6E8A-4147-A177-3AD203B41FA5}">
                      <a16:colId xmlns:a16="http://schemas.microsoft.com/office/drawing/2014/main" val="3679008225"/>
                    </a:ext>
                  </a:extLst>
                </a:gridCol>
                <a:gridCol w="367224">
                  <a:extLst>
                    <a:ext uri="{9D8B030D-6E8A-4147-A177-3AD203B41FA5}">
                      <a16:colId xmlns:a16="http://schemas.microsoft.com/office/drawing/2014/main" val="102990012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640009595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1942687609"/>
                    </a:ext>
                  </a:extLst>
                </a:gridCol>
              </a:tblGrid>
              <a:tr h="517981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352861"/>
                  </a:ext>
                </a:extLst>
              </a:tr>
            </a:tbl>
          </a:graphicData>
        </a:graphic>
      </p:graphicFrame>
      <p:sp>
        <p:nvSpPr>
          <p:cNvPr id="68" name="Rectangular Callout 67"/>
          <p:cNvSpPr/>
          <p:nvPr/>
        </p:nvSpPr>
        <p:spPr bwMode="auto">
          <a:xfrm>
            <a:off x="526955" y="3077511"/>
            <a:ext cx="2631440" cy="802640"/>
          </a:xfrm>
          <a:prstGeom prst="wedgeRectCallout">
            <a:avLst>
              <a:gd name="adj1" fmla="val 57850"/>
              <a:gd name="adj2" fmla="val -114446"/>
            </a:avLst>
          </a:prstGeom>
          <a:gradFill>
            <a:gsLst>
              <a:gs pos="10000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  <a:alpha val="15000"/>
                </a:schemeClr>
              </a:gs>
              <a:gs pos="77000">
                <a:schemeClr val="accent2">
                  <a:shade val="93000"/>
                  <a:satMod val="130000"/>
                  <a:alpha val="0"/>
                </a:schemeClr>
              </a:gs>
              <a:gs pos="0">
                <a:schemeClr val="accent2">
                  <a:shade val="94000"/>
                  <a:satMod val="135000"/>
                  <a:alpha val="10000"/>
                </a:schemeClr>
              </a:gs>
            </a:gsLst>
            <a:lin ang="16200000" scaled="0"/>
          </a:gra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9" name="TextBox 23"/>
          <p:cNvSpPr txBox="1">
            <a:spLocks noChangeArrowheads="1"/>
          </p:cNvSpPr>
          <p:nvPr/>
        </p:nvSpPr>
        <p:spPr bwMode="auto">
          <a:xfrm>
            <a:off x="425891" y="2687061"/>
            <a:ext cx="165921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000" b="0" dirty="0">
                <a:solidFill>
                  <a:srgbClr val="FFFFFF"/>
                </a:solidFill>
                <a:ea typeface="+mn-ea"/>
              </a:rPr>
              <a:t>Input MISR</a:t>
            </a:r>
          </a:p>
        </p:txBody>
      </p:sp>
      <p:sp>
        <p:nvSpPr>
          <p:cNvPr id="70" name="TextBox 23"/>
          <p:cNvSpPr txBox="1">
            <a:spLocks noChangeArrowheads="1"/>
          </p:cNvSpPr>
          <p:nvPr/>
        </p:nvSpPr>
        <p:spPr bwMode="auto">
          <a:xfrm>
            <a:off x="6899097" y="2710223"/>
            <a:ext cx="177277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000" b="0" dirty="0">
                <a:solidFill>
                  <a:srgbClr val="FFFFFF"/>
                </a:solidFill>
                <a:ea typeface="+mn-ea"/>
              </a:rPr>
              <a:t>Output MISR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50852" y="4107906"/>
            <a:ext cx="24970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Constrain</a:t>
            </a:r>
          </a:p>
          <a:p>
            <a:pPr algn="ctr"/>
            <a:r>
              <a:rPr lang="en-US" sz="2200" dirty="0"/>
              <a:t>final input signature</a:t>
            </a:r>
          </a:p>
        </p:txBody>
      </p:sp>
      <p:sp>
        <p:nvSpPr>
          <p:cNvPr id="72" name="Down Arrow 71"/>
          <p:cNvSpPr/>
          <p:nvPr/>
        </p:nvSpPr>
        <p:spPr bwMode="auto">
          <a:xfrm rot="2807478">
            <a:off x="6451236" y="3798646"/>
            <a:ext cx="384816" cy="1406367"/>
          </a:xfrm>
          <a:prstGeom prst="downArrow">
            <a:avLst/>
          </a:prstGeom>
          <a:solidFill>
            <a:srgbClr val="66FFFF"/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464523" y="4152024"/>
            <a:ext cx="24970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Constrain</a:t>
            </a:r>
          </a:p>
          <a:p>
            <a:pPr algn="ctr"/>
            <a:r>
              <a:rPr lang="en-US" sz="2200" dirty="0"/>
              <a:t>final output signature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 bwMode="auto">
          <a:xfrm>
            <a:off x="3781674" y="5322820"/>
            <a:ext cx="2951934" cy="86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lnSpc>
                <a:spcPct val="80000"/>
              </a:lnSpc>
              <a:spcAft>
                <a:spcPts val="800"/>
              </a:spcAft>
              <a:buClr>
                <a:schemeClr val="tx2"/>
              </a:buClr>
              <a:buSzPct val="75000"/>
              <a:defRPr/>
            </a:pPr>
            <a:r>
              <a:rPr lang="en-US" b="1" dirty="0">
                <a:solidFill>
                  <a:schemeClr val="tx2"/>
                </a:solidFill>
              </a:rPr>
              <a:t>Signatures</a:t>
            </a:r>
          </a:p>
          <a:p>
            <a:pPr marL="0" indent="0">
              <a:lnSpc>
                <a:spcPct val="80000"/>
              </a:lnSpc>
              <a:spcAft>
                <a:spcPts val="800"/>
              </a:spcAft>
              <a:buClr>
                <a:schemeClr val="tx2"/>
              </a:buClr>
              <a:buSzPct val="75000"/>
              <a:defRPr/>
            </a:pPr>
            <a:r>
              <a:rPr lang="en-US" b="1" dirty="0">
                <a:solidFill>
                  <a:schemeClr val="tx2"/>
                </a:solidFill>
              </a:rPr>
              <a:t>consistent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179452" y="5322820"/>
            <a:ext cx="683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FF00"/>
                </a:solidFill>
                <a:sym typeface="Wingdings" panose="05000000000000000000" pitchFamily="2" charset="2"/>
              </a:rPr>
              <a:t></a:t>
            </a:r>
            <a:endParaRPr lang="en-US" sz="4800" dirty="0">
              <a:solidFill>
                <a:srgbClr val="00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27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17452">
        <p:fade/>
      </p:transition>
    </mc:Choice>
    <mc:Fallback xmlns="">
      <p:transition advTm="174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41"/>
          <p:cNvSpPr>
            <a:spLocks noChangeArrowheads="1"/>
          </p:cNvSpPr>
          <p:nvPr/>
        </p:nvSpPr>
        <p:spPr bwMode="auto">
          <a:xfrm>
            <a:off x="60324" y="6596592"/>
            <a:ext cx="136683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Source: Intel</a:t>
            </a:r>
          </a:p>
        </p:txBody>
      </p:sp>
      <p:sp>
        <p:nvSpPr>
          <p:cNvPr id="36" name="Rectangle 2"/>
          <p:cNvSpPr txBox="1">
            <a:spLocks noGrp="1" noChangeArrowheads="1"/>
          </p:cNvSpPr>
          <p:nvPr/>
        </p:nvSpPr>
        <p:spPr bwMode="auto">
          <a:xfrm>
            <a:off x="7477125" y="6540500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DB7B548C-DE71-2741-A2EA-75738F6B79F0}" type="slidenum">
              <a:rPr lang="en-US" sz="1400">
                <a:solidFill>
                  <a:srgbClr val="FFFFFF"/>
                </a:solidFill>
              </a:rPr>
              <a:pPr algn="r"/>
              <a:t>2</a:t>
            </a:fld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7" name="Rounded Rectangle 26"/>
          <p:cNvSpPr/>
          <p:nvPr/>
        </p:nvSpPr>
        <p:spPr bwMode="auto">
          <a:xfrm>
            <a:off x="372533" y="2469774"/>
            <a:ext cx="8314267" cy="2925233"/>
          </a:xfrm>
          <a:prstGeom prst="roundRect">
            <a:avLst>
              <a:gd name="adj" fmla="val 8127"/>
            </a:avLst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100000">
                <a:schemeClr val="bg1">
                  <a:lumMod val="75000"/>
                </a:schemeClr>
              </a:gs>
            </a:gsLst>
          </a:gradFill>
          <a:ln>
            <a:headEnd type="none" w="sm" len="sm"/>
            <a:tailEnd type="none" w="sm" len="sm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 sz="20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Rectangle 41"/>
          <p:cNvSpPr>
            <a:spLocks noChangeArrowheads="1"/>
          </p:cNvSpPr>
          <p:nvPr/>
        </p:nvSpPr>
        <p:spPr bwMode="auto">
          <a:xfrm>
            <a:off x="575735" y="2775632"/>
            <a:ext cx="158008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Post-silicon </a:t>
            </a:r>
            <a:r>
              <a:rPr lang="en-US" sz="2400" dirty="0">
                <a:solidFill>
                  <a:srgbClr val="FFFFFF"/>
                </a:solidFill>
              </a:rPr>
              <a:t>bug count</a:t>
            </a:r>
          </a:p>
        </p:txBody>
      </p:sp>
      <p:sp>
        <p:nvSpPr>
          <p:cNvPr id="31" name="Rectangle 41"/>
          <p:cNvSpPr>
            <a:spLocks noChangeArrowheads="1"/>
          </p:cNvSpPr>
          <p:nvPr/>
        </p:nvSpPr>
        <p:spPr bwMode="auto">
          <a:xfrm>
            <a:off x="6820957" y="4849966"/>
            <a:ext cx="13668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Year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100" y="2561214"/>
            <a:ext cx="4102100" cy="2461260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 bwMode="auto">
          <a:xfrm flipH="1">
            <a:off x="2463800" y="2774574"/>
            <a:ext cx="12700" cy="227330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arrow" w="sm" len="sm"/>
            <a:tailEnd type="none" w="sm" len="sm"/>
          </a:ln>
          <a:effectLst/>
        </p:spPr>
      </p:cxnSp>
      <p:cxnSp>
        <p:nvCxnSpPr>
          <p:cNvPr id="35" name="Straight Connector 34"/>
          <p:cNvCxnSpPr/>
          <p:nvPr/>
        </p:nvCxnSpPr>
        <p:spPr bwMode="auto">
          <a:xfrm flipV="1">
            <a:off x="2438400" y="5047874"/>
            <a:ext cx="4495800" cy="2540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sm" len="sm"/>
            <a:tailEnd type="arrow" w="sm" len="sm"/>
          </a:ln>
          <a:effectLst/>
        </p:spPr>
      </p:cxnSp>
      <p:sp>
        <p:nvSpPr>
          <p:cNvPr id="13" name="TextBox 119"/>
          <p:cNvSpPr txBox="1">
            <a:spLocks noChangeArrowheads="1"/>
          </p:cNvSpPr>
          <p:nvPr/>
        </p:nvSpPr>
        <p:spPr bwMode="auto">
          <a:xfrm>
            <a:off x="389466" y="5402703"/>
            <a:ext cx="8517467" cy="1200329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0" dirty="0"/>
              <a:t>“Post-silicon cost &amp; complexity rising faster than design cost” – S. </a:t>
            </a:r>
            <a:r>
              <a:rPr lang="en-US" sz="2400" b="0" dirty="0" err="1"/>
              <a:t>Yerramilli</a:t>
            </a:r>
            <a:r>
              <a:rPr lang="en-US" sz="2400" b="0" dirty="0"/>
              <a:t>, V.P., Intel</a:t>
            </a:r>
          </a:p>
        </p:txBody>
      </p:sp>
      <p:sp>
        <p:nvSpPr>
          <p:cNvPr id="14" name="Rounded Rectangle 34"/>
          <p:cNvSpPr>
            <a:spLocks noChangeArrowheads="1"/>
          </p:cNvSpPr>
          <p:nvPr/>
        </p:nvSpPr>
        <p:spPr bwMode="auto">
          <a:xfrm>
            <a:off x="209550" y="984325"/>
            <a:ext cx="1417329" cy="1096962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99CCFF">
                    <a:lumMod val="10000"/>
                  </a:srgbClr>
                </a:solidFill>
                <a:latin typeface="Arial"/>
              </a:rPr>
              <a:t>Design</a:t>
            </a:r>
          </a:p>
        </p:txBody>
      </p:sp>
      <p:sp>
        <p:nvSpPr>
          <p:cNvPr id="15" name="Rounded Rectangle 34"/>
          <p:cNvSpPr>
            <a:spLocks noChangeArrowheads="1"/>
          </p:cNvSpPr>
          <p:nvPr/>
        </p:nvSpPr>
        <p:spPr bwMode="auto">
          <a:xfrm>
            <a:off x="2110759" y="977975"/>
            <a:ext cx="1993405" cy="1096962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99CCFF">
                    <a:lumMod val="10000"/>
                  </a:srgbClr>
                </a:solidFill>
                <a:latin typeface="Arial"/>
              </a:rPr>
              <a:t>Pre-silicon</a:t>
            </a:r>
          </a:p>
          <a:p>
            <a:pPr algn="ctr">
              <a:defRPr/>
            </a:pPr>
            <a:r>
              <a:rPr lang="en-US" sz="2400" dirty="0">
                <a:solidFill>
                  <a:srgbClr val="99CCFF">
                    <a:lumMod val="10000"/>
                  </a:srgbClr>
                </a:solidFill>
                <a:latin typeface="Arial"/>
              </a:rPr>
              <a:t>Verification</a:t>
            </a:r>
          </a:p>
        </p:txBody>
      </p:sp>
      <p:sp>
        <p:nvSpPr>
          <p:cNvPr id="16" name="Rounded Rectangle 34"/>
          <p:cNvSpPr>
            <a:spLocks noChangeArrowheads="1"/>
          </p:cNvSpPr>
          <p:nvPr/>
        </p:nvSpPr>
        <p:spPr bwMode="auto">
          <a:xfrm>
            <a:off x="4838731" y="970037"/>
            <a:ext cx="2130565" cy="1096963"/>
          </a:xfrm>
          <a:prstGeom prst="roundRect">
            <a:avLst>
              <a:gd name="adj" fmla="val 16667"/>
            </a:avLst>
          </a:prstGeom>
          <a:solidFill>
            <a:schemeClr val="accent4">
              <a:lumMod val="25000"/>
            </a:schemeClr>
          </a:solidFill>
          <a:ln w="57150" cmpd="sng">
            <a:solidFill>
              <a:schemeClr val="tx2"/>
            </a:solidFill>
            <a:headEnd type="none" w="sm" len="sm"/>
            <a:tailEnd type="none" w="sm" len="sm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"/>
              </a:rPr>
              <a:t>Post-silicon</a:t>
            </a:r>
          </a:p>
          <a:p>
            <a:pPr algn="ctr">
              <a:defRPr/>
            </a:pPr>
            <a:r>
              <a:rPr lang="en-US" sz="24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"/>
              </a:rPr>
              <a:t>Validation</a:t>
            </a:r>
          </a:p>
        </p:txBody>
      </p:sp>
      <p:sp>
        <p:nvSpPr>
          <p:cNvPr id="17" name="Rounded Rectangle 34"/>
          <p:cNvSpPr>
            <a:spLocks noChangeArrowheads="1"/>
          </p:cNvSpPr>
          <p:nvPr/>
        </p:nvSpPr>
        <p:spPr bwMode="auto">
          <a:xfrm>
            <a:off x="7519852" y="962100"/>
            <a:ext cx="1444761" cy="109855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99CCFF">
                    <a:lumMod val="10000"/>
                  </a:srgbClr>
                </a:solidFill>
                <a:latin typeface="Arial"/>
              </a:rPr>
              <a:t>High Volume</a:t>
            </a:r>
          </a:p>
        </p:txBody>
      </p:sp>
      <p:sp>
        <p:nvSpPr>
          <p:cNvPr id="18" name="Right Arrow 9"/>
          <p:cNvSpPr>
            <a:spLocks noChangeArrowheads="1"/>
          </p:cNvSpPr>
          <p:nvPr/>
        </p:nvSpPr>
        <p:spPr bwMode="auto">
          <a:xfrm>
            <a:off x="1703248" y="1317700"/>
            <a:ext cx="363539" cy="549275"/>
          </a:xfrm>
          <a:prstGeom prst="rightArrow">
            <a:avLst>
              <a:gd name="adj1" fmla="val 50000"/>
              <a:gd name="adj2" fmla="val 5000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en-US" sz="2400">
              <a:solidFill>
                <a:srgbClr val="99CCFF">
                  <a:lumMod val="10000"/>
                </a:srgbClr>
              </a:solidFill>
              <a:latin typeface="Arial"/>
            </a:endParaRPr>
          </a:p>
        </p:txBody>
      </p:sp>
      <p:sp>
        <p:nvSpPr>
          <p:cNvPr id="19" name="Right Arrow 10"/>
          <p:cNvSpPr>
            <a:spLocks noChangeArrowheads="1"/>
          </p:cNvSpPr>
          <p:nvPr/>
        </p:nvSpPr>
        <p:spPr bwMode="auto">
          <a:xfrm>
            <a:off x="7097425" y="1311350"/>
            <a:ext cx="363540" cy="536575"/>
          </a:xfrm>
          <a:prstGeom prst="rightArrow">
            <a:avLst>
              <a:gd name="adj1" fmla="val 50000"/>
              <a:gd name="adj2" fmla="val 5000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en-US" sz="2400">
              <a:solidFill>
                <a:srgbClr val="99CCFF">
                  <a:lumMod val="10000"/>
                </a:srgbClr>
              </a:solidFill>
              <a:latin typeface="Arial"/>
            </a:endParaRPr>
          </a:p>
        </p:txBody>
      </p:sp>
      <p:sp>
        <p:nvSpPr>
          <p:cNvPr id="21" name="Right Arrow 11"/>
          <p:cNvSpPr>
            <a:spLocks noChangeArrowheads="1"/>
          </p:cNvSpPr>
          <p:nvPr/>
        </p:nvSpPr>
        <p:spPr bwMode="auto">
          <a:xfrm>
            <a:off x="4330505" y="1303412"/>
            <a:ext cx="363539" cy="549275"/>
          </a:xfrm>
          <a:prstGeom prst="rightArrow">
            <a:avLst>
              <a:gd name="adj1" fmla="val 50000"/>
              <a:gd name="adj2" fmla="val 5000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en-US" sz="2400">
              <a:solidFill>
                <a:srgbClr val="99CCFF">
                  <a:lumMod val="10000"/>
                </a:srgbClr>
              </a:solidFill>
              <a:latin typeface="Arial"/>
            </a:endParaRPr>
          </a:p>
        </p:txBody>
      </p:sp>
      <p:sp>
        <p:nvSpPr>
          <p:cNvPr id="22" name="Rectangle 20"/>
          <p:cNvSpPr>
            <a:spLocks noChangeArrowheads="1"/>
          </p:cNvSpPr>
          <p:nvPr/>
        </p:nvSpPr>
        <p:spPr bwMode="auto">
          <a:xfrm>
            <a:off x="4105549" y="810460"/>
            <a:ext cx="731290" cy="46166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Arial"/>
              </a:rPr>
              <a:t>Fab</a:t>
            </a:r>
          </a:p>
        </p:txBody>
      </p:sp>
      <p:sp>
        <p:nvSpPr>
          <p:cNvPr id="23" name="Rectangle 2"/>
          <p:cNvSpPr txBox="1">
            <a:spLocks noChangeArrowheads="1"/>
          </p:cNvSpPr>
          <p:nvPr/>
        </p:nvSpPr>
        <p:spPr bwMode="auto">
          <a:xfrm>
            <a:off x="0" y="118819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3600" b="1" kern="0" dirty="0">
                <a:solidFill>
                  <a:srgbClr val="D5EBFF"/>
                </a:solidFill>
                <a:ea typeface="ＭＳ Ｐゴシック" charset="0"/>
                <a:cs typeface="ＭＳ Ｐゴシック" charset="0"/>
              </a:rPr>
              <a:t>Post-silicon Validation Critical</a:t>
            </a:r>
          </a:p>
        </p:txBody>
      </p:sp>
    </p:spTree>
    <p:extLst>
      <p:ext uri="{BB962C8B-B14F-4D97-AF65-F5344CB8AC3E}">
        <p14:creationId xmlns:p14="http://schemas.microsoft.com/office/powerpoint/2010/main" val="325049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 advTm="20260">
        <p:fade/>
      </p:transition>
    </mc:Choice>
    <mc:Fallback xmlns="">
      <p:transition spd="med" advTm="2026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0" y="112991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3600" b="1" kern="0" dirty="0">
                <a:solidFill>
                  <a:srgbClr val="D5EBFF"/>
                </a:solidFill>
                <a:ea typeface="ＭＳ Ｐゴシック" charset="0"/>
                <a:cs typeface="ＭＳ Ｐゴシック" charset="0"/>
              </a:rPr>
              <a:t>Localization to a Design Module</a:t>
            </a:r>
          </a:p>
        </p:txBody>
      </p:sp>
      <p:sp>
        <p:nvSpPr>
          <p:cNvPr id="105" name="Slide Number Placeholder 1"/>
          <p:cNvSpPr txBox="1">
            <a:spLocks noGrp="1"/>
          </p:cNvSpPr>
          <p:nvPr/>
        </p:nvSpPr>
        <p:spPr bwMode="auto">
          <a:xfrm>
            <a:off x="7477125" y="6540500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796CF6B2-3E4D-4942-A08C-2246C144377A}" type="slidenum">
              <a:rPr lang="en-US" sz="1400"/>
              <a:pPr algn="r"/>
              <a:t>20</a:t>
            </a:fld>
            <a:endParaRPr lang="en-US" sz="1400"/>
          </a:p>
        </p:txBody>
      </p:sp>
      <p:sp>
        <p:nvSpPr>
          <p:cNvPr id="86" name="Rectangle 85"/>
          <p:cNvSpPr/>
          <p:nvPr/>
        </p:nvSpPr>
        <p:spPr>
          <a:xfrm>
            <a:off x="1502230" y="2584931"/>
            <a:ext cx="599057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sz="2600" dirty="0">
                <a:solidFill>
                  <a:schemeClr val="tx2"/>
                </a:solidFill>
              </a:rPr>
              <a:t>Next: Module E</a:t>
            </a:r>
          </a:p>
        </p:txBody>
      </p:sp>
      <p:cxnSp>
        <p:nvCxnSpPr>
          <p:cNvPr id="69" name="Straight Arrow Connector 68"/>
          <p:cNvCxnSpPr/>
          <p:nvPr/>
        </p:nvCxnSpPr>
        <p:spPr bwMode="auto">
          <a:xfrm flipH="1">
            <a:off x="5359091" y="2109730"/>
            <a:ext cx="688254" cy="6372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70" name="Rectangle 69"/>
          <p:cNvSpPr/>
          <p:nvPr/>
        </p:nvSpPr>
        <p:spPr bwMode="auto">
          <a:xfrm rot="16200000">
            <a:off x="5325790" y="2000316"/>
            <a:ext cx="738142" cy="218826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1" name="Straight Arrow Connector 70"/>
          <p:cNvCxnSpPr/>
          <p:nvPr/>
        </p:nvCxnSpPr>
        <p:spPr bwMode="auto">
          <a:xfrm flipH="1">
            <a:off x="5359092" y="2935460"/>
            <a:ext cx="688253" cy="10066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72" name="Rectangle 71"/>
          <p:cNvSpPr/>
          <p:nvPr/>
        </p:nvSpPr>
        <p:spPr bwMode="auto">
          <a:xfrm rot="16200000">
            <a:off x="5325790" y="2829741"/>
            <a:ext cx="738142" cy="218826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3" name="Rounded Rectangle 72"/>
          <p:cNvSpPr/>
          <p:nvPr/>
        </p:nvSpPr>
        <p:spPr bwMode="auto">
          <a:xfrm>
            <a:off x="1302189" y="1596124"/>
            <a:ext cx="1375945" cy="1863058"/>
          </a:xfrm>
          <a:prstGeom prst="roundRect">
            <a:avLst>
              <a:gd name="adj" fmla="val 11851"/>
            </a:avLst>
          </a:prstGeom>
          <a:gradFill flip="none" rotWithShape="1">
            <a:gsLst>
              <a:gs pos="0">
                <a:srgbClr val="01001E"/>
              </a:gs>
              <a:gs pos="86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8100">
            <a:solidFill>
              <a:schemeClr val="bg1">
                <a:lumMod val="20000"/>
                <a:lumOff val="80000"/>
              </a:schemeClr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74" name="Rounded Rectangle 73"/>
          <p:cNvSpPr/>
          <p:nvPr/>
        </p:nvSpPr>
        <p:spPr bwMode="auto">
          <a:xfrm>
            <a:off x="1300803" y="4155152"/>
            <a:ext cx="1842879" cy="1625219"/>
          </a:xfrm>
          <a:prstGeom prst="roundRect">
            <a:avLst>
              <a:gd name="adj" fmla="val 14583"/>
            </a:avLst>
          </a:prstGeom>
          <a:gradFill>
            <a:gsLst>
              <a:gs pos="0">
                <a:srgbClr val="01001E"/>
              </a:gs>
              <a:gs pos="86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</a:gradFill>
          <a:ln w="38100">
            <a:solidFill>
              <a:schemeClr val="bg1">
                <a:lumMod val="20000"/>
                <a:lumOff val="80000"/>
              </a:schemeClr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75" name="Rounded Rectangle 74"/>
          <p:cNvSpPr/>
          <p:nvPr/>
        </p:nvSpPr>
        <p:spPr bwMode="auto">
          <a:xfrm>
            <a:off x="3831067" y="4134810"/>
            <a:ext cx="1489138" cy="1625218"/>
          </a:xfrm>
          <a:prstGeom prst="roundRect">
            <a:avLst>
              <a:gd name="adj" fmla="val 12499"/>
            </a:avLst>
          </a:prstGeom>
          <a:gradFill>
            <a:gsLst>
              <a:gs pos="0">
                <a:srgbClr val="01001E"/>
              </a:gs>
              <a:gs pos="86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</a:gradFill>
          <a:ln w="38100">
            <a:solidFill>
              <a:schemeClr val="bg1">
                <a:lumMod val="20000"/>
                <a:lumOff val="80000"/>
              </a:schemeClr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76" name="Rounded Rectangle 75"/>
          <p:cNvSpPr/>
          <p:nvPr/>
        </p:nvSpPr>
        <p:spPr bwMode="auto">
          <a:xfrm>
            <a:off x="3372062" y="1596124"/>
            <a:ext cx="1972668" cy="1871991"/>
          </a:xfrm>
          <a:prstGeom prst="roundRect">
            <a:avLst>
              <a:gd name="adj" fmla="val 11969"/>
            </a:avLst>
          </a:prstGeom>
          <a:gradFill>
            <a:gsLst>
              <a:gs pos="0">
                <a:srgbClr val="01001E"/>
              </a:gs>
              <a:gs pos="86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</a:gradFill>
          <a:ln w="38100">
            <a:solidFill>
              <a:schemeClr val="bg1">
                <a:lumMod val="20000"/>
                <a:lumOff val="80000"/>
              </a:schemeClr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1048229" y="1417631"/>
            <a:ext cx="6942667" cy="4585035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329682" y="2131701"/>
            <a:ext cx="13484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Module A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582379" y="4585235"/>
            <a:ext cx="13484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Module D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3686224" y="2099378"/>
            <a:ext cx="134434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Module </a:t>
            </a:r>
          </a:p>
          <a:p>
            <a:pPr algn="ctr"/>
            <a:r>
              <a:rPr lang="en-US" sz="2600" dirty="0"/>
              <a:t>B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3927521" y="4588910"/>
            <a:ext cx="129623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Module E</a:t>
            </a:r>
          </a:p>
        </p:txBody>
      </p:sp>
      <p:sp>
        <p:nvSpPr>
          <p:cNvPr id="82" name="Rounded Rectangle 81"/>
          <p:cNvSpPr/>
          <p:nvPr/>
        </p:nvSpPr>
        <p:spPr bwMode="auto">
          <a:xfrm>
            <a:off x="6047345" y="3997011"/>
            <a:ext cx="1682046" cy="1781904"/>
          </a:xfrm>
          <a:prstGeom prst="roundRect">
            <a:avLst>
              <a:gd name="adj" fmla="val 11805"/>
            </a:avLst>
          </a:prstGeom>
          <a:gradFill>
            <a:gsLst>
              <a:gs pos="0">
                <a:srgbClr val="01001E"/>
              </a:gs>
              <a:gs pos="86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</a:gradFill>
          <a:ln w="38100">
            <a:solidFill>
              <a:schemeClr val="bg1">
                <a:lumMod val="20000"/>
                <a:lumOff val="80000"/>
              </a:schemeClr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83" name="Rounded Rectangle 82"/>
          <p:cNvSpPr/>
          <p:nvPr/>
        </p:nvSpPr>
        <p:spPr bwMode="auto">
          <a:xfrm>
            <a:off x="6051360" y="1601754"/>
            <a:ext cx="1682046" cy="1691014"/>
          </a:xfrm>
          <a:prstGeom prst="roundRect">
            <a:avLst>
              <a:gd name="adj" fmla="val 10627"/>
            </a:avLst>
          </a:prstGeom>
          <a:gradFill>
            <a:gsLst>
              <a:gs pos="0">
                <a:srgbClr val="01001E"/>
              </a:gs>
              <a:gs pos="86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</a:gradFill>
          <a:ln w="38100">
            <a:solidFill>
              <a:schemeClr val="bg1">
                <a:lumMod val="20000"/>
                <a:lumOff val="80000"/>
              </a:schemeClr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6258255" y="2000985"/>
            <a:ext cx="134434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Module </a:t>
            </a:r>
          </a:p>
          <a:p>
            <a:pPr algn="ctr"/>
            <a:r>
              <a:rPr lang="en-US" sz="2600" dirty="0"/>
              <a:t>C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6258255" y="4501143"/>
            <a:ext cx="129623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Module F</a:t>
            </a:r>
          </a:p>
        </p:txBody>
      </p:sp>
      <p:cxnSp>
        <p:nvCxnSpPr>
          <p:cNvPr id="87" name="Straight Arrow Connector 86"/>
          <p:cNvCxnSpPr/>
          <p:nvPr/>
        </p:nvCxnSpPr>
        <p:spPr bwMode="auto">
          <a:xfrm rot="5400000" flipH="1">
            <a:off x="1816851" y="3803059"/>
            <a:ext cx="688253" cy="10066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88" name="Rectangle 87"/>
          <p:cNvSpPr/>
          <p:nvPr/>
        </p:nvSpPr>
        <p:spPr bwMode="auto">
          <a:xfrm>
            <a:off x="1796940" y="3710006"/>
            <a:ext cx="738142" cy="218826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9" name="Straight Arrow Connector 88"/>
          <p:cNvCxnSpPr/>
          <p:nvPr/>
        </p:nvCxnSpPr>
        <p:spPr bwMode="auto">
          <a:xfrm rot="5400000" flipH="1">
            <a:off x="4225739" y="3807731"/>
            <a:ext cx="688253" cy="10066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90" name="Rectangle 89"/>
          <p:cNvSpPr/>
          <p:nvPr/>
        </p:nvSpPr>
        <p:spPr bwMode="auto">
          <a:xfrm>
            <a:off x="4205828" y="3703389"/>
            <a:ext cx="738142" cy="218826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1" name="Straight Arrow Connector 90"/>
          <p:cNvCxnSpPr/>
          <p:nvPr/>
        </p:nvCxnSpPr>
        <p:spPr bwMode="auto">
          <a:xfrm rot="5400000" flipH="1">
            <a:off x="6138009" y="3640158"/>
            <a:ext cx="688253" cy="10066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92" name="Rectangle 91"/>
          <p:cNvSpPr/>
          <p:nvPr/>
        </p:nvSpPr>
        <p:spPr bwMode="auto">
          <a:xfrm>
            <a:off x="6118098" y="3547105"/>
            <a:ext cx="738142" cy="218826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3" name="Straight Arrow Connector 92"/>
          <p:cNvCxnSpPr/>
          <p:nvPr/>
        </p:nvCxnSpPr>
        <p:spPr bwMode="auto">
          <a:xfrm rot="5400000" flipH="1">
            <a:off x="6989335" y="3648266"/>
            <a:ext cx="688253" cy="10066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94" name="Rectangle 93"/>
          <p:cNvSpPr/>
          <p:nvPr/>
        </p:nvSpPr>
        <p:spPr bwMode="auto">
          <a:xfrm>
            <a:off x="6969424" y="3543924"/>
            <a:ext cx="738142" cy="218826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5" name="Straight Arrow Connector 94"/>
          <p:cNvCxnSpPr/>
          <p:nvPr/>
        </p:nvCxnSpPr>
        <p:spPr bwMode="auto">
          <a:xfrm flipH="1">
            <a:off x="7736542" y="2124821"/>
            <a:ext cx="688254" cy="6372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96" name="Straight Arrow Connector 95"/>
          <p:cNvCxnSpPr/>
          <p:nvPr/>
        </p:nvCxnSpPr>
        <p:spPr bwMode="auto">
          <a:xfrm flipH="1">
            <a:off x="7736543" y="2950551"/>
            <a:ext cx="688253" cy="10066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97" name="Straight Arrow Connector 96"/>
          <p:cNvCxnSpPr/>
          <p:nvPr/>
        </p:nvCxnSpPr>
        <p:spPr bwMode="auto">
          <a:xfrm flipH="1">
            <a:off x="3122230" y="4986099"/>
            <a:ext cx="688253" cy="10066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98" name="Rectangle 97"/>
          <p:cNvSpPr/>
          <p:nvPr/>
        </p:nvSpPr>
        <p:spPr bwMode="auto">
          <a:xfrm rot="16200000">
            <a:off x="3088928" y="4880380"/>
            <a:ext cx="738142" cy="218826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9" name="Straight Arrow Connector 98"/>
          <p:cNvCxnSpPr/>
          <p:nvPr/>
        </p:nvCxnSpPr>
        <p:spPr bwMode="auto">
          <a:xfrm flipH="1">
            <a:off x="2683808" y="2533266"/>
            <a:ext cx="688254" cy="6372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00" name="Rectangle 99"/>
          <p:cNvSpPr/>
          <p:nvPr/>
        </p:nvSpPr>
        <p:spPr bwMode="auto">
          <a:xfrm rot="16200000">
            <a:off x="2650507" y="2423852"/>
            <a:ext cx="738142" cy="218826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1" name="Straight Arrow Connector 100"/>
          <p:cNvCxnSpPr/>
          <p:nvPr/>
        </p:nvCxnSpPr>
        <p:spPr bwMode="auto">
          <a:xfrm flipH="1">
            <a:off x="7743223" y="4614349"/>
            <a:ext cx="688254" cy="6372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02" name="Straight Arrow Connector 101"/>
          <p:cNvCxnSpPr/>
          <p:nvPr/>
        </p:nvCxnSpPr>
        <p:spPr bwMode="auto">
          <a:xfrm flipH="1">
            <a:off x="7743224" y="5440079"/>
            <a:ext cx="688253" cy="10066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386844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2191">
        <p:fade/>
      </p:transition>
    </mc:Choice>
    <mc:Fallback xmlns="">
      <p:transition advTm="21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70" grpId="0" animBg="1"/>
      <p:bldP spid="72" grpId="0" animBg="1"/>
      <p:bldP spid="73" grpId="0" animBg="1"/>
      <p:bldP spid="74" grpId="0" animBg="1"/>
      <p:bldP spid="76" grpId="0" animBg="1"/>
      <p:bldP spid="77" grpId="0" animBg="1"/>
      <p:bldP spid="78" grpId="0"/>
      <p:bldP spid="79" grpId="0"/>
      <p:bldP spid="80" grpId="0"/>
      <p:bldP spid="82" grpId="0" animBg="1"/>
      <p:bldP spid="83" grpId="0" animBg="1"/>
      <p:bldP spid="84" grpId="0"/>
      <p:bldP spid="85" grpId="0"/>
      <p:bldP spid="88" grpId="0" animBg="1"/>
      <p:bldP spid="92" grpId="0" animBg="1"/>
      <p:bldP spid="94" grpId="0" animBg="1"/>
      <p:bldP spid="10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ular Callout 67"/>
          <p:cNvSpPr/>
          <p:nvPr/>
        </p:nvSpPr>
        <p:spPr bwMode="auto">
          <a:xfrm>
            <a:off x="526955" y="3077511"/>
            <a:ext cx="2631440" cy="802640"/>
          </a:xfrm>
          <a:prstGeom prst="wedgeRectCallout">
            <a:avLst>
              <a:gd name="adj1" fmla="val 57850"/>
              <a:gd name="adj2" fmla="val -114446"/>
            </a:avLst>
          </a:prstGeom>
          <a:gradFill>
            <a:gsLst>
              <a:gs pos="10000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  <a:alpha val="15000"/>
                </a:schemeClr>
              </a:gs>
              <a:gs pos="77000">
                <a:schemeClr val="accent2">
                  <a:shade val="93000"/>
                  <a:satMod val="130000"/>
                  <a:alpha val="0"/>
                </a:schemeClr>
              </a:gs>
              <a:gs pos="0">
                <a:schemeClr val="accent2">
                  <a:shade val="94000"/>
                  <a:satMod val="135000"/>
                  <a:alpha val="10000"/>
                </a:schemeClr>
              </a:gs>
            </a:gsLst>
            <a:lin ang="16200000" scaled="0"/>
          </a:gra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5" name="Slide Number Placeholder 1"/>
          <p:cNvSpPr txBox="1">
            <a:spLocks noGrp="1"/>
          </p:cNvSpPr>
          <p:nvPr/>
        </p:nvSpPr>
        <p:spPr bwMode="auto">
          <a:xfrm>
            <a:off x="7477125" y="6540500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796CF6B2-3E4D-4942-A08C-2246C144377A}" type="slidenum">
              <a:rPr lang="en-US" sz="1400"/>
              <a:pPr algn="r"/>
              <a:t>21</a:t>
            </a:fld>
            <a:endParaRPr lang="en-US" sz="1400"/>
          </a:p>
        </p:txBody>
      </p:sp>
      <p:sp>
        <p:nvSpPr>
          <p:cNvPr id="2" name="Rectangle 1"/>
          <p:cNvSpPr/>
          <p:nvPr/>
        </p:nvSpPr>
        <p:spPr>
          <a:xfrm>
            <a:off x="378321" y="722137"/>
            <a:ext cx="5231240" cy="626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4488" indent="-344488"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r>
              <a:rPr lang="en-US" sz="2800" dirty="0"/>
              <a:t>Setup and analyze: </a:t>
            </a:r>
            <a:r>
              <a:rPr lang="en-US" sz="2800" dirty="0">
                <a:solidFill>
                  <a:schemeClr val="tx2"/>
                </a:solidFill>
              </a:rPr>
              <a:t>Module 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37990" y="3091990"/>
            <a:ext cx="14874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 </a:t>
            </a:r>
          </a:p>
          <a:p>
            <a:pPr algn="ctr"/>
            <a:r>
              <a:rPr lang="en-US" sz="2200" dirty="0"/>
              <a:t>Module </a:t>
            </a:r>
          </a:p>
          <a:p>
            <a:pPr algn="ctr"/>
            <a:r>
              <a:rPr lang="en-US" sz="2200" dirty="0"/>
              <a:t> RTL</a:t>
            </a:r>
          </a:p>
        </p:txBody>
      </p:sp>
      <p:cxnSp>
        <p:nvCxnSpPr>
          <p:cNvPr id="29" name="Straight Arrow Connector 28"/>
          <p:cNvCxnSpPr/>
          <p:nvPr/>
        </p:nvCxnSpPr>
        <p:spPr bwMode="auto">
          <a:xfrm flipV="1">
            <a:off x="5422248" y="2420425"/>
            <a:ext cx="629119" cy="1629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41" name="Rectangle 2"/>
          <p:cNvSpPr txBox="1">
            <a:spLocks noChangeArrowheads="1"/>
          </p:cNvSpPr>
          <p:nvPr/>
        </p:nvSpPr>
        <p:spPr bwMode="auto">
          <a:xfrm>
            <a:off x="0" y="112991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3600" b="1" kern="0" dirty="0">
                <a:solidFill>
                  <a:srgbClr val="D5EBFF"/>
                </a:solidFill>
                <a:ea typeface="ＭＳ Ｐゴシック" charset="0"/>
                <a:cs typeface="ＭＳ Ｐゴシック" charset="0"/>
              </a:rPr>
              <a:t>Localization to a Design Module</a:t>
            </a:r>
          </a:p>
        </p:txBody>
      </p:sp>
      <p:sp>
        <p:nvSpPr>
          <p:cNvPr id="43" name="Rounded Rectangle 42"/>
          <p:cNvSpPr/>
          <p:nvPr/>
        </p:nvSpPr>
        <p:spPr bwMode="auto">
          <a:xfrm>
            <a:off x="3158395" y="4562079"/>
            <a:ext cx="2895600" cy="1564018"/>
          </a:xfrm>
          <a:prstGeom prst="roundRect">
            <a:avLst>
              <a:gd name="adj" fmla="val 5596"/>
            </a:avLst>
          </a:prstGeom>
          <a:solidFill>
            <a:schemeClr val="accent2">
              <a:lumMod val="10000"/>
            </a:schemeClr>
          </a:solidFill>
          <a:ln w="38100"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652490" y="4711617"/>
            <a:ext cx="1929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BMC Tool</a:t>
            </a:r>
          </a:p>
        </p:txBody>
      </p:sp>
      <p:sp>
        <p:nvSpPr>
          <p:cNvPr id="5" name="Down Arrow 4"/>
          <p:cNvSpPr/>
          <p:nvPr/>
        </p:nvSpPr>
        <p:spPr bwMode="auto">
          <a:xfrm>
            <a:off x="4401769" y="3354626"/>
            <a:ext cx="468140" cy="1114178"/>
          </a:xfrm>
          <a:prstGeom prst="downArrow">
            <a:avLst/>
          </a:prstGeom>
          <a:solidFill>
            <a:srgbClr val="66FFFF"/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Down Arrow 57"/>
          <p:cNvSpPr/>
          <p:nvPr/>
        </p:nvSpPr>
        <p:spPr bwMode="auto">
          <a:xfrm rot="18804669">
            <a:off x="2360854" y="3780088"/>
            <a:ext cx="430588" cy="1406367"/>
          </a:xfrm>
          <a:prstGeom prst="downArrow">
            <a:avLst/>
          </a:prstGeom>
          <a:solidFill>
            <a:srgbClr val="66FFFF"/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0" name="Straight Arrow Connector 59"/>
          <p:cNvCxnSpPr/>
          <p:nvPr/>
        </p:nvCxnSpPr>
        <p:spPr bwMode="auto">
          <a:xfrm>
            <a:off x="3240689" y="2407096"/>
            <a:ext cx="560548" cy="4366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61" name="Rectangle 60"/>
          <p:cNvSpPr/>
          <p:nvPr/>
        </p:nvSpPr>
        <p:spPr bwMode="auto">
          <a:xfrm rot="16200000">
            <a:off x="2907608" y="2276542"/>
            <a:ext cx="1157987" cy="18919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/>
          <p:cNvSpPr/>
          <p:nvPr/>
        </p:nvSpPr>
        <p:spPr bwMode="auto">
          <a:xfrm rot="16200000">
            <a:off x="5164976" y="2276542"/>
            <a:ext cx="1157987" cy="18919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Rounded Rectangle 62"/>
          <p:cNvSpPr/>
          <p:nvPr/>
        </p:nvSpPr>
        <p:spPr bwMode="auto">
          <a:xfrm>
            <a:off x="3801237" y="1445452"/>
            <a:ext cx="1640889" cy="1863058"/>
          </a:xfrm>
          <a:prstGeom prst="roundRect">
            <a:avLst>
              <a:gd name="adj" fmla="val 11851"/>
            </a:avLst>
          </a:prstGeom>
          <a:gradFill flip="none" rotWithShape="1">
            <a:gsLst>
              <a:gs pos="0">
                <a:srgbClr val="01001E"/>
              </a:gs>
              <a:gs pos="86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8100">
            <a:solidFill>
              <a:schemeClr val="bg1">
                <a:lumMod val="20000"/>
                <a:lumOff val="80000"/>
              </a:schemeClr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992610" y="1974149"/>
            <a:ext cx="13484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Module </a:t>
            </a:r>
          </a:p>
          <a:p>
            <a:pPr algn="ctr"/>
            <a:r>
              <a:rPr lang="en-US" sz="2600" dirty="0"/>
              <a:t>E</a:t>
            </a:r>
          </a:p>
        </p:txBody>
      </p:sp>
      <p:sp>
        <p:nvSpPr>
          <p:cNvPr id="65" name="Rectangular Callout 64"/>
          <p:cNvSpPr/>
          <p:nvPr/>
        </p:nvSpPr>
        <p:spPr bwMode="auto">
          <a:xfrm>
            <a:off x="5974817" y="3077511"/>
            <a:ext cx="2631440" cy="802640"/>
          </a:xfrm>
          <a:prstGeom prst="wedgeRectCallout">
            <a:avLst>
              <a:gd name="adj1" fmla="val -54454"/>
              <a:gd name="adj2" fmla="val -113435"/>
            </a:avLst>
          </a:prstGeom>
          <a:gradFill>
            <a:gsLst>
              <a:gs pos="10000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  <a:alpha val="15000"/>
                </a:schemeClr>
              </a:gs>
              <a:gs pos="77000">
                <a:schemeClr val="accent2">
                  <a:shade val="93000"/>
                  <a:satMod val="130000"/>
                  <a:alpha val="0"/>
                </a:schemeClr>
              </a:gs>
              <a:gs pos="0">
                <a:schemeClr val="accent2">
                  <a:shade val="94000"/>
                  <a:satMod val="135000"/>
                  <a:alpha val="10000"/>
                </a:schemeClr>
              </a:gs>
            </a:gsLst>
            <a:lin ang="16200000" scaled="0"/>
          </a:gra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219158"/>
              </p:ext>
            </p:extLst>
          </p:nvPr>
        </p:nvGraphicFramePr>
        <p:xfrm>
          <a:off x="730814" y="3208527"/>
          <a:ext cx="2280540" cy="5179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0090">
                  <a:extLst>
                    <a:ext uri="{9D8B030D-6E8A-4147-A177-3AD203B41FA5}">
                      <a16:colId xmlns:a16="http://schemas.microsoft.com/office/drawing/2014/main" val="2305897704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3265327538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3679008225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102990012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640009595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1942687609"/>
                    </a:ext>
                  </a:extLst>
                </a:gridCol>
              </a:tblGrid>
              <a:tr h="517981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352861"/>
                  </a:ext>
                </a:extLst>
              </a:tr>
            </a:tbl>
          </a:graphicData>
        </a:graphic>
      </p:graphicFrame>
      <p:graphicFrame>
        <p:nvGraphicFramePr>
          <p:cNvPr id="67" name="Table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142032"/>
              </p:ext>
            </p:extLst>
          </p:nvPr>
        </p:nvGraphicFramePr>
        <p:xfrm>
          <a:off x="6150267" y="3219840"/>
          <a:ext cx="2280540" cy="5179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0090">
                  <a:extLst>
                    <a:ext uri="{9D8B030D-6E8A-4147-A177-3AD203B41FA5}">
                      <a16:colId xmlns:a16="http://schemas.microsoft.com/office/drawing/2014/main" val="2305897704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3265327538"/>
                    </a:ext>
                  </a:extLst>
                </a:gridCol>
                <a:gridCol w="392956">
                  <a:extLst>
                    <a:ext uri="{9D8B030D-6E8A-4147-A177-3AD203B41FA5}">
                      <a16:colId xmlns:a16="http://schemas.microsoft.com/office/drawing/2014/main" val="3679008225"/>
                    </a:ext>
                  </a:extLst>
                </a:gridCol>
                <a:gridCol w="367224">
                  <a:extLst>
                    <a:ext uri="{9D8B030D-6E8A-4147-A177-3AD203B41FA5}">
                      <a16:colId xmlns:a16="http://schemas.microsoft.com/office/drawing/2014/main" val="102990012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640009595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1942687609"/>
                    </a:ext>
                  </a:extLst>
                </a:gridCol>
              </a:tblGrid>
              <a:tr h="517981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352861"/>
                  </a:ext>
                </a:extLst>
              </a:tr>
            </a:tbl>
          </a:graphicData>
        </a:graphic>
      </p:graphicFrame>
      <p:sp>
        <p:nvSpPr>
          <p:cNvPr id="69" name="TextBox 23"/>
          <p:cNvSpPr txBox="1">
            <a:spLocks noChangeArrowheads="1"/>
          </p:cNvSpPr>
          <p:nvPr/>
        </p:nvSpPr>
        <p:spPr bwMode="auto">
          <a:xfrm>
            <a:off x="425891" y="2687061"/>
            <a:ext cx="165921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000" dirty="0">
                <a:solidFill>
                  <a:srgbClr val="FFFFFF"/>
                </a:solidFill>
                <a:ea typeface="+mn-ea"/>
              </a:rPr>
              <a:t>Input MISR</a:t>
            </a:r>
          </a:p>
        </p:txBody>
      </p:sp>
      <p:sp>
        <p:nvSpPr>
          <p:cNvPr id="70" name="TextBox 23"/>
          <p:cNvSpPr txBox="1">
            <a:spLocks noChangeArrowheads="1"/>
          </p:cNvSpPr>
          <p:nvPr/>
        </p:nvSpPr>
        <p:spPr bwMode="auto">
          <a:xfrm>
            <a:off x="6899097" y="2710223"/>
            <a:ext cx="177277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000" dirty="0">
                <a:solidFill>
                  <a:srgbClr val="FFFFFF"/>
                </a:solidFill>
                <a:ea typeface="+mn-ea"/>
              </a:rPr>
              <a:t>Output MISR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50852" y="4107906"/>
            <a:ext cx="24970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Constrain</a:t>
            </a:r>
          </a:p>
          <a:p>
            <a:pPr algn="ctr"/>
            <a:r>
              <a:rPr lang="en-US" sz="2200" dirty="0"/>
              <a:t>final input signature</a:t>
            </a:r>
          </a:p>
        </p:txBody>
      </p:sp>
      <p:sp>
        <p:nvSpPr>
          <p:cNvPr id="72" name="Down Arrow 71"/>
          <p:cNvSpPr/>
          <p:nvPr/>
        </p:nvSpPr>
        <p:spPr bwMode="auto">
          <a:xfrm rot="2807478">
            <a:off x="6451236" y="3798646"/>
            <a:ext cx="384816" cy="1406367"/>
          </a:xfrm>
          <a:prstGeom prst="downArrow">
            <a:avLst/>
          </a:prstGeom>
          <a:solidFill>
            <a:srgbClr val="66FFFF"/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464523" y="4152024"/>
            <a:ext cx="24970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Constrain</a:t>
            </a:r>
          </a:p>
          <a:p>
            <a:pPr algn="ctr"/>
            <a:r>
              <a:rPr lang="en-US" sz="2200" dirty="0"/>
              <a:t>final output signature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148897" y="5390153"/>
            <a:ext cx="30358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Unroll = 418 cycles</a:t>
            </a:r>
          </a:p>
          <a:p>
            <a:pPr algn="ctr"/>
            <a:r>
              <a:rPr lang="en-US" sz="2200" dirty="0"/>
              <a:t>Capture window 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 bwMode="auto">
          <a:xfrm>
            <a:off x="3942145" y="5261103"/>
            <a:ext cx="2951934" cy="86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spcAft>
                <a:spcPts val="800"/>
              </a:spcAft>
              <a:buClr>
                <a:schemeClr val="tx2"/>
              </a:buClr>
              <a:buSzPct val="75000"/>
              <a:defRPr/>
            </a:pPr>
            <a:r>
              <a:rPr lang="en-US" b="1" dirty="0">
                <a:solidFill>
                  <a:schemeClr val="tx2"/>
                </a:solidFill>
              </a:rPr>
              <a:t>Signatures inconsistent</a:t>
            </a:r>
          </a:p>
        </p:txBody>
      </p:sp>
      <p:sp>
        <p:nvSpPr>
          <p:cNvPr id="28" name="Cross 29" descr=" 123"/>
          <p:cNvSpPr>
            <a:spLocks noChangeAspect="1" noChangeArrowheads="1"/>
          </p:cNvSpPr>
          <p:nvPr/>
        </p:nvSpPr>
        <p:spPr bwMode="auto">
          <a:xfrm rot="2700000">
            <a:off x="3348260" y="5456870"/>
            <a:ext cx="544513" cy="546100"/>
          </a:xfrm>
          <a:prstGeom prst="plus">
            <a:avLst>
              <a:gd name="adj" fmla="val 34241"/>
            </a:avLst>
          </a:prstGeom>
          <a:solidFill>
            <a:srgbClr val="FC0128"/>
          </a:solidFill>
          <a:ln w="381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en-US" sz="2000" b="1">
              <a:solidFill>
                <a:srgbClr val="66FFFF"/>
              </a:solidFill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360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6461">
        <p:fade/>
      </p:transition>
    </mc:Choice>
    <mc:Fallback xmlns="">
      <p:transition advTm="64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26" grpId="0"/>
      <p:bldP spid="2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ular Callout 67"/>
          <p:cNvSpPr/>
          <p:nvPr/>
        </p:nvSpPr>
        <p:spPr bwMode="auto">
          <a:xfrm>
            <a:off x="526955" y="3077511"/>
            <a:ext cx="2631440" cy="802640"/>
          </a:xfrm>
          <a:prstGeom prst="wedgeRectCallout">
            <a:avLst>
              <a:gd name="adj1" fmla="val 57850"/>
              <a:gd name="adj2" fmla="val -114446"/>
            </a:avLst>
          </a:prstGeom>
          <a:gradFill>
            <a:gsLst>
              <a:gs pos="10000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  <a:alpha val="15000"/>
                </a:schemeClr>
              </a:gs>
              <a:gs pos="77000">
                <a:schemeClr val="accent2">
                  <a:shade val="93000"/>
                  <a:satMod val="130000"/>
                  <a:alpha val="0"/>
                </a:schemeClr>
              </a:gs>
              <a:gs pos="0">
                <a:schemeClr val="accent2">
                  <a:shade val="94000"/>
                  <a:satMod val="135000"/>
                  <a:alpha val="10000"/>
                </a:schemeClr>
              </a:gs>
            </a:gsLst>
            <a:lin ang="16200000" scaled="0"/>
          </a:gra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5" name="Slide Number Placeholder 1"/>
          <p:cNvSpPr txBox="1">
            <a:spLocks noGrp="1"/>
          </p:cNvSpPr>
          <p:nvPr/>
        </p:nvSpPr>
        <p:spPr bwMode="auto">
          <a:xfrm>
            <a:off x="7477125" y="6540500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796CF6B2-3E4D-4942-A08C-2246C144377A}" type="slidenum">
              <a:rPr lang="en-US" sz="1400"/>
              <a:pPr algn="r"/>
              <a:t>22</a:t>
            </a:fld>
            <a:endParaRPr lang="en-US" sz="1400"/>
          </a:p>
        </p:txBody>
      </p:sp>
      <p:sp>
        <p:nvSpPr>
          <p:cNvPr id="2" name="Rectangle 1"/>
          <p:cNvSpPr/>
          <p:nvPr/>
        </p:nvSpPr>
        <p:spPr>
          <a:xfrm>
            <a:off x="378321" y="722137"/>
            <a:ext cx="5231240" cy="626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4488" indent="-344488"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r>
              <a:rPr lang="en-US" sz="2800" dirty="0"/>
              <a:t>Setup and analyze: </a:t>
            </a:r>
            <a:r>
              <a:rPr lang="en-US" sz="2800" dirty="0">
                <a:solidFill>
                  <a:schemeClr val="tx2"/>
                </a:solidFill>
              </a:rPr>
              <a:t>Module E</a:t>
            </a:r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 bwMode="auto">
          <a:xfrm>
            <a:off x="0" y="112991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3600" b="1" kern="0" dirty="0">
                <a:solidFill>
                  <a:srgbClr val="D5EBFF"/>
                </a:solidFill>
                <a:ea typeface="ＭＳ Ｐゴシック" charset="0"/>
                <a:cs typeface="ＭＳ Ｐゴシック" charset="0"/>
              </a:rPr>
              <a:t>Localization to a Design Module</a:t>
            </a:r>
          </a:p>
        </p:txBody>
      </p:sp>
      <p:sp>
        <p:nvSpPr>
          <p:cNvPr id="43" name="Rounded Rectangle 42"/>
          <p:cNvSpPr/>
          <p:nvPr/>
        </p:nvSpPr>
        <p:spPr bwMode="auto">
          <a:xfrm>
            <a:off x="3158395" y="4562079"/>
            <a:ext cx="2895600" cy="1564018"/>
          </a:xfrm>
          <a:prstGeom prst="roundRect">
            <a:avLst>
              <a:gd name="adj" fmla="val 5596"/>
            </a:avLst>
          </a:prstGeom>
          <a:solidFill>
            <a:schemeClr val="accent2">
              <a:lumMod val="10000"/>
            </a:schemeClr>
          </a:solidFill>
          <a:ln w="38100"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652490" y="4711617"/>
            <a:ext cx="1929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BMC Tool</a:t>
            </a:r>
          </a:p>
        </p:txBody>
      </p:sp>
      <p:cxnSp>
        <p:nvCxnSpPr>
          <p:cNvPr id="59" name="Straight Arrow Connector 58"/>
          <p:cNvCxnSpPr/>
          <p:nvPr/>
        </p:nvCxnSpPr>
        <p:spPr bwMode="auto">
          <a:xfrm flipV="1">
            <a:off x="5422248" y="2420425"/>
            <a:ext cx="629119" cy="1629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60" name="Straight Arrow Connector 59"/>
          <p:cNvCxnSpPr/>
          <p:nvPr/>
        </p:nvCxnSpPr>
        <p:spPr bwMode="auto">
          <a:xfrm>
            <a:off x="3240689" y="2407096"/>
            <a:ext cx="560548" cy="4366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61" name="Rectangle 60"/>
          <p:cNvSpPr/>
          <p:nvPr/>
        </p:nvSpPr>
        <p:spPr bwMode="auto">
          <a:xfrm rot="16200000">
            <a:off x="2907608" y="2276542"/>
            <a:ext cx="1157987" cy="18919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/>
          <p:cNvSpPr/>
          <p:nvPr/>
        </p:nvSpPr>
        <p:spPr bwMode="auto">
          <a:xfrm rot="16200000">
            <a:off x="5164976" y="2276542"/>
            <a:ext cx="1157987" cy="18919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Rounded Rectangle 62"/>
          <p:cNvSpPr/>
          <p:nvPr/>
        </p:nvSpPr>
        <p:spPr bwMode="auto">
          <a:xfrm>
            <a:off x="3801237" y="1445452"/>
            <a:ext cx="1640889" cy="1863058"/>
          </a:xfrm>
          <a:prstGeom prst="roundRect">
            <a:avLst>
              <a:gd name="adj" fmla="val 11851"/>
            </a:avLst>
          </a:prstGeom>
          <a:gradFill flip="none" rotWithShape="1">
            <a:gsLst>
              <a:gs pos="0">
                <a:srgbClr val="01001E"/>
              </a:gs>
              <a:gs pos="86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8100">
            <a:solidFill>
              <a:schemeClr val="bg1">
                <a:lumMod val="20000"/>
                <a:lumOff val="80000"/>
              </a:schemeClr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992610" y="1974149"/>
            <a:ext cx="13484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Module </a:t>
            </a:r>
          </a:p>
          <a:p>
            <a:pPr algn="ctr"/>
            <a:r>
              <a:rPr lang="en-US" sz="2600" dirty="0"/>
              <a:t>E</a:t>
            </a:r>
          </a:p>
        </p:txBody>
      </p:sp>
      <p:sp>
        <p:nvSpPr>
          <p:cNvPr id="65" name="Rectangular Callout 64"/>
          <p:cNvSpPr/>
          <p:nvPr/>
        </p:nvSpPr>
        <p:spPr bwMode="auto">
          <a:xfrm>
            <a:off x="5974817" y="3077511"/>
            <a:ext cx="2631440" cy="802640"/>
          </a:xfrm>
          <a:prstGeom prst="wedgeRectCallout">
            <a:avLst>
              <a:gd name="adj1" fmla="val -54454"/>
              <a:gd name="adj2" fmla="val -113435"/>
            </a:avLst>
          </a:prstGeom>
          <a:gradFill>
            <a:gsLst>
              <a:gs pos="10000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  <a:alpha val="15000"/>
                </a:schemeClr>
              </a:gs>
              <a:gs pos="77000">
                <a:schemeClr val="accent2">
                  <a:shade val="93000"/>
                  <a:satMod val="130000"/>
                  <a:alpha val="0"/>
                </a:schemeClr>
              </a:gs>
              <a:gs pos="0">
                <a:schemeClr val="accent2">
                  <a:shade val="94000"/>
                  <a:satMod val="135000"/>
                  <a:alpha val="10000"/>
                </a:schemeClr>
              </a:gs>
            </a:gsLst>
            <a:lin ang="16200000" scaled="0"/>
          </a:gra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025656"/>
              </p:ext>
            </p:extLst>
          </p:nvPr>
        </p:nvGraphicFramePr>
        <p:xfrm>
          <a:off x="730814" y="3208527"/>
          <a:ext cx="2280540" cy="5179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0090">
                  <a:extLst>
                    <a:ext uri="{9D8B030D-6E8A-4147-A177-3AD203B41FA5}">
                      <a16:colId xmlns:a16="http://schemas.microsoft.com/office/drawing/2014/main" val="2305897704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3265327538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3679008225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102990012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640009595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1942687609"/>
                    </a:ext>
                  </a:extLst>
                </a:gridCol>
              </a:tblGrid>
              <a:tr h="517981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352861"/>
                  </a:ext>
                </a:extLst>
              </a:tr>
            </a:tbl>
          </a:graphicData>
        </a:graphic>
      </p:graphicFrame>
      <p:graphicFrame>
        <p:nvGraphicFramePr>
          <p:cNvPr id="67" name="Table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954016"/>
              </p:ext>
            </p:extLst>
          </p:nvPr>
        </p:nvGraphicFramePr>
        <p:xfrm>
          <a:off x="6150267" y="3219840"/>
          <a:ext cx="2280540" cy="5179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0090">
                  <a:extLst>
                    <a:ext uri="{9D8B030D-6E8A-4147-A177-3AD203B41FA5}">
                      <a16:colId xmlns:a16="http://schemas.microsoft.com/office/drawing/2014/main" val="2305897704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3265327538"/>
                    </a:ext>
                  </a:extLst>
                </a:gridCol>
                <a:gridCol w="392956">
                  <a:extLst>
                    <a:ext uri="{9D8B030D-6E8A-4147-A177-3AD203B41FA5}">
                      <a16:colId xmlns:a16="http://schemas.microsoft.com/office/drawing/2014/main" val="3679008225"/>
                    </a:ext>
                  </a:extLst>
                </a:gridCol>
                <a:gridCol w="367224">
                  <a:extLst>
                    <a:ext uri="{9D8B030D-6E8A-4147-A177-3AD203B41FA5}">
                      <a16:colId xmlns:a16="http://schemas.microsoft.com/office/drawing/2014/main" val="102990012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640009595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1942687609"/>
                    </a:ext>
                  </a:extLst>
                </a:gridCol>
              </a:tblGrid>
              <a:tr h="517981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352861"/>
                  </a:ext>
                </a:extLst>
              </a:tr>
            </a:tbl>
          </a:graphicData>
        </a:graphic>
      </p:graphicFrame>
      <p:sp>
        <p:nvSpPr>
          <p:cNvPr id="69" name="TextBox 23"/>
          <p:cNvSpPr txBox="1">
            <a:spLocks noChangeArrowheads="1"/>
          </p:cNvSpPr>
          <p:nvPr/>
        </p:nvSpPr>
        <p:spPr bwMode="auto">
          <a:xfrm>
            <a:off x="425891" y="2687061"/>
            <a:ext cx="165921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000" dirty="0">
                <a:solidFill>
                  <a:srgbClr val="FFFFFF"/>
                </a:solidFill>
                <a:ea typeface="+mn-ea"/>
              </a:rPr>
              <a:t>Input MISR</a:t>
            </a:r>
          </a:p>
        </p:txBody>
      </p:sp>
      <p:sp>
        <p:nvSpPr>
          <p:cNvPr id="70" name="TextBox 23"/>
          <p:cNvSpPr txBox="1">
            <a:spLocks noChangeArrowheads="1"/>
          </p:cNvSpPr>
          <p:nvPr/>
        </p:nvSpPr>
        <p:spPr bwMode="auto">
          <a:xfrm>
            <a:off x="6899097" y="2710223"/>
            <a:ext cx="177277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000" dirty="0">
                <a:solidFill>
                  <a:srgbClr val="FFFFFF"/>
                </a:solidFill>
                <a:ea typeface="+mn-ea"/>
              </a:rPr>
              <a:t>Output MISR</a:t>
            </a:r>
          </a:p>
        </p:txBody>
      </p:sp>
      <p:grpSp>
        <p:nvGrpSpPr>
          <p:cNvPr id="29" name="Group 33"/>
          <p:cNvGrpSpPr/>
          <p:nvPr/>
        </p:nvGrpSpPr>
        <p:grpSpPr>
          <a:xfrm flipH="1">
            <a:off x="4821733" y="2687061"/>
            <a:ext cx="494661" cy="476919"/>
            <a:chOff x="5522913" y="1681163"/>
            <a:chExt cx="836612" cy="803275"/>
          </a:xfrm>
          <a:solidFill>
            <a:schemeClr val="tx1"/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0" name="Freeform 214"/>
            <p:cNvSpPr>
              <a:spLocks/>
            </p:cNvSpPr>
            <p:nvPr/>
          </p:nvSpPr>
          <p:spPr bwMode="auto">
            <a:xfrm>
              <a:off x="6097588" y="1898651"/>
              <a:ext cx="130175" cy="114300"/>
            </a:xfrm>
            <a:custGeom>
              <a:avLst/>
              <a:gdLst>
                <a:gd name="T0" fmla="*/ 0 w 82"/>
                <a:gd name="T1" fmla="*/ 60 h 72"/>
                <a:gd name="T2" fmla="*/ 1 w 82"/>
                <a:gd name="T3" fmla="*/ 58 h 72"/>
                <a:gd name="T4" fmla="*/ 3 w 82"/>
                <a:gd name="T5" fmla="*/ 55 h 72"/>
                <a:gd name="T6" fmla="*/ 6 w 82"/>
                <a:gd name="T7" fmla="*/ 53 h 72"/>
                <a:gd name="T8" fmla="*/ 8 w 82"/>
                <a:gd name="T9" fmla="*/ 50 h 72"/>
                <a:gd name="T10" fmla="*/ 12 w 82"/>
                <a:gd name="T11" fmla="*/ 47 h 72"/>
                <a:gd name="T12" fmla="*/ 14 w 82"/>
                <a:gd name="T13" fmla="*/ 45 h 72"/>
                <a:gd name="T14" fmla="*/ 16 w 82"/>
                <a:gd name="T15" fmla="*/ 43 h 72"/>
                <a:gd name="T16" fmla="*/ 18 w 82"/>
                <a:gd name="T17" fmla="*/ 40 h 72"/>
                <a:gd name="T18" fmla="*/ 20 w 82"/>
                <a:gd name="T19" fmla="*/ 38 h 72"/>
                <a:gd name="T20" fmla="*/ 23 w 82"/>
                <a:gd name="T21" fmla="*/ 37 h 72"/>
                <a:gd name="T22" fmla="*/ 25 w 82"/>
                <a:gd name="T23" fmla="*/ 34 h 72"/>
                <a:gd name="T24" fmla="*/ 29 w 82"/>
                <a:gd name="T25" fmla="*/ 32 h 72"/>
                <a:gd name="T26" fmla="*/ 32 w 82"/>
                <a:gd name="T27" fmla="*/ 28 h 72"/>
                <a:gd name="T28" fmla="*/ 35 w 82"/>
                <a:gd name="T29" fmla="*/ 27 h 72"/>
                <a:gd name="T30" fmla="*/ 38 w 82"/>
                <a:gd name="T31" fmla="*/ 23 h 72"/>
                <a:gd name="T32" fmla="*/ 41 w 82"/>
                <a:gd name="T33" fmla="*/ 21 h 72"/>
                <a:gd name="T34" fmla="*/ 45 w 82"/>
                <a:gd name="T35" fmla="*/ 18 h 72"/>
                <a:gd name="T36" fmla="*/ 47 w 82"/>
                <a:gd name="T37" fmla="*/ 16 h 72"/>
                <a:gd name="T38" fmla="*/ 51 w 82"/>
                <a:gd name="T39" fmla="*/ 14 h 72"/>
                <a:gd name="T40" fmla="*/ 55 w 82"/>
                <a:gd name="T41" fmla="*/ 11 h 72"/>
                <a:gd name="T42" fmla="*/ 60 w 82"/>
                <a:gd name="T43" fmla="*/ 9 h 72"/>
                <a:gd name="T44" fmla="*/ 63 w 82"/>
                <a:gd name="T45" fmla="*/ 6 h 72"/>
                <a:gd name="T46" fmla="*/ 67 w 82"/>
                <a:gd name="T47" fmla="*/ 4 h 72"/>
                <a:gd name="T48" fmla="*/ 72 w 82"/>
                <a:gd name="T49" fmla="*/ 1 h 72"/>
                <a:gd name="T50" fmla="*/ 82 w 82"/>
                <a:gd name="T51" fmla="*/ 14 h 72"/>
                <a:gd name="T52" fmla="*/ 79 w 82"/>
                <a:gd name="T53" fmla="*/ 15 h 72"/>
                <a:gd name="T54" fmla="*/ 77 w 82"/>
                <a:gd name="T55" fmla="*/ 17 h 72"/>
                <a:gd name="T56" fmla="*/ 73 w 82"/>
                <a:gd name="T57" fmla="*/ 20 h 72"/>
                <a:gd name="T58" fmla="*/ 71 w 82"/>
                <a:gd name="T59" fmla="*/ 21 h 72"/>
                <a:gd name="T60" fmla="*/ 68 w 82"/>
                <a:gd name="T61" fmla="*/ 22 h 72"/>
                <a:gd name="T62" fmla="*/ 66 w 82"/>
                <a:gd name="T63" fmla="*/ 25 h 72"/>
                <a:gd name="T64" fmla="*/ 62 w 82"/>
                <a:gd name="T65" fmla="*/ 27 h 72"/>
                <a:gd name="T66" fmla="*/ 60 w 82"/>
                <a:gd name="T67" fmla="*/ 30 h 72"/>
                <a:gd name="T68" fmla="*/ 57 w 82"/>
                <a:gd name="T69" fmla="*/ 32 h 72"/>
                <a:gd name="T70" fmla="*/ 55 w 82"/>
                <a:gd name="T71" fmla="*/ 33 h 72"/>
                <a:gd name="T72" fmla="*/ 51 w 82"/>
                <a:gd name="T73" fmla="*/ 36 h 72"/>
                <a:gd name="T74" fmla="*/ 49 w 82"/>
                <a:gd name="T75" fmla="*/ 38 h 72"/>
                <a:gd name="T76" fmla="*/ 45 w 82"/>
                <a:gd name="T77" fmla="*/ 40 h 72"/>
                <a:gd name="T78" fmla="*/ 42 w 82"/>
                <a:gd name="T79" fmla="*/ 43 h 72"/>
                <a:gd name="T80" fmla="*/ 39 w 82"/>
                <a:gd name="T81" fmla="*/ 45 h 72"/>
                <a:gd name="T82" fmla="*/ 36 w 82"/>
                <a:gd name="T83" fmla="*/ 47 h 72"/>
                <a:gd name="T84" fmla="*/ 34 w 82"/>
                <a:gd name="T85" fmla="*/ 50 h 72"/>
                <a:gd name="T86" fmla="*/ 30 w 82"/>
                <a:gd name="T87" fmla="*/ 52 h 72"/>
                <a:gd name="T88" fmla="*/ 28 w 82"/>
                <a:gd name="T89" fmla="*/ 55 h 72"/>
                <a:gd name="T90" fmla="*/ 25 w 82"/>
                <a:gd name="T91" fmla="*/ 58 h 72"/>
                <a:gd name="T92" fmla="*/ 23 w 82"/>
                <a:gd name="T93" fmla="*/ 60 h 72"/>
                <a:gd name="T94" fmla="*/ 20 w 82"/>
                <a:gd name="T95" fmla="*/ 62 h 72"/>
                <a:gd name="T96" fmla="*/ 18 w 82"/>
                <a:gd name="T97" fmla="*/ 65 h 72"/>
                <a:gd name="T98" fmla="*/ 16 w 82"/>
                <a:gd name="T99" fmla="*/ 66 h 72"/>
                <a:gd name="T100" fmla="*/ 14 w 82"/>
                <a:gd name="T101" fmla="*/ 70 h 72"/>
                <a:gd name="T102" fmla="*/ 13 w 82"/>
                <a:gd name="T103" fmla="*/ 72 h 72"/>
                <a:gd name="T104" fmla="*/ 0 w 82"/>
                <a:gd name="T105" fmla="*/ 60 h 7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82"/>
                <a:gd name="T160" fmla="*/ 0 h 72"/>
                <a:gd name="T161" fmla="*/ 82 w 82"/>
                <a:gd name="T162" fmla="*/ 72 h 7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82" h="72">
                  <a:moveTo>
                    <a:pt x="0" y="60"/>
                  </a:moveTo>
                  <a:lnTo>
                    <a:pt x="0" y="60"/>
                  </a:lnTo>
                  <a:lnTo>
                    <a:pt x="1" y="59"/>
                  </a:lnTo>
                  <a:lnTo>
                    <a:pt x="1" y="58"/>
                  </a:lnTo>
                  <a:lnTo>
                    <a:pt x="2" y="58"/>
                  </a:lnTo>
                  <a:lnTo>
                    <a:pt x="3" y="55"/>
                  </a:lnTo>
                  <a:lnTo>
                    <a:pt x="5" y="55"/>
                  </a:lnTo>
                  <a:lnTo>
                    <a:pt x="6" y="53"/>
                  </a:lnTo>
                  <a:lnTo>
                    <a:pt x="7" y="52"/>
                  </a:lnTo>
                  <a:lnTo>
                    <a:pt x="8" y="50"/>
                  </a:lnTo>
                  <a:lnTo>
                    <a:pt x="11" y="48"/>
                  </a:lnTo>
                  <a:lnTo>
                    <a:pt x="12" y="47"/>
                  </a:lnTo>
                  <a:lnTo>
                    <a:pt x="13" y="47"/>
                  </a:lnTo>
                  <a:lnTo>
                    <a:pt x="14" y="45"/>
                  </a:lnTo>
                  <a:lnTo>
                    <a:pt x="14" y="44"/>
                  </a:lnTo>
                  <a:lnTo>
                    <a:pt x="16" y="43"/>
                  </a:lnTo>
                  <a:lnTo>
                    <a:pt x="17" y="42"/>
                  </a:lnTo>
                  <a:lnTo>
                    <a:pt x="18" y="40"/>
                  </a:lnTo>
                  <a:lnTo>
                    <a:pt x="19" y="39"/>
                  </a:lnTo>
                  <a:lnTo>
                    <a:pt x="20" y="38"/>
                  </a:lnTo>
                  <a:lnTo>
                    <a:pt x="22" y="37"/>
                  </a:lnTo>
                  <a:lnTo>
                    <a:pt x="23" y="37"/>
                  </a:lnTo>
                  <a:lnTo>
                    <a:pt x="24" y="34"/>
                  </a:lnTo>
                  <a:lnTo>
                    <a:pt x="25" y="34"/>
                  </a:lnTo>
                  <a:lnTo>
                    <a:pt x="27" y="33"/>
                  </a:lnTo>
                  <a:lnTo>
                    <a:pt x="29" y="32"/>
                  </a:lnTo>
                  <a:lnTo>
                    <a:pt x="30" y="30"/>
                  </a:lnTo>
                  <a:lnTo>
                    <a:pt x="32" y="28"/>
                  </a:lnTo>
                  <a:lnTo>
                    <a:pt x="33" y="27"/>
                  </a:lnTo>
                  <a:lnTo>
                    <a:pt x="35" y="27"/>
                  </a:lnTo>
                  <a:lnTo>
                    <a:pt x="36" y="25"/>
                  </a:lnTo>
                  <a:lnTo>
                    <a:pt x="38" y="23"/>
                  </a:lnTo>
                  <a:lnTo>
                    <a:pt x="39" y="22"/>
                  </a:lnTo>
                  <a:lnTo>
                    <a:pt x="41" y="21"/>
                  </a:lnTo>
                  <a:lnTo>
                    <a:pt x="42" y="20"/>
                  </a:lnTo>
                  <a:lnTo>
                    <a:pt x="45" y="18"/>
                  </a:lnTo>
                  <a:lnTo>
                    <a:pt x="46" y="17"/>
                  </a:lnTo>
                  <a:lnTo>
                    <a:pt x="47" y="16"/>
                  </a:lnTo>
                  <a:lnTo>
                    <a:pt x="50" y="15"/>
                  </a:lnTo>
                  <a:lnTo>
                    <a:pt x="51" y="14"/>
                  </a:lnTo>
                  <a:lnTo>
                    <a:pt x="54" y="12"/>
                  </a:lnTo>
                  <a:lnTo>
                    <a:pt x="55" y="11"/>
                  </a:lnTo>
                  <a:lnTo>
                    <a:pt x="57" y="10"/>
                  </a:lnTo>
                  <a:lnTo>
                    <a:pt x="60" y="9"/>
                  </a:lnTo>
                  <a:lnTo>
                    <a:pt x="61" y="8"/>
                  </a:lnTo>
                  <a:lnTo>
                    <a:pt x="63" y="6"/>
                  </a:lnTo>
                  <a:lnTo>
                    <a:pt x="66" y="5"/>
                  </a:lnTo>
                  <a:lnTo>
                    <a:pt x="67" y="4"/>
                  </a:lnTo>
                  <a:lnTo>
                    <a:pt x="69" y="3"/>
                  </a:lnTo>
                  <a:lnTo>
                    <a:pt x="72" y="1"/>
                  </a:lnTo>
                  <a:lnTo>
                    <a:pt x="73" y="0"/>
                  </a:lnTo>
                  <a:lnTo>
                    <a:pt x="82" y="14"/>
                  </a:lnTo>
                  <a:lnTo>
                    <a:pt x="80" y="14"/>
                  </a:lnTo>
                  <a:lnTo>
                    <a:pt x="79" y="15"/>
                  </a:lnTo>
                  <a:lnTo>
                    <a:pt x="78" y="16"/>
                  </a:lnTo>
                  <a:lnTo>
                    <a:pt x="77" y="17"/>
                  </a:lnTo>
                  <a:lnTo>
                    <a:pt x="74" y="17"/>
                  </a:lnTo>
                  <a:lnTo>
                    <a:pt x="73" y="20"/>
                  </a:lnTo>
                  <a:lnTo>
                    <a:pt x="72" y="20"/>
                  </a:lnTo>
                  <a:lnTo>
                    <a:pt x="71" y="21"/>
                  </a:lnTo>
                  <a:lnTo>
                    <a:pt x="69" y="21"/>
                  </a:lnTo>
                  <a:lnTo>
                    <a:pt x="68" y="22"/>
                  </a:lnTo>
                  <a:lnTo>
                    <a:pt x="67" y="23"/>
                  </a:lnTo>
                  <a:lnTo>
                    <a:pt x="66" y="25"/>
                  </a:lnTo>
                  <a:lnTo>
                    <a:pt x="64" y="26"/>
                  </a:lnTo>
                  <a:lnTo>
                    <a:pt x="62" y="27"/>
                  </a:lnTo>
                  <a:lnTo>
                    <a:pt x="61" y="28"/>
                  </a:lnTo>
                  <a:lnTo>
                    <a:pt x="60" y="30"/>
                  </a:lnTo>
                  <a:lnTo>
                    <a:pt x="58" y="30"/>
                  </a:lnTo>
                  <a:lnTo>
                    <a:pt x="57" y="32"/>
                  </a:lnTo>
                  <a:lnTo>
                    <a:pt x="56" y="32"/>
                  </a:lnTo>
                  <a:lnTo>
                    <a:pt x="55" y="33"/>
                  </a:lnTo>
                  <a:lnTo>
                    <a:pt x="52" y="34"/>
                  </a:lnTo>
                  <a:lnTo>
                    <a:pt x="51" y="36"/>
                  </a:lnTo>
                  <a:lnTo>
                    <a:pt x="50" y="37"/>
                  </a:lnTo>
                  <a:lnTo>
                    <a:pt x="49" y="38"/>
                  </a:lnTo>
                  <a:lnTo>
                    <a:pt x="46" y="39"/>
                  </a:lnTo>
                  <a:lnTo>
                    <a:pt x="45" y="40"/>
                  </a:lnTo>
                  <a:lnTo>
                    <a:pt x="44" y="42"/>
                  </a:lnTo>
                  <a:lnTo>
                    <a:pt x="42" y="43"/>
                  </a:lnTo>
                  <a:lnTo>
                    <a:pt x="41" y="44"/>
                  </a:lnTo>
                  <a:lnTo>
                    <a:pt x="39" y="45"/>
                  </a:lnTo>
                  <a:lnTo>
                    <a:pt x="38" y="47"/>
                  </a:lnTo>
                  <a:lnTo>
                    <a:pt x="36" y="47"/>
                  </a:lnTo>
                  <a:lnTo>
                    <a:pt x="35" y="49"/>
                  </a:lnTo>
                  <a:lnTo>
                    <a:pt x="34" y="50"/>
                  </a:lnTo>
                  <a:lnTo>
                    <a:pt x="33" y="52"/>
                  </a:lnTo>
                  <a:lnTo>
                    <a:pt x="30" y="52"/>
                  </a:lnTo>
                  <a:lnTo>
                    <a:pt x="29" y="54"/>
                  </a:lnTo>
                  <a:lnTo>
                    <a:pt x="28" y="55"/>
                  </a:lnTo>
                  <a:lnTo>
                    <a:pt x="27" y="56"/>
                  </a:lnTo>
                  <a:lnTo>
                    <a:pt x="25" y="58"/>
                  </a:lnTo>
                  <a:lnTo>
                    <a:pt x="24" y="59"/>
                  </a:lnTo>
                  <a:lnTo>
                    <a:pt x="23" y="60"/>
                  </a:lnTo>
                  <a:lnTo>
                    <a:pt x="22" y="61"/>
                  </a:lnTo>
                  <a:lnTo>
                    <a:pt x="20" y="62"/>
                  </a:lnTo>
                  <a:lnTo>
                    <a:pt x="19" y="64"/>
                  </a:lnTo>
                  <a:lnTo>
                    <a:pt x="18" y="65"/>
                  </a:lnTo>
                  <a:lnTo>
                    <a:pt x="18" y="66"/>
                  </a:lnTo>
                  <a:lnTo>
                    <a:pt x="16" y="66"/>
                  </a:lnTo>
                  <a:lnTo>
                    <a:pt x="16" y="69"/>
                  </a:lnTo>
                  <a:lnTo>
                    <a:pt x="14" y="70"/>
                  </a:lnTo>
                  <a:lnTo>
                    <a:pt x="13" y="70"/>
                  </a:lnTo>
                  <a:lnTo>
                    <a:pt x="13" y="72"/>
                  </a:lnTo>
                  <a:lnTo>
                    <a:pt x="12" y="72"/>
                  </a:lnTo>
                  <a:lnTo>
                    <a:pt x="0" y="6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Freeform 213"/>
            <p:cNvSpPr>
              <a:spLocks/>
            </p:cNvSpPr>
            <p:nvPr/>
          </p:nvSpPr>
          <p:spPr bwMode="auto">
            <a:xfrm>
              <a:off x="5937250" y="1755776"/>
              <a:ext cx="49212" cy="142875"/>
            </a:xfrm>
            <a:custGeom>
              <a:avLst/>
              <a:gdLst>
                <a:gd name="T0" fmla="*/ 0 w 31"/>
                <a:gd name="T1" fmla="*/ 84 h 90"/>
                <a:gd name="T2" fmla="*/ 1 w 31"/>
                <a:gd name="T3" fmla="*/ 82 h 90"/>
                <a:gd name="T4" fmla="*/ 2 w 31"/>
                <a:gd name="T5" fmla="*/ 79 h 90"/>
                <a:gd name="T6" fmla="*/ 3 w 31"/>
                <a:gd name="T7" fmla="*/ 76 h 90"/>
                <a:gd name="T8" fmla="*/ 4 w 31"/>
                <a:gd name="T9" fmla="*/ 73 h 90"/>
                <a:gd name="T10" fmla="*/ 5 w 31"/>
                <a:gd name="T11" fmla="*/ 71 h 90"/>
                <a:gd name="T12" fmla="*/ 7 w 31"/>
                <a:gd name="T13" fmla="*/ 68 h 90"/>
                <a:gd name="T14" fmla="*/ 8 w 31"/>
                <a:gd name="T15" fmla="*/ 66 h 90"/>
                <a:gd name="T16" fmla="*/ 8 w 31"/>
                <a:gd name="T17" fmla="*/ 63 h 90"/>
                <a:gd name="T18" fmla="*/ 9 w 31"/>
                <a:gd name="T19" fmla="*/ 61 h 90"/>
                <a:gd name="T20" fmla="*/ 10 w 31"/>
                <a:gd name="T21" fmla="*/ 57 h 90"/>
                <a:gd name="T22" fmla="*/ 12 w 31"/>
                <a:gd name="T23" fmla="*/ 55 h 90"/>
                <a:gd name="T24" fmla="*/ 13 w 31"/>
                <a:gd name="T25" fmla="*/ 51 h 90"/>
                <a:gd name="T26" fmla="*/ 13 w 31"/>
                <a:gd name="T27" fmla="*/ 49 h 90"/>
                <a:gd name="T28" fmla="*/ 14 w 31"/>
                <a:gd name="T29" fmla="*/ 45 h 90"/>
                <a:gd name="T30" fmla="*/ 14 w 31"/>
                <a:gd name="T31" fmla="*/ 41 h 90"/>
                <a:gd name="T32" fmla="*/ 15 w 31"/>
                <a:gd name="T33" fmla="*/ 38 h 90"/>
                <a:gd name="T34" fmla="*/ 17 w 31"/>
                <a:gd name="T35" fmla="*/ 34 h 90"/>
                <a:gd name="T36" fmla="*/ 17 w 31"/>
                <a:gd name="T37" fmla="*/ 29 h 90"/>
                <a:gd name="T38" fmla="*/ 17 w 31"/>
                <a:gd name="T39" fmla="*/ 26 h 90"/>
                <a:gd name="T40" fmla="*/ 18 w 31"/>
                <a:gd name="T41" fmla="*/ 22 h 90"/>
                <a:gd name="T42" fmla="*/ 18 w 31"/>
                <a:gd name="T43" fmla="*/ 17 h 90"/>
                <a:gd name="T44" fmla="*/ 18 w 31"/>
                <a:gd name="T45" fmla="*/ 13 h 90"/>
                <a:gd name="T46" fmla="*/ 18 w 31"/>
                <a:gd name="T47" fmla="*/ 9 h 90"/>
                <a:gd name="T48" fmla="*/ 18 w 31"/>
                <a:gd name="T49" fmla="*/ 4 h 90"/>
                <a:gd name="T50" fmla="*/ 18 w 31"/>
                <a:gd name="T51" fmla="*/ 0 h 90"/>
                <a:gd name="T52" fmla="*/ 31 w 31"/>
                <a:gd name="T53" fmla="*/ 2 h 90"/>
                <a:gd name="T54" fmla="*/ 31 w 31"/>
                <a:gd name="T55" fmla="*/ 5 h 90"/>
                <a:gd name="T56" fmla="*/ 31 w 31"/>
                <a:gd name="T57" fmla="*/ 7 h 90"/>
                <a:gd name="T58" fmla="*/ 31 w 31"/>
                <a:gd name="T59" fmla="*/ 11 h 90"/>
                <a:gd name="T60" fmla="*/ 31 w 31"/>
                <a:gd name="T61" fmla="*/ 14 h 90"/>
                <a:gd name="T62" fmla="*/ 31 w 31"/>
                <a:gd name="T63" fmla="*/ 17 h 90"/>
                <a:gd name="T64" fmla="*/ 31 w 31"/>
                <a:gd name="T65" fmla="*/ 21 h 90"/>
                <a:gd name="T66" fmla="*/ 31 w 31"/>
                <a:gd name="T67" fmla="*/ 23 h 90"/>
                <a:gd name="T68" fmla="*/ 31 w 31"/>
                <a:gd name="T69" fmla="*/ 27 h 90"/>
                <a:gd name="T70" fmla="*/ 31 w 31"/>
                <a:gd name="T71" fmla="*/ 29 h 90"/>
                <a:gd name="T72" fmla="*/ 31 w 31"/>
                <a:gd name="T73" fmla="*/ 33 h 90"/>
                <a:gd name="T74" fmla="*/ 30 w 31"/>
                <a:gd name="T75" fmla="*/ 36 h 90"/>
                <a:gd name="T76" fmla="*/ 30 w 31"/>
                <a:gd name="T77" fmla="*/ 40 h 90"/>
                <a:gd name="T78" fmla="*/ 29 w 31"/>
                <a:gd name="T79" fmla="*/ 44 h 90"/>
                <a:gd name="T80" fmla="*/ 29 w 31"/>
                <a:gd name="T81" fmla="*/ 48 h 90"/>
                <a:gd name="T82" fmla="*/ 27 w 31"/>
                <a:gd name="T83" fmla="*/ 51 h 90"/>
                <a:gd name="T84" fmla="*/ 27 w 31"/>
                <a:gd name="T85" fmla="*/ 55 h 90"/>
                <a:gd name="T86" fmla="*/ 26 w 31"/>
                <a:gd name="T87" fmla="*/ 58 h 90"/>
                <a:gd name="T88" fmla="*/ 25 w 31"/>
                <a:gd name="T89" fmla="*/ 62 h 90"/>
                <a:gd name="T90" fmla="*/ 24 w 31"/>
                <a:gd name="T91" fmla="*/ 66 h 90"/>
                <a:gd name="T92" fmla="*/ 23 w 31"/>
                <a:gd name="T93" fmla="*/ 70 h 90"/>
                <a:gd name="T94" fmla="*/ 22 w 31"/>
                <a:gd name="T95" fmla="*/ 73 h 90"/>
                <a:gd name="T96" fmla="*/ 20 w 31"/>
                <a:gd name="T97" fmla="*/ 77 h 90"/>
                <a:gd name="T98" fmla="*/ 19 w 31"/>
                <a:gd name="T99" fmla="*/ 80 h 90"/>
                <a:gd name="T100" fmla="*/ 17 w 31"/>
                <a:gd name="T101" fmla="*/ 84 h 90"/>
                <a:gd name="T102" fmla="*/ 14 w 31"/>
                <a:gd name="T103" fmla="*/ 86 h 90"/>
                <a:gd name="T104" fmla="*/ 13 w 31"/>
                <a:gd name="T105" fmla="*/ 90 h 9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31"/>
                <a:gd name="T160" fmla="*/ 0 h 90"/>
                <a:gd name="T161" fmla="*/ 31 w 31"/>
                <a:gd name="T162" fmla="*/ 90 h 90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31" h="90">
                  <a:moveTo>
                    <a:pt x="0" y="84"/>
                  </a:moveTo>
                  <a:lnTo>
                    <a:pt x="0" y="84"/>
                  </a:lnTo>
                  <a:lnTo>
                    <a:pt x="1" y="83"/>
                  </a:lnTo>
                  <a:lnTo>
                    <a:pt x="1" y="82"/>
                  </a:lnTo>
                  <a:lnTo>
                    <a:pt x="1" y="80"/>
                  </a:lnTo>
                  <a:lnTo>
                    <a:pt x="2" y="79"/>
                  </a:lnTo>
                  <a:lnTo>
                    <a:pt x="3" y="78"/>
                  </a:lnTo>
                  <a:lnTo>
                    <a:pt x="3" y="76"/>
                  </a:lnTo>
                  <a:lnTo>
                    <a:pt x="4" y="74"/>
                  </a:lnTo>
                  <a:lnTo>
                    <a:pt x="4" y="73"/>
                  </a:lnTo>
                  <a:lnTo>
                    <a:pt x="5" y="72"/>
                  </a:lnTo>
                  <a:lnTo>
                    <a:pt x="5" y="71"/>
                  </a:lnTo>
                  <a:lnTo>
                    <a:pt x="7" y="70"/>
                  </a:lnTo>
                  <a:lnTo>
                    <a:pt x="7" y="68"/>
                  </a:lnTo>
                  <a:lnTo>
                    <a:pt x="7" y="67"/>
                  </a:lnTo>
                  <a:lnTo>
                    <a:pt x="8" y="66"/>
                  </a:lnTo>
                  <a:lnTo>
                    <a:pt x="8" y="65"/>
                  </a:lnTo>
                  <a:lnTo>
                    <a:pt x="8" y="63"/>
                  </a:lnTo>
                  <a:lnTo>
                    <a:pt x="9" y="62"/>
                  </a:lnTo>
                  <a:lnTo>
                    <a:pt x="9" y="61"/>
                  </a:lnTo>
                  <a:lnTo>
                    <a:pt x="9" y="58"/>
                  </a:lnTo>
                  <a:lnTo>
                    <a:pt x="10" y="57"/>
                  </a:lnTo>
                  <a:lnTo>
                    <a:pt x="12" y="56"/>
                  </a:lnTo>
                  <a:lnTo>
                    <a:pt x="12" y="55"/>
                  </a:lnTo>
                  <a:lnTo>
                    <a:pt x="12" y="54"/>
                  </a:lnTo>
                  <a:lnTo>
                    <a:pt x="13" y="51"/>
                  </a:lnTo>
                  <a:lnTo>
                    <a:pt x="13" y="50"/>
                  </a:lnTo>
                  <a:lnTo>
                    <a:pt x="13" y="49"/>
                  </a:lnTo>
                  <a:lnTo>
                    <a:pt x="14" y="46"/>
                  </a:lnTo>
                  <a:lnTo>
                    <a:pt x="14" y="45"/>
                  </a:lnTo>
                  <a:lnTo>
                    <a:pt x="14" y="43"/>
                  </a:lnTo>
                  <a:lnTo>
                    <a:pt x="14" y="41"/>
                  </a:lnTo>
                  <a:lnTo>
                    <a:pt x="15" y="39"/>
                  </a:lnTo>
                  <a:lnTo>
                    <a:pt x="15" y="38"/>
                  </a:lnTo>
                  <a:lnTo>
                    <a:pt x="15" y="35"/>
                  </a:lnTo>
                  <a:lnTo>
                    <a:pt x="17" y="34"/>
                  </a:lnTo>
                  <a:lnTo>
                    <a:pt x="17" y="32"/>
                  </a:lnTo>
                  <a:lnTo>
                    <a:pt x="17" y="29"/>
                  </a:lnTo>
                  <a:lnTo>
                    <a:pt x="17" y="28"/>
                  </a:lnTo>
                  <a:lnTo>
                    <a:pt x="17" y="26"/>
                  </a:lnTo>
                  <a:lnTo>
                    <a:pt x="17" y="24"/>
                  </a:lnTo>
                  <a:lnTo>
                    <a:pt x="18" y="22"/>
                  </a:lnTo>
                  <a:lnTo>
                    <a:pt x="18" y="19"/>
                  </a:lnTo>
                  <a:lnTo>
                    <a:pt x="18" y="17"/>
                  </a:lnTo>
                  <a:lnTo>
                    <a:pt x="18" y="14"/>
                  </a:lnTo>
                  <a:lnTo>
                    <a:pt x="18" y="13"/>
                  </a:lnTo>
                  <a:lnTo>
                    <a:pt x="18" y="11"/>
                  </a:lnTo>
                  <a:lnTo>
                    <a:pt x="18" y="9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18" y="1"/>
                  </a:lnTo>
                  <a:lnTo>
                    <a:pt x="18" y="0"/>
                  </a:lnTo>
                  <a:lnTo>
                    <a:pt x="31" y="1"/>
                  </a:lnTo>
                  <a:lnTo>
                    <a:pt x="31" y="2"/>
                  </a:lnTo>
                  <a:lnTo>
                    <a:pt x="31" y="4"/>
                  </a:lnTo>
                  <a:lnTo>
                    <a:pt x="31" y="5"/>
                  </a:lnTo>
                  <a:lnTo>
                    <a:pt x="31" y="6"/>
                  </a:lnTo>
                  <a:lnTo>
                    <a:pt x="31" y="7"/>
                  </a:lnTo>
                  <a:lnTo>
                    <a:pt x="31" y="9"/>
                  </a:lnTo>
                  <a:lnTo>
                    <a:pt x="31" y="11"/>
                  </a:lnTo>
                  <a:lnTo>
                    <a:pt x="31" y="13"/>
                  </a:lnTo>
                  <a:lnTo>
                    <a:pt x="31" y="14"/>
                  </a:lnTo>
                  <a:lnTo>
                    <a:pt x="31" y="16"/>
                  </a:lnTo>
                  <a:lnTo>
                    <a:pt x="31" y="17"/>
                  </a:lnTo>
                  <a:lnTo>
                    <a:pt x="31" y="18"/>
                  </a:lnTo>
                  <a:lnTo>
                    <a:pt x="31" y="21"/>
                  </a:lnTo>
                  <a:lnTo>
                    <a:pt x="31" y="22"/>
                  </a:lnTo>
                  <a:lnTo>
                    <a:pt x="31" y="23"/>
                  </a:lnTo>
                  <a:lnTo>
                    <a:pt x="31" y="24"/>
                  </a:lnTo>
                  <a:lnTo>
                    <a:pt x="31" y="27"/>
                  </a:lnTo>
                  <a:lnTo>
                    <a:pt x="31" y="28"/>
                  </a:lnTo>
                  <a:lnTo>
                    <a:pt x="31" y="29"/>
                  </a:lnTo>
                  <a:lnTo>
                    <a:pt x="31" y="32"/>
                  </a:lnTo>
                  <a:lnTo>
                    <a:pt x="31" y="33"/>
                  </a:lnTo>
                  <a:lnTo>
                    <a:pt x="30" y="34"/>
                  </a:lnTo>
                  <a:lnTo>
                    <a:pt x="30" y="36"/>
                  </a:lnTo>
                  <a:lnTo>
                    <a:pt x="30" y="38"/>
                  </a:lnTo>
                  <a:lnTo>
                    <a:pt x="30" y="40"/>
                  </a:lnTo>
                  <a:lnTo>
                    <a:pt x="30" y="41"/>
                  </a:lnTo>
                  <a:lnTo>
                    <a:pt x="29" y="44"/>
                  </a:lnTo>
                  <a:lnTo>
                    <a:pt x="29" y="45"/>
                  </a:lnTo>
                  <a:lnTo>
                    <a:pt x="29" y="48"/>
                  </a:lnTo>
                  <a:lnTo>
                    <a:pt x="29" y="49"/>
                  </a:lnTo>
                  <a:lnTo>
                    <a:pt x="27" y="51"/>
                  </a:lnTo>
                  <a:lnTo>
                    <a:pt x="27" y="54"/>
                  </a:lnTo>
                  <a:lnTo>
                    <a:pt x="27" y="55"/>
                  </a:lnTo>
                  <a:lnTo>
                    <a:pt x="27" y="56"/>
                  </a:lnTo>
                  <a:lnTo>
                    <a:pt x="26" y="58"/>
                  </a:lnTo>
                  <a:lnTo>
                    <a:pt x="26" y="60"/>
                  </a:lnTo>
                  <a:lnTo>
                    <a:pt x="25" y="62"/>
                  </a:lnTo>
                  <a:lnTo>
                    <a:pt x="25" y="65"/>
                  </a:lnTo>
                  <a:lnTo>
                    <a:pt x="24" y="66"/>
                  </a:lnTo>
                  <a:lnTo>
                    <a:pt x="23" y="67"/>
                  </a:lnTo>
                  <a:lnTo>
                    <a:pt x="23" y="70"/>
                  </a:lnTo>
                  <a:lnTo>
                    <a:pt x="23" y="72"/>
                  </a:lnTo>
                  <a:lnTo>
                    <a:pt x="22" y="73"/>
                  </a:lnTo>
                  <a:lnTo>
                    <a:pt x="22" y="76"/>
                  </a:lnTo>
                  <a:lnTo>
                    <a:pt x="20" y="77"/>
                  </a:lnTo>
                  <a:lnTo>
                    <a:pt x="19" y="79"/>
                  </a:lnTo>
                  <a:lnTo>
                    <a:pt x="19" y="80"/>
                  </a:lnTo>
                  <a:lnTo>
                    <a:pt x="18" y="82"/>
                  </a:lnTo>
                  <a:lnTo>
                    <a:pt x="17" y="84"/>
                  </a:lnTo>
                  <a:lnTo>
                    <a:pt x="15" y="85"/>
                  </a:lnTo>
                  <a:lnTo>
                    <a:pt x="14" y="86"/>
                  </a:lnTo>
                  <a:lnTo>
                    <a:pt x="14" y="89"/>
                  </a:lnTo>
                  <a:lnTo>
                    <a:pt x="13" y="90"/>
                  </a:lnTo>
                  <a:lnTo>
                    <a:pt x="0" y="84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Freeform 210"/>
            <p:cNvSpPr>
              <a:spLocks/>
            </p:cNvSpPr>
            <p:nvPr/>
          </p:nvSpPr>
          <p:spPr bwMode="auto">
            <a:xfrm>
              <a:off x="5675313" y="1819276"/>
              <a:ext cx="255587" cy="206375"/>
            </a:xfrm>
            <a:custGeom>
              <a:avLst/>
              <a:gdLst>
                <a:gd name="T0" fmla="*/ 41 w 161"/>
                <a:gd name="T1" fmla="*/ 127 h 130"/>
                <a:gd name="T2" fmla="*/ 40 w 161"/>
                <a:gd name="T3" fmla="*/ 121 h 130"/>
                <a:gd name="T4" fmla="*/ 37 w 161"/>
                <a:gd name="T5" fmla="*/ 116 h 130"/>
                <a:gd name="T6" fmla="*/ 36 w 161"/>
                <a:gd name="T7" fmla="*/ 110 h 130"/>
                <a:gd name="T8" fmla="*/ 35 w 161"/>
                <a:gd name="T9" fmla="*/ 105 h 130"/>
                <a:gd name="T10" fmla="*/ 33 w 161"/>
                <a:gd name="T11" fmla="*/ 99 h 130"/>
                <a:gd name="T12" fmla="*/ 31 w 161"/>
                <a:gd name="T13" fmla="*/ 92 h 130"/>
                <a:gd name="T14" fmla="*/ 29 w 161"/>
                <a:gd name="T15" fmla="*/ 86 h 130"/>
                <a:gd name="T16" fmla="*/ 28 w 161"/>
                <a:gd name="T17" fmla="*/ 78 h 130"/>
                <a:gd name="T18" fmla="*/ 25 w 161"/>
                <a:gd name="T19" fmla="*/ 70 h 130"/>
                <a:gd name="T20" fmla="*/ 24 w 161"/>
                <a:gd name="T21" fmla="*/ 61 h 130"/>
                <a:gd name="T22" fmla="*/ 23 w 161"/>
                <a:gd name="T23" fmla="*/ 54 h 130"/>
                <a:gd name="T24" fmla="*/ 22 w 161"/>
                <a:gd name="T25" fmla="*/ 44 h 130"/>
                <a:gd name="T26" fmla="*/ 58 w 161"/>
                <a:gd name="T27" fmla="*/ 20 h 130"/>
                <a:gd name="T28" fmla="*/ 63 w 161"/>
                <a:gd name="T29" fmla="*/ 20 h 130"/>
                <a:gd name="T30" fmla="*/ 68 w 161"/>
                <a:gd name="T31" fmla="*/ 21 h 130"/>
                <a:gd name="T32" fmla="*/ 75 w 161"/>
                <a:gd name="T33" fmla="*/ 21 h 130"/>
                <a:gd name="T34" fmla="*/ 81 w 161"/>
                <a:gd name="T35" fmla="*/ 22 h 130"/>
                <a:gd name="T36" fmla="*/ 89 w 161"/>
                <a:gd name="T37" fmla="*/ 23 h 130"/>
                <a:gd name="T38" fmla="*/ 96 w 161"/>
                <a:gd name="T39" fmla="*/ 25 h 130"/>
                <a:gd name="T40" fmla="*/ 105 w 161"/>
                <a:gd name="T41" fmla="*/ 26 h 130"/>
                <a:gd name="T42" fmla="*/ 113 w 161"/>
                <a:gd name="T43" fmla="*/ 28 h 130"/>
                <a:gd name="T44" fmla="*/ 122 w 161"/>
                <a:gd name="T45" fmla="*/ 31 h 130"/>
                <a:gd name="T46" fmla="*/ 131 w 161"/>
                <a:gd name="T47" fmla="*/ 33 h 130"/>
                <a:gd name="T48" fmla="*/ 141 w 161"/>
                <a:gd name="T49" fmla="*/ 38 h 130"/>
                <a:gd name="T50" fmla="*/ 150 w 161"/>
                <a:gd name="T51" fmla="*/ 42 h 130"/>
                <a:gd name="T52" fmla="*/ 160 w 161"/>
                <a:gd name="T53" fmla="*/ 46 h 130"/>
                <a:gd name="T54" fmla="*/ 161 w 161"/>
                <a:gd name="T55" fmla="*/ 51 h 130"/>
                <a:gd name="T56" fmla="*/ 158 w 161"/>
                <a:gd name="T57" fmla="*/ 56 h 130"/>
                <a:gd name="T58" fmla="*/ 157 w 161"/>
                <a:gd name="T59" fmla="*/ 61 h 130"/>
                <a:gd name="T60" fmla="*/ 156 w 161"/>
                <a:gd name="T61" fmla="*/ 66 h 130"/>
                <a:gd name="T62" fmla="*/ 153 w 161"/>
                <a:gd name="T63" fmla="*/ 72 h 130"/>
                <a:gd name="T64" fmla="*/ 152 w 161"/>
                <a:gd name="T65" fmla="*/ 78 h 130"/>
                <a:gd name="T66" fmla="*/ 151 w 161"/>
                <a:gd name="T67" fmla="*/ 84 h 130"/>
                <a:gd name="T68" fmla="*/ 150 w 161"/>
                <a:gd name="T69" fmla="*/ 90 h 130"/>
                <a:gd name="T70" fmla="*/ 148 w 161"/>
                <a:gd name="T71" fmla="*/ 97 h 130"/>
                <a:gd name="T72" fmla="*/ 147 w 161"/>
                <a:gd name="T73" fmla="*/ 104 h 130"/>
                <a:gd name="T74" fmla="*/ 146 w 161"/>
                <a:gd name="T75" fmla="*/ 110 h 130"/>
                <a:gd name="T76" fmla="*/ 146 w 161"/>
                <a:gd name="T77" fmla="*/ 117 h 130"/>
                <a:gd name="T78" fmla="*/ 146 w 161"/>
                <a:gd name="T79" fmla="*/ 122 h 130"/>
                <a:gd name="T80" fmla="*/ 144 w 161"/>
                <a:gd name="T81" fmla="*/ 125 h 130"/>
                <a:gd name="T82" fmla="*/ 138 w 161"/>
                <a:gd name="T83" fmla="*/ 124 h 130"/>
                <a:gd name="T84" fmla="*/ 130 w 161"/>
                <a:gd name="T85" fmla="*/ 124 h 130"/>
                <a:gd name="T86" fmla="*/ 125 w 161"/>
                <a:gd name="T87" fmla="*/ 124 h 130"/>
                <a:gd name="T88" fmla="*/ 121 w 161"/>
                <a:gd name="T89" fmla="*/ 122 h 130"/>
                <a:gd name="T90" fmla="*/ 116 w 161"/>
                <a:gd name="T91" fmla="*/ 122 h 130"/>
                <a:gd name="T92" fmla="*/ 109 w 161"/>
                <a:gd name="T93" fmla="*/ 122 h 130"/>
                <a:gd name="T94" fmla="*/ 103 w 161"/>
                <a:gd name="T95" fmla="*/ 122 h 130"/>
                <a:gd name="T96" fmla="*/ 99 w 161"/>
                <a:gd name="T97" fmla="*/ 122 h 130"/>
                <a:gd name="T98" fmla="*/ 94 w 161"/>
                <a:gd name="T99" fmla="*/ 122 h 130"/>
                <a:gd name="T100" fmla="*/ 89 w 161"/>
                <a:gd name="T101" fmla="*/ 122 h 130"/>
                <a:gd name="T102" fmla="*/ 84 w 161"/>
                <a:gd name="T103" fmla="*/ 122 h 130"/>
                <a:gd name="T104" fmla="*/ 79 w 161"/>
                <a:gd name="T105" fmla="*/ 124 h 130"/>
                <a:gd name="T106" fmla="*/ 74 w 161"/>
                <a:gd name="T107" fmla="*/ 124 h 130"/>
                <a:gd name="T108" fmla="*/ 69 w 161"/>
                <a:gd name="T109" fmla="*/ 125 h 130"/>
                <a:gd name="T110" fmla="*/ 64 w 161"/>
                <a:gd name="T111" fmla="*/ 126 h 130"/>
                <a:gd name="T112" fmla="*/ 57 w 161"/>
                <a:gd name="T113" fmla="*/ 127 h 130"/>
                <a:gd name="T114" fmla="*/ 51 w 161"/>
                <a:gd name="T115" fmla="*/ 128 h 130"/>
                <a:gd name="T116" fmla="*/ 45 w 161"/>
                <a:gd name="T117" fmla="*/ 130 h 13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61"/>
                <a:gd name="T178" fmla="*/ 0 h 130"/>
                <a:gd name="T179" fmla="*/ 161 w 161"/>
                <a:gd name="T180" fmla="*/ 130 h 130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61" h="130">
                  <a:moveTo>
                    <a:pt x="42" y="130"/>
                  </a:moveTo>
                  <a:lnTo>
                    <a:pt x="42" y="130"/>
                  </a:lnTo>
                  <a:lnTo>
                    <a:pt x="42" y="128"/>
                  </a:lnTo>
                  <a:lnTo>
                    <a:pt x="41" y="127"/>
                  </a:lnTo>
                  <a:lnTo>
                    <a:pt x="41" y="126"/>
                  </a:lnTo>
                  <a:lnTo>
                    <a:pt x="40" y="125"/>
                  </a:lnTo>
                  <a:lnTo>
                    <a:pt x="40" y="124"/>
                  </a:lnTo>
                  <a:lnTo>
                    <a:pt x="40" y="121"/>
                  </a:lnTo>
                  <a:lnTo>
                    <a:pt x="40" y="120"/>
                  </a:lnTo>
                  <a:lnTo>
                    <a:pt x="39" y="119"/>
                  </a:lnTo>
                  <a:lnTo>
                    <a:pt x="39" y="117"/>
                  </a:lnTo>
                  <a:lnTo>
                    <a:pt x="37" y="116"/>
                  </a:lnTo>
                  <a:lnTo>
                    <a:pt x="37" y="115"/>
                  </a:lnTo>
                  <a:lnTo>
                    <a:pt x="36" y="112"/>
                  </a:lnTo>
                  <a:lnTo>
                    <a:pt x="36" y="111"/>
                  </a:lnTo>
                  <a:lnTo>
                    <a:pt x="36" y="110"/>
                  </a:lnTo>
                  <a:lnTo>
                    <a:pt x="35" y="109"/>
                  </a:lnTo>
                  <a:lnTo>
                    <a:pt x="35" y="108"/>
                  </a:lnTo>
                  <a:lnTo>
                    <a:pt x="35" y="106"/>
                  </a:lnTo>
                  <a:lnTo>
                    <a:pt x="35" y="105"/>
                  </a:lnTo>
                  <a:lnTo>
                    <a:pt x="34" y="104"/>
                  </a:lnTo>
                  <a:lnTo>
                    <a:pt x="34" y="102"/>
                  </a:lnTo>
                  <a:lnTo>
                    <a:pt x="33" y="100"/>
                  </a:lnTo>
                  <a:lnTo>
                    <a:pt x="33" y="99"/>
                  </a:lnTo>
                  <a:lnTo>
                    <a:pt x="33" y="97"/>
                  </a:lnTo>
                  <a:lnTo>
                    <a:pt x="31" y="95"/>
                  </a:lnTo>
                  <a:lnTo>
                    <a:pt x="31" y="94"/>
                  </a:lnTo>
                  <a:lnTo>
                    <a:pt x="31" y="92"/>
                  </a:lnTo>
                  <a:lnTo>
                    <a:pt x="30" y="90"/>
                  </a:lnTo>
                  <a:lnTo>
                    <a:pt x="30" y="89"/>
                  </a:lnTo>
                  <a:lnTo>
                    <a:pt x="30" y="87"/>
                  </a:lnTo>
                  <a:lnTo>
                    <a:pt x="29" y="86"/>
                  </a:lnTo>
                  <a:lnTo>
                    <a:pt x="29" y="83"/>
                  </a:lnTo>
                  <a:lnTo>
                    <a:pt x="28" y="82"/>
                  </a:lnTo>
                  <a:lnTo>
                    <a:pt x="28" y="80"/>
                  </a:lnTo>
                  <a:lnTo>
                    <a:pt x="28" y="78"/>
                  </a:lnTo>
                  <a:lnTo>
                    <a:pt x="27" y="76"/>
                  </a:lnTo>
                  <a:lnTo>
                    <a:pt x="27" y="73"/>
                  </a:lnTo>
                  <a:lnTo>
                    <a:pt x="27" y="72"/>
                  </a:lnTo>
                  <a:lnTo>
                    <a:pt x="25" y="70"/>
                  </a:lnTo>
                  <a:lnTo>
                    <a:pt x="25" y="67"/>
                  </a:lnTo>
                  <a:lnTo>
                    <a:pt x="25" y="66"/>
                  </a:lnTo>
                  <a:lnTo>
                    <a:pt x="25" y="64"/>
                  </a:lnTo>
                  <a:lnTo>
                    <a:pt x="24" y="61"/>
                  </a:lnTo>
                  <a:lnTo>
                    <a:pt x="23" y="60"/>
                  </a:lnTo>
                  <a:lnTo>
                    <a:pt x="23" y="58"/>
                  </a:lnTo>
                  <a:lnTo>
                    <a:pt x="23" y="55"/>
                  </a:lnTo>
                  <a:lnTo>
                    <a:pt x="23" y="54"/>
                  </a:lnTo>
                  <a:lnTo>
                    <a:pt x="23" y="51"/>
                  </a:lnTo>
                  <a:lnTo>
                    <a:pt x="22" y="49"/>
                  </a:lnTo>
                  <a:lnTo>
                    <a:pt x="22" y="46"/>
                  </a:lnTo>
                  <a:lnTo>
                    <a:pt x="22" y="44"/>
                  </a:lnTo>
                  <a:lnTo>
                    <a:pt x="0" y="27"/>
                  </a:lnTo>
                  <a:lnTo>
                    <a:pt x="28" y="0"/>
                  </a:lnTo>
                  <a:lnTo>
                    <a:pt x="57" y="20"/>
                  </a:lnTo>
                  <a:lnTo>
                    <a:pt x="58" y="20"/>
                  </a:lnTo>
                  <a:lnTo>
                    <a:pt x="59" y="20"/>
                  </a:lnTo>
                  <a:lnTo>
                    <a:pt x="61" y="20"/>
                  </a:lnTo>
                  <a:lnTo>
                    <a:pt x="62" y="20"/>
                  </a:lnTo>
                  <a:lnTo>
                    <a:pt x="63" y="20"/>
                  </a:lnTo>
                  <a:lnTo>
                    <a:pt x="64" y="21"/>
                  </a:lnTo>
                  <a:lnTo>
                    <a:pt x="66" y="21"/>
                  </a:lnTo>
                  <a:lnTo>
                    <a:pt x="67" y="21"/>
                  </a:lnTo>
                  <a:lnTo>
                    <a:pt x="68" y="21"/>
                  </a:lnTo>
                  <a:lnTo>
                    <a:pt x="71" y="21"/>
                  </a:lnTo>
                  <a:lnTo>
                    <a:pt x="72" y="21"/>
                  </a:lnTo>
                  <a:lnTo>
                    <a:pt x="74" y="21"/>
                  </a:lnTo>
                  <a:lnTo>
                    <a:pt x="75" y="21"/>
                  </a:lnTo>
                  <a:lnTo>
                    <a:pt x="77" y="21"/>
                  </a:lnTo>
                  <a:lnTo>
                    <a:pt x="79" y="21"/>
                  </a:lnTo>
                  <a:lnTo>
                    <a:pt x="80" y="22"/>
                  </a:lnTo>
                  <a:lnTo>
                    <a:pt x="81" y="22"/>
                  </a:lnTo>
                  <a:lnTo>
                    <a:pt x="84" y="22"/>
                  </a:lnTo>
                  <a:lnTo>
                    <a:pt x="85" y="22"/>
                  </a:lnTo>
                  <a:lnTo>
                    <a:pt x="88" y="22"/>
                  </a:lnTo>
                  <a:lnTo>
                    <a:pt x="89" y="23"/>
                  </a:lnTo>
                  <a:lnTo>
                    <a:pt x="91" y="23"/>
                  </a:lnTo>
                  <a:lnTo>
                    <a:pt x="93" y="23"/>
                  </a:lnTo>
                  <a:lnTo>
                    <a:pt x="95" y="23"/>
                  </a:lnTo>
                  <a:lnTo>
                    <a:pt x="96" y="25"/>
                  </a:lnTo>
                  <a:lnTo>
                    <a:pt x="99" y="25"/>
                  </a:lnTo>
                  <a:lnTo>
                    <a:pt x="101" y="26"/>
                  </a:lnTo>
                  <a:lnTo>
                    <a:pt x="103" y="26"/>
                  </a:lnTo>
                  <a:lnTo>
                    <a:pt x="105" y="26"/>
                  </a:lnTo>
                  <a:lnTo>
                    <a:pt x="107" y="26"/>
                  </a:lnTo>
                  <a:lnTo>
                    <a:pt x="109" y="27"/>
                  </a:lnTo>
                  <a:lnTo>
                    <a:pt x="112" y="28"/>
                  </a:lnTo>
                  <a:lnTo>
                    <a:pt x="113" y="28"/>
                  </a:lnTo>
                  <a:lnTo>
                    <a:pt x="116" y="28"/>
                  </a:lnTo>
                  <a:lnTo>
                    <a:pt x="118" y="30"/>
                  </a:lnTo>
                  <a:lnTo>
                    <a:pt x="121" y="31"/>
                  </a:lnTo>
                  <a:lnTo>
                    <a:pt x="122" y="31"/>
                  </a:lnTo>
                  <a:lnTo>
                    <a:pt x="125" y="32"/>
                  </a:lnTo>
                  <a:lnTo>
                    <a:pt x="126" y="32"/>
                  </a:lnTo>
                  <a:lnTo>
                    <a:pt x="129" y="33"/>
                  </a:lnTo>
                  <a:lnTo>
                    <a:pt x="131" y="33"/>
                  </a:lnTo>
                  <a:lnTo>
                    <a:pt x="134" y="34"/>
                  </a:lnTo>
                  <a:lnTo>
                    <a:pt x="136" y="36"/>
                  </a:lnTo>
                  <a:lnTo>
                    <a:pt x="139" y="36"/>
                  </a:lnTo>
                  <a:lnTo>
                    <a:pt x="141" y="38"/>
                  </a:lnTo>
                  <a:lnTo>
                    <a:pt x="143" y="38"/>
                  </a:lnTo>
                  <a:lnTo>
                    <a:pt x="145" y="39"/>
                  </a:lnTo>
                  <a:lnTo>
                    <a:pt x="147" y="40"/>
                  </a:lnTo>
                  <a:lnTo>
                    <a:pt x="150" y="42"/>
                  </a:lnTo>
                  <a:lnTo>
                    <a:pt x="152" y="43"/>
                  </a:lnTo>
                  <a:lnTo>
                    <a:pt x="155" y="44"/>
                  </a:lnTo>
                  <a:lnTo>
                    <a:pt x="157" y="45"/>
                  </a:lnTo>
                  <a:lnTo>
                    <a:pt x="160" y="46"/>
                  </a:lnTo>
                  <a:lnTo>
                    <a:pt x="161" y="48"/>
                  </a:lnTo>
                  <a:lnTo>
                    <a:pt x="161" y="49"/>
                  </a:lnTo>
                  <a:lnTo>
                    <a:pt x="161" y="50"/>
                  </a:lnTo>
                  <a:lnTo>
                    <a:pt x="161" y="51"/>
                  </a:lnTo>
                  <a:lnTo>
                    <a:pt x="160" y="53"/>
                  </a:lnTo>
                  <a:lnTo>
                    <a:pt x="160" y="54"/>
                  </a:lnTo>
                  <a:lnTo>
                    <a:pt x="160" y="55"/>
                  </a:lnTo>
                  <a:lnTo>
                    <a:pt x="158" y="56"/>
                  </a:lnTo>
                  <a:lnTo>
                    <a:pt x="158" y="58"/>
                  </a:lnTo>
                  <a:lnTo>
                    <a:pt x="158" y="60"/>
                  </a:lnTo>
                  <a:lnTo>
                    <a:pt x="157" y="60"/>
                  </a:lnTo>
                  <a:lnTo>
                    <a:pt x="157" y="61"/>
                  </a:lnTo>
                  <a:lnTo>
                    <a:pt x="156" y="62"/>
                  </a:lnTo>
                  <a:lnTo>
                    <a:pt x="156" y="64"/>
                  </a:lnTo>
                  <a:lnTo>
                    <a:pt x="156" y="65"/>
                  </a:lnTo>
                  <a:lnTo>
                    <a:pt x="156" y="66"/>
                  </a:lnTo>
                  <a:lnTo>
                    <a:pt x="156" y="67"/>
                  </a:lnTo>
                  <a:lnTo>
                    <a:pt x="155" y="70"/>
                  </a:lnTo>
                  <a:lnTo>
                    <a:pt x="155" y="71"/>
                  </a:lnTo>
                  <a:lnTo>
                    <a:pt x="153" y="72"/>
                  </a:lnTo>
                  <a:lnTo>
                    <a:pt x="153" y="73"/>
                  </a:lnTo>
                  <a:lnTo>
                    <a:pt x="153" y="75"/>
                  </a:lnTo>
                  <a:lnTo>
                    <a:pt x="153" y="77"/>
                  </a:lnTo>
                  <a:lnTo>
                    <a:pt x="152" y="78"/>
                  </a:lnTo>
                  <a:lnTo>
                    <a:pt x="152" y="80"/>
                  </a:lnTo>
                  <a:lnTo>
                    <a:pt x="152" y="82"/>
                  </a:lnTo>
                  <a:lnTo>
                    <a:pt x="152" y="83"/>
                  </a:lnTo>
                  <a:lnTo>
                    <a:pt x="151" y="84"/>
                  </a:lnTo>
                  <a:lnTo>
                    <a:pt x="150" y="86"/>
                  </a:lnTo>
                  <a:lnTo>
                    <a:pt x="150" y="88"/>
                  </a:lnTo>
                  <a:lnTo>
                    <a:pt x="150" y="89"/>
                  </a:lnTo>
                  <a:lnTo>
                    <a:pt x="150" y="90"/>
                  </a:lnTo>
                  <a:lnTo>
                    <a:pt x="150" y="92"/>
                  </a:lnTo>
                  <a:lnTo>
                    <a:pt x="148" y="94"/>
                  </a:lnTo>
                  <a:lnTo>
                    <a:pt x="148" y="95"/>
                  </a:lnTo>
                  <a:lnTo>
                    <a:pt x="148" y="97"/>
                  </a:lnTo>
                  <a:lnTo>
                    <a:pt x="148" y="99"/>
                  </a:lnTo>
                  <a:lnTo>
                    <a:pt x="147" y="100"/>
                  </a:lnTo>
                  <a:lnTo>
                    <a:pt x="147" y="102"/>
                  </a:lnTo>
                  <a:lnTo>
                    <a:pt x="147" y="104"/>
                  </a:lnTo>
                  <a:lnTo>
                    <a:pt x="147" y="105"/>
                  </a:lnTo>
                  <a:lnTo>
                    <a:pt x="147" y="106"/>
                  </a:lnTo>
                  <a:lnTo>
                    <a:pt x="147" y="108"/>
                  </a:lnTo>
                  <a:lnTo>
                    <a:pt x="146" y="110"/>
                  </a:lnTo>
                  <a:lnTo>
                    <a:pt x="146" y="111"/>
                  </a:lnTo>
                  <a:lnTo>
                    <a:pt x="146" y="112"/>
                  </a:lnTo>
                  <a:lnTo>
                    <a:pt x="146" y="115"/>
                  </a:lnTo>
                  <a:lnTo>
                    <a:pt x="146" y="117"/>
                  </a:lnTo>
                  <a:lnTo>
                    <a:pt x="146" y="119"/>
                  </a:lnTo>
                  <a:lnTo>
                    <a:pt x="146" y="120"/>
                  </a:lnTo>
                  <a:lnTo>
                    <a:pt x="146" y="121"/>
                  </a:lnTo>
                  <a:lnTo>
                    <a:pt x="146" y="122"/>
                  </a:lnTo>
                  <a:lnTo>
                    <a:pt x="146" y="124"/>
                  </a:lnTo>
                  <a:lnTo>
                    <a:pt x="146" y="125"/>
                  </a:lnTo>
                  <a:lnTo>
                    <a:pt x="145" y="125"/>
                  </a:lnTo>
                  <a:lnTo>
                    <a:pt x="144" y="125"/>
                  </a:lnTo>
                  <a:lnTo>
                    <a:pt x="143" y="125"/>
                  </a:lnTo>
                  <a:lnTo>
                    <a:pt x="141" y="125"/>
                  </a:lnTo>
                  <a:lnTo>
                    <a:pt x="139" y="124"/>
                  </a:lnTo>
                  <a:lnTo>
                    <a:pt x="138" y="124"/>
                  </a:lnTo>
                  <a:lnTo>
                    <a:pt x="136" y="124"/>
                  </a:lnTo>
                  <a:lnTo>
                    <a:pt x="134" y="124"/>
                  </a:lnTo>
                  <a:lnTo>
                    <a:pt x="133" y="124"/>
                  </a:lnTo>
                  <a:lnTo>
                    <a:pt x="130" y="124"/>
                  </a:lnTo>
                  <a:lnTo>
                    <a:pt x="129" y="124"/>
                  </a:lnTo>
                  <a:lnTo>
                    <a:pt x="128" y="124"/>
                  </a:lnTo>
                  <a:lnTo>
                    <a:pt x="126" y="124"/>
                  </a:lnTo>
                  <a:lnTo>
                    <a:pt x="125" y="124"/>
                  </a:lnTo>
                  <a:lnTo>
                    <a:pt x="124" y="124"/>
                  </a:lnTo>
                  <a:lnTo>
                    <a:pt x="124" y="122"/>
                  </a:lnTo>
                  <a:lnTo>
                    <a:pt x="122" y="122"/>
                  </a:lnTo>
                  <a:lnTo>
                    <a:pt x="121" y="122"/>
                  </a:lnTo>
                  <a:lnTo>
                    <a:pt x="119" y="122"/>
                  </a:lnTo>
                  <a:lnTo>
                    <a:pt x="118" y="122"/>
                  </a:lnTo>
                  <a:lnTo>
                    <a:pt x="117" y="122"/>
                  </a:lnTo>
                  <a:lnTo>
                    <a:pt x="116" y="122"/>
                  </a:lnTo>
                  <a:lnTo>
                    <a:pt x="114" y="122"/>
                  </a:lnTo>
                  <a:lnTo>
                    <a:pt x="113" y="122"/>
                  </a:lnTo>
                  <a:lnTo>
                    <a:pt x="112" y="122"/>
                  </a:lnTo>
                  <a:lnTo>
                    <a:pt x="109" y="122"/>
                  </a:lnTo>
                  <a:lnTo>
                    <a:pt x="108" y="122"/>
                  </a:lnTo>
                  <a:lnTo>
                    <a:pt x="107" y="122"/>
                  </a:lnTo>
                  <a:lnTo>
                    <a:pt x="105" y="122"/>
                  </a:lnTo>
                  <a:lnTo>
                    <a:pt x="103" y="122"/>
                  </a:lnTo>
                  <a:lnTo>
                    <a:pt x="102" y="122"/>
                  </a:lnTo>
                  <a:lnTo>
                    <a:pt x="101" y="122"/>
                  </a:lnTo>
                  <a:lnTo>
                    <a:pt x="100" y="122"/>
                  </a:lnTo>
                  <a:lnTo>
                    <a:pt x="99" y="122"/>
                  </a:lnTo>
                  <a:lnTo>
                    <a:pt x="97" y="122"/>
                  </a:lnTo>
                  <a:lnTo>
                    <a:pt x="96" y="122"/>
                  </a:lnTo>
                  <a:lnTo>
                    <a:pt x="95" y="122"/>
                  </a:lnTo>
                  <a:lnTo>
                    <a:pt x="94" y="122"/>
                  </a:lnTo>
                  <a:lnTo>
                    <a:pt x="93" y="122"/>
                  </a:lnTo>
                  <a:lnTo>
                    <a:pt x="91" y="122"/>
                  </a:lnTo>
                  <a:lnTo>
                    <a:pt x="90" y="122"/>
                  </a:lnTo>
                  <a:lnTo>
                    <a:pt x="89" y="122"/>
                  </a:lnTo>
                  <a:lnTo>
                    <a:pt x="88" y="122"/>
                  </a:lnTo>
                  <a:lnTo>
                    <a:pt x="86" y="122"/>
                  </a:lnTo>
                  <a:lnTo>
                    <a:pt x="85" y="122"/>
                  </a:lnTo>
                  <a:lnTo>
                    <a:pt x="84" y="122"/>
                  </a:lnTo>
                  <a:lnTo>
                    <a:pt x="83" y="122"/>
                  </a:lnTo>
                  <a:lnTo>
                    <a:pt x="81" y="122"/>
                  </a:lnTo>
                  <a:lnTo>
                    <a:pt x="80" y="124"/>
                  </a:lnTo>
                  <a:lnTo>
                    <a:pt x="79" y="124"/>
                  </a:lnTo>
                  <a:lnTo>
                    <a:pt x="78" y="124"/>
                  </a:lnTo>
                  <a:lnTo>
                    <a:pt x="77" y="124"/>
                  </a:lnTo>
                  <a:lnTo>
                    <a:pt x="75" y="124"/>
                  </a:lnTo>
                  <a:lnTo>
                    <a:pt x="74" y="124"/>
                  </a:lnTo>
                  <a:lnTo>
                    <a:pt x="72" y="124"/>
                  </a:lnTo>
                  <a:lnTo>
                    <a:pt x="72" y="125"/>
                  </a:lnTo>
                  <a:lnTo>
                    <a:pt x="71" y="125"/>
                  </a:lnTo>
                  <a:lnTo>
                    <a:pt x="69" y="125"/>
                  </a:lnTo>
                  <a:lnTo>
                    <a:pt x="68" y="125"/>
                  </a:lnTo>
                  <a:lnTo>
                    <a:pt x="67" y="125"/>
                  </a:lnTo>
                  <a:lnTo>
                    <a:pt x="66" y="125"/>
                  </a:lnTo>
                  <a:lnTo>
                    <a:pt x="64" y="126"/>
                  </a:lnTo>
                  <a:lnTo>
                    <a:pt x="63" y="126"/>
                  </a:lnTo>
                  <a:lnTo>
                    <a:pt x="62" y="126"/>
                  </a:lnTo>
                  <a:lnTo>
                    <a:pt x="59" y="126"/>
                  </a:lnTo>
                  <a:lnTo>
                    <a:pt x="57" y="127"/>
                  </a:lnTo>
                  <a:lnTo>
                    <a:pt x="56" y="127"/>
                  </a:lnTo>
                  <a:lnTo>
                    <a:pt x="55" y="127"/>
                  </a:lnTo>
                  <a:lnTo>
                    <a:pt x="53" y="127"/>
                  </a:lnTo>
                  <a:lnTo>
                    <a:pt x="51" y="128"/>
                  </a:lnTo>
                  <a:lnTo>
                    <a:pt x="50" y="128"/>
                  </a:lnTo>
                  <a:lnTo>
                    <a:pt x="49" y="128"/>
                  </a:lnTo>
                  <a:lnTo>
                    <a:pt x="47" y="128"/>
                  </a:lnTo>
                  <a:lnTo>
                    <a:pt x="45" y="130"/>
                  </a:lnTo>
                  <a:lnTo>
                    <a:pt x="44" y="130"/>
                  </a:lnTo>
                  <a:lnTo>
                    <a:pt x="42" y="13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Freeform 211"/>
            <p:cNvSpPr>
              <a:spLocks/>
            </p:cNvSpPr>
            <p:nvPr/>
          </p:nvSpPr>
          <p:spPr bwMode="auto">
            <a:xfrm>
              <a:off x="5522913" y="1816101"/>
              <a:ext cx="171450" cy="96838"/>
            </a:xfrm>
            <a:custGeom>
              <a:avLst/>
              <a:gdLst>
                <a:gd name="T0" fmla="*/ 94 w 108"/>
                <a:gd name="T1" fmla="*/ 28 h 61"/>
                <a:gd name="T2" fmla="*/ 89 w 108"/>
                <a:gd name="T3" fmla="*/ 25 h 61"/>
                <a:gd name="T4" fmla="*/ 86 w 108"/>
                <a:gd name="T5" fmla="*/ 24 h 61"/>
                <a:gd name="T6" fmla="*/ 79 w 108"/>
                <a:gd name="T7" fmla="*/ 22 h 61"/>
                <a:gd name="T8" fmla="*/ 74 w 108"/>
                <a:gd name="T9" fmla="*/ 19 h 61"/>
                <a:gd name="T10" fmla="*/ 67 w 108"/>
                <a:gd name="T11" fmla="*/ 17 h 61"/>
                <a:gd name="T12" fmla="*/ 61 w 108"/>
                <a:gd name="T13" fmla="*/ 15 h 61"/>
                <a:gd name="T14" fmla="*/ 54 w 108"/>
                <a:gd name="T15" fmla="*/ 13 h 61"/>
                <a:gd name="T16" fmla="*/ 48 w 108"/>
                <a:gd name="T17" fmla="*/ 12 h 61"/>
                <a:gd name="T18" fmla="*/ 42 w 108"/>
                <a:gd name="T19" fmla="*/ 11 h 61"/>
                <a:gd name="T20" fmla="*/ 36 w 108"/>
                <a:gd name="T21" fmla="*/ 11 h 61"/>
                <a:gd name="T22" fmla="*/ 30 w 108"/>
                <a:gd name="T23" fmla="*/ 12 h 61"/>
                <a:gd name="T24" fmla="*/ 25 w 108"/>
                <a:gd name="T25" fmla="*/ 13 h 61"/>
                <a:gd name="T26" fmla="*/ 20 w 108"/>
                <a:gd name="T27" fmla="*/ 16 h 61"/>
                <a:gd name="T28" fmla="*/ 14 w 108"/>
                <a:gd name="T29" fmla="*/ 22 h 61"/>
                <a:gd name="T30" fmla="*/ 10 w 108"/>
                <a:gd name="T31" fmla="*/ 29 h 61"/>
                <a:gd name="T32" fmla="*/ 10 w 108"/>
                <a:gd name="T33" fmla="*/ 36 h 61"/>
                <a:gd name="T34" fmla="*/ 13 w 108"/>
                <a:gd name="T35" fmla="*/ 42 h 61"/>
                <a:gd name="T36" fmla="*/ 16 w 108"/>
                <a:gd name="T37" fmla="*/ 47 h 61"/>
                <a:gd name="T38" fmla="*/ 22 w 108"/>
                <a:gd name="T39" fmla="*/ 51 h 61"/>
                <a:gd name="T40" fmla="*/ 30 w 108"/>
                <a:gd name="T41" fmla="*/ 52 h 61"/>
                <a:gd name="T42" fmla="*/ 35 w 108"/>
                <a:gd name="T43" fmla="*/ 52 h 61"/>
                <a:gd name="T44" fmla="*/ 39 w 108"/>
                <a:gd name="T45" fmla="*/ 51 h 61"/>
                <a:gd name="T46" fmla="*/ 43 w 108"/>
                <a:gd name="T47" fmla="*/ 61 h 61"/>
                <a:gd name="T48" fmla="*/ 37 w 108"/>
                <a:gd name="T49" fmla="*/ 61 h 61"/>
                <a:gd name="T50" fmla="*/ 32 w 108"/>
                <a:gd name="T51" fmla="*/ 61 h 61"/>
                <a:gd name="T52" fmla="*/ 27 w 108"/>
                <a:gd name="T53" fmla="*/ 61 h 61"/>
                <a:gd name="T54" fmla="*/ 22 w 108"/>
                <a:gd name="T55" fmla="*/ 61 h 61"/>
                <a:gd name="T56" fmla="*/ 17 w 108"/>
                <a:gd name="T57" fmla="*/ 60 h 61"/>
                <a:gd name="T58" fmla="*/ 14 w 108"/>
                <a:gd name="T59" fmla="*/ 57 h 61"/>
                <a:gd name="T60" fmla="*/ 9 w 108"/>
                <a:gd name="T61" fmla="*/ 55 h 61"/>
                <a:gd name="T62" fmla="*/ 4 w 108"/>
                <a:gd name="T63" fmla="*/ 50 h 61"/>
                <a:gd name="T64" fmla="*/ 2 w 108"/>
                <a:gd name="T65" fmla="*/ 45 h 61"/>
                <a:gd name="T66" fmla="*/ 0 w 108"/>
                <a:gd name="T67" fmla="*/ 39 h 61"/>
                <a:gd name="T68" fmla="*/ 0 w 108"/>
                <a:gd name="T69" fmla="*/ 33 h 61"/>
                <a:gd name="T70" fmla="*/ 0 w 108"/>
                <a:gd name="T71" fmla="*/ 25 h 61"/>
                <a:gd name="T72" fmla="*/ 2 w 108"/>
                <a:gd name="T73" fmla="*/ 19 h 61"/>
                <a:gd name="T74" fmla="*/ 4 w 108"/>
                <a:gd name="T75" fmla="*/ 15 h 61"/>
                <a:gd name="T76" fmla="*/ 8 w 108"/>
                <a:gd name="T77" fmla="*/ 11 h 61"/>
                <a:gd name="T78" fmla="*/ 12 w 108"/>
                <a:gd name="T79" fmla="*/ 6 h 61"/>
                <a:gd name="T80" fmla="*/ 16 w 108"/>
                <a:gd name="T81" fmla="*/ 3 h 61"/>
                <a:gd name="T82" fmla="*/ 22 w 108"/>
                <a:gd name="T83" fmla="*/ 1 h 61"/>
                <a:gd name="T84" fmla="*/ 27 w 108"/>
                <a:gd name="T85" fmla="*/ 0 h 61"/>
                <a:gd name="T86" fmla="*/ 32 w 108"/>
                <a:gd name="T87" fmla="*/ 0 h 61"/>
                <a:gd name="T88" fmla="*/ 38 w 108"/>
                <a:gd name="T89" fmla="*/ 0 h 61"/>
                <a:gd name="T90" fmla="*/ 43 w 108"/>
                <a:gd name="T91" fmla="*/ 0 h 61"/>
                <a:gd name="T92" fmla="*/ 48 w 108"/>
                <a:gd name="T93" fmla="*/ 1 h 61"/>
                <a:gd name="T94" fmla="*/ 54 w 108"/>
                <a:gd name="T95" fmla="*/ 2 h 61"/>
                <a:gd name="T96" fmla="*/ 60 w 108"/>
                <a:gd name="T97" fmla="*/ 3 h 61"/>
                <a:gd name="T98" fmla="*/ 66 w 108"/>
                <a:gd name="T99" fmla="*/ 6 h 61"/>
                <a:gd name="T100" fmla="*/ 72 w 108"/>
                <a:gd name="T101" fmla="*/ 7 h 61"/>
                <a:gd name="T102" fmla="*/ 79 w 108"/>
                <a:gd name="T103" fmla="*/ 10 h 61"/>
                <a:gd name="T104" fmla="*/ 83 w 108"/>
                <a:gd name="T105" fmla="*/ 12 h 61"/>
                <a:gd name="T106" fmla="*/ 88 w 108"/>
                <a:gd name="T107" fmla="*/ 13 h 61"/>
                <a:gd name="T108" fmla="*/ 96 w 108"/>
                <a:gd name="T109" fmla="*/ 17 h 61"/>
                <a:gd name="T110" fmla="*/ 102 w 108"/>
                <a:gd name="T111" fmla="*/ 19 h 61"/>
                <a:gd name="T112" fmla="*/ 107 w 108"/>
                <a:gd name="T113" fmla="*/ 22 h 6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8"/>
                <a:gd name="T172" fmla="*/ 0 h 61"/>
                <a:gd name="T173" fmla="*/ 108 w 108"/>
                <a:gd name="T174" fmla="*/ 61 h 6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8" h="61">
                  <a:moveTo>
                    <a:pt x="96" y="29"/>
                  </a:moveTo>
                  <a:lnTo>
                    <a:pt x="96" y="29"/>
                  </a:lnTo>
                  <a:lnTo>
                    <a:pt x="96" y="28"/>
                  </a:lnTo>
                  <a:lnTo>
                    <a:pt x="94" y="28"/>
                  </a:lnTo>
                  <a:lnTo>
                    <a:pt x="93" y="28"/>
                  </a:lnTo>
                  <a:lnTo>
                    <a:pt x="92" y="27"/>
                  </a:lnTo>
                  <a:lnTo>
                    <a:pt x="89" y="27"/>
                  </a:lnTo>
                  <a:lnTo>
                    <a:pt x="89" y="25"/>
                  </a:lnTo>
                  <a:lnTo>
                    <a:pt x="88" y="25"/>
                  </a:lnTo>
                  <a:lnTo>
                    <a:pt x="87" y="25"/>
                  </a:lnTo>
                  <a:lnTo>
                    <a:pt x="87" y="24"/>
                  </a:lnTo>
                  <a:lnTo>
                    <a:pt x="86" y="24"/>
                  </a:lnTo>
                  <a:lnTo>
                    <a:pt x="83" y="23"/>
                  </a:lnTo>
                  <a:lnTo>
                    <a:pt x="82" y="23"/>
                  </a:lnTo>
                  <a:lnTo>
                    <a:pt x="81" y="22"/>
                  </a:lnTo>
                  <a:lnTo>
                    <a:pt x="79" y="22"/>
                  </a:lnTo>
                  <a:lnTo>
                    <a:pt x="77" y="20"/>
                  </a:lnTo>
                  <a:lnTo>
                    <a:pt x="76" y="20"/>
                  </a:lnTo>
                  <a:lnTo>
                    <a:pt x="75" y="19"/>
                  </a:lnTo>
                  <a:lnTo>
                    <a:pt x="74" y="19"/>
                  </a:lnTo>
                  <a:lnTo>
                    <a:pt x="72" y="18"/>
                  </a:lnTo>
                  <a:lnTo>
                    <a:pt x="71" y="18"/>
                  </a:lnTo>
                  <a:lnTo>
                    <a:pt x="69" y="18"/>
                  </a:lnTo>
                  <a:lnTo>
                    <a:pt x="67" y="17"/>
                  </a:lnTo>
                  <a:lnTo>
                    <a:pt x="66" y="17"/>
                  </a:lnTo>
                  <a:lnTo>
                    <a:pt x="65" y="16"/>
                  </a:lnTo>
                  <a:lnTo>
                    <a:pt x="63" y="16"/>
                  </a:lnTo>
                  <a:lnTo>
                    <a:pt x="61" y="15"/>
                  </a:lnTo>
                  <a:lnTo>
                    <a:pt x="60" y="15"/>
                  </a:lnTo>
                  <a:lnTo>
                    <a:pt x="58" y="13"/>
                  </a:lnTo>
                  <a:lnTo>
                    <a:pt x="57" y="13"/>
                  </a:lnTo>
                  <a:lnTo>
                    <a:pt x="54" y="13"/>
                  </a:lnTo>
                  <a:lnTo>
                    <a:pt x="53" y="13"/>
                  </a:lnTo>
                  <a:lnTo>
                    <a:pt x="52" y="12"/>
                  </a:lnTo>
                  <a:lnTo>
                    <a:pt x="49" y="12"/>
                  </a:lnTo>
                  <a:lnTo>
                    <a:pt x="48" y="12"/>
                  </a:lnTo>
                  <a:lnTo>
                    <a:pt x="47" y="12"/>
                  </a:lnTo>
                  <a:lnTo>
                    <a:pt x="44" y="12"/>
                  </a:lnTo>
                  <a:lnTo>
                    <a:pt x="43" y="11"/>
                  </a:lnTo>
                  <a:lnTo>
                    <a:pt x="42" y="11"/>
                  </a:lnTo>
                  <a:lnTo>
                    <a:pt x="39" y="11"/>
                  </a:lnTo>
                  <a:lnTo>
                    <a:pt x="38" y="11"/>
                  </a:lnTo>
                  <a:lnTo>
                    <a:pt x="37" y="11"/>
                  </a:lnTo>
                  <a:lnTo>
                    <a:pt x="36" y="11"/>
                  </a:lnTo>
                  <a:lnTo>
                    <a:pt x="35" y="11"/>
                  </a:lnTo>
                  <a:lnTo>
                    <a:pt x="32" y="11"/>
                  </a:lnTo>
                  <a:lnTo>
                    <a:pt x="31" y="11"/>
                  </a:lnTo>
                  <a:lnTo>
                    <a:pt x="30" y="12"/>
                  </a:lnTo>
                  <a:lnTo>
                    <a:pt x="29" y="12"/>
                  </a:lnTo>
                  <a:lnTo>
                    <a:pt x="27" y="12"/>
                  </a:lnTo>
                  <a:lnTo>
                    <a:pt x="26" y="12"/>
                  </a:lnTo>
                  <a:lnTo>
                    <a:pt x="25" y="13"/>
                  </a:lnTo>
                  <a:lnTo>
                    <a:pt x="24" y="13"/>
                  </a:lnTo>
                  <a:lnTo>
                    <a:pt x="22" y="13"/>
                  </a:lnTo>
                  <a:lnTo>
                    <a:pt x="21" y="15"/>
                  </a:lnTo>
                  <a:lnTo>
                    <a:pt x="20" y="16"/>
                  </a:lnTo>
                  <a:lnTo>
                    <a:pt x="19" y="17"/>
                  </a:lnTo>
                  <a:lnTo>
                    <a:pt x="16" y="18"/>
                  </a:lnTo>
                  <a:lnTo>
                    <a:pt x="15" y="20"/>
                  </a:lnTo>
                  <a:lnTo>
                    <a:pt x="14" y="22"/>
                  </a:lnTo>
                  <a:lnTo>
                    <a:pt x="13" y="24"/>
                  </a:lnTo>
                  <a:lnTo>
                    <a:pt x="12" y="25"/>
                  </a:lnTo>
                  <a:lnTo>
                    <a:pt x="12" y="28"/>
                  </a:lnTo>
                  <a:lnTo>
                    <a:pt x="10" y="29"/>
                  </a:lnTo>
                  <a:lnTo>
                    <a:pt x="10" y="32"/>
                  </a:lnTo>
                  <a:lnTo>
                    <a:pt x="10" y="33"/>
                  </a:lnTo>
                  <a:lnTo>
                    <a:pt x="10" y="35"/>
                  </a:lnTo>
                  <a:lnTo>
                    <a:pt x="10" y="36"/>
                  </a:lnTo>
                  <a:lnTo>
                    <a:pt x="10" y="38"/>
                  </a:lnTo>
                  <a:lnTo>
                    <a:pt x="12" y="39"/>
                  </a:lnTo>
                  <a:lnTo>
                    <a:pt x="12" y="41"/>
                  </a:lnTo>
                  <a:lnTo>
                    <a:pt x="13" y="42"/>
                  </a:lnTo>
                  <a:lnTo>
                    <a:pt x="13" y="44"/>
                  </a:lnTo>
                  <a:lnTo>
                    <a:pt x="14" y="45"/>
                  </a:lnTo>
                  <a:lnTo>
                    <a:pt x="15" y="46"/>
                  </a:lnTo>
                  <a:lnTo>
                    <a:pt x="16" y="47"/>
                  </a:lnTo>
                  <a:lnTo>
                    <a:pt x="17" y="48"/>
                  </a:lnTo>
                  <a:lnTo>
                    <a:pt x="20" y="50"/>
                  </a:lnTo>
                  <a:lnTo>
                    <a:pt x="21" y="50"/>
                  </a:lnTo>
                  <a:lnTo>
                    <a:pt x="22" y="51"/>
                  </a:lnTo>
                  <a:lnTo>
                    <a:pt x="25" y="52"/>
                  </a:lnTo>
                  <a:lnTo>
                    <a:pt x="26" y="52"/>
                  </a:lnTo>
                  <a:lnTo>
                    <a:pt x="29" y="52"/>
                  </a:lnTo>
                  <a:lnTo>
                    <a:pt x="30" y="52"/>
                  </a:lnTo>
                  <a:lnTo>
                    <a:pt x="31" y="52"/>
                  </a:lnTo>
                  <a:lnTo>
                    <a:pt x="32" y="53"/>
                  </a:lnTo>
                  <a:lnTo>
                    <a:pt x="34" y="52"/>
                  </a:lnTo>
                  <a:lnTo>
                    <a:pt x="35" y="52"/>
                  </a:lnTo>
                  <a:lnTo>
                    <a:pt x="36" y="52"/>
                  </a:lnTo>
                  <a:lnTo>
                    <a:pt x="37" y="52"/>
                  </a:lnTo>
                  <a:lnTo>
                    <a:pt x="38" y="52"/>
                  </a:lnTo>
                  <a:lnTo>
                    <a:pt x="39" y="51"/>
                  </a:lnTo>
                  <a:lnTo>
                    <a:pt x="41" y="51"/>
                  </a:lnTo>
                  <a:lnTo>
                    <a:pt x="47" y="60"/>
                  </a:lnTo>
                  <a:lnTo>
                    <a:pt x="44" y="61"/>
                  </a:lnTo>
                  <a:lnTo>
                    <a:pt x="43" y="61"/>
                  </a:lnTo>
                  <a:lnTo>
                    <a:pt x="42" y="61"/>
                  </a:lnTo>
                  <a:lnTo>
                    <a:pt x="41" y="61"/>
                  </a:lnTo>
                  <a:lnTo>
                    <a:pt x="39" y="61"/>
                  </a:lnTo>
                  <a:lnTo>
                    <a:pt x="37" y="61"/>
                  </a:lnTo>
                  <a:lnTo>
                    <a:pt x="36" y="61"/>
                  </a:lnTo>
                  <a:lnTo>
                    <a:pt x="35" y="61"/>
                  </a:lnTo>
                  <a:lnTo>
                    <a:pt x="34" y="61"/>
                  </a:lnTo>
                  <a:lnTo>
                    <a:pt x="32" y="61"/>
                  </a:lnTo>
                  <a:lnTo>
                    <a:pt x="31" y="61"/>
                  </a:lnTo>
                  <a:lnTo>
                    <a:pt x="30" y="61"/>
                  </a:lnTo>
                  <a:lnTo>
                    <a:pt x="29" y="61"/>
                  </a:lnTo>
                  <a:lnTo>
                    <a:pt x="27" y="61"/>
                  </a:lnTo>
                  <a:lnTo>
                    <a:pt x="26" y="61"/>
                  </a:lnTo>
                  <a:lnTo>
                    <a:pt x="25" y="61"/>
                  </a:lnTo>
                  <a:lnTo>
                    <a:pt x="24" y="61"/>
                  </a:lnTo>
                  <a:lnTo>
                    <a:pt x="22" y="61"/>
                  </a:lnTo>
                  <a:lnTo>
                    <a:pt x="21" y="61"/>
                  </a:lnTo>
                  <a:lnTo>
                    <a:pt x="20" y="60"/>
                  </a:lnTo>
                  <a:lnTo>
                    <a:pt x="19" y="60"/>
                  </a:lnTo>
                  <a:lnTo>
                    <a:pt x="17" y="60"/>
                  </a:lnTo>
                  <a:lnTo>
                    <a:pt x="16" y="60"/>
                  </a:lnTo>
                  <a:lnTo>
                    <a:pt x="16" y="58"/>
                  </a:lnTo>
                  <a:lnTo>
                    <a:pt x="15" y="58"/>
                  </a:lnTo>
                  <a:lnTo>
                    <a:pt x="14" y="57"/>
                  </a:lnTo>
                  <a:lnTo>
                    <a:pt x="13" y="57"/>
                  </a:lnTo>
                  <a:lnTo>
                    <a:pt x="12" y="56"/>
                  </a:lnTo>
                  <a:lnTo>
                    <a:pt x="10" y="56"/>
                  </a:lnTo>
                  <a:lnTo>
                    <a:pt x="9" y="55"/>
                  </a:lnTo>
                  <a:lnTo>
                    <a:pt x="8" y="53"/>
                  </a:lnTo>
                  <a:lnTo>
                    <a:pt x="7" y="52"/>
                  </a:lnTo>
                  <a:lnTo>
                    <a:pt x="5" y="51"/>
                  </a:lnTo>
                  <a:lnTo>
                    <a:pt x="4" y="50"/>
                  </a:lnTo>
                  <a:lnTo>
                    <a:pt x="4" y="48"/>
                  </a:lnTo>
                  <a:lnTo>
                    <a:pt x="3" y="48"/>
                  </a:lnTo>
                  <a:lnTo>
                    <a:pt x="3" y="46"/>
                  </a:lnTo>
                  <a:lnTo>
                    <a:pt x="2" y="45"/>
                  </a:lnTo>
                  <a:lnTo>
                    <a:pt x="2" y="44"/>
                  </a:lnTo>
                  <a:lnTo>
                    <a:pt x="0" y="41"/>
                  </a:lnTo>
                  <a:lnTo>
                    <a:pt x="0" y="40"/>
                  </a:lnTo>
                  <a:lnTo>
                    <a:pt x="0" y="39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4"/>
                  </a:lnTo>
                  <a:lnTo>
                    <a:pt x="0" y="33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0" y="27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0" y="22"/>
                  </a:lnTo>
                  <a:lnTo>
                    <a:pt x="2" y="20"/>
                  </a:lnTo>
                  <a:lnTo>
                    <a:pt x="2" y="19"/>
                  </a:lnTo>
                  <a:lnTo>
                    <a:pt x="2" y="18"/>
                  </a:lnTo>
                  <a:lnTo>
                    <a:pt x="3" y="17"/>
                  </a:lnTo>
                  <a:lnTo>
                    <a:pt x="3" y="16"/>
                  </a:lnTo>
                  <a:lnTo>
                    <a:pt x="4" y="15"/>
                  </a:lnTo>
                  <a:lnTo>
                    <a:pt x="4" y="13"/>
                  </a:lnTo>
                  <a:lnTo>
                    <a:pt x="5" y="12"/>
                  </a:lnTo>
                  <a:lnTo>
                    <a:pt x="7" y="12"/>
                  </a:lnTo>
                  <a:lnTo>
                    <a:pt x="8" y="11"/>
                  </a:lnTo>
                  <a:lnTo>
                    <a:pt x="8" y="10"/>
                  </a:lnTo>
                  <a:lnTo>
                    <a:pt x="9" y="8"/>
                  </a:lnTo>
                  <a:lnTo>
                    <a:pt x="10" y="7"/>
                  </a:lnTo>
                  <a:lnTo>
                    <a:pt x="12" y="6"/>
                  </a:lnTo>
                  <a:lnTo>
                    <a:pt x="13" y="6"/>
                  </a:lnTo>
                  <a:lnTo>
                    <a:pt x="14" y="5"/>
                  </a:lnTo>
                  <a:lnTo>
                    <a:pt x="15" y="5"/>
                  </a:lnTo>
                  <a:lnTo>
                    <a:pt x="16" y="3"/>
                  </a:lnTo>
                  <a:lnTo>
                    <a:pt x="17" y="2"/>
                  </a:lnTo>
                  <a:lnTo>
                    <a:pt x="20" y="2"/>
                  </a:lnTo>
                  <a:lnTo>
                    <a:pt x="21" y="2"/>
                  </a:lnTo>
                  <a:lnTo>
                    <a:pt x="22" y="1"/>
                  </a:lnTo>
                  <a:lnTo>
                    <a:pt x="24" y="1"/>
                  </a:lnTo>
                  <a:lnTo>
                    <a:pt x="25" y="1"/>
                  </a:lnTo>
                  <a:lnTo>
                    <a:pt x="26" y="1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30" y="0"/>
                  </a:lnTo>
                  <a:lnTo>
                    <a:pt x="31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35" y="0"/>
                  </a:lnTo>
                  <a:lnTo>
                    <a:pt x="37" y="0"/>
                  </a:lnTo>
                  <a:lnTo>
                    <a:pt x="38" y="0"/>
                  </a:lnTo>
                  <a:lnTo>
                    <a:pt x="39" y="0"/>
                  </a:lnTo>
                  <a:lnTo>
                    <a:pt x="41" y="0"/>
                  </a:lnTo>
                  <a:lnTo>
                    <a:pt x="42" y="0"/>
                  </a:lnTo>
                  <a:lnTo>
                    <a:pt x="43" y="0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47" y="1"/>
                  </a:lnTo>
                  <a:lnTo>
                    <a:pt x="48" y="1"/>
                  </a:lnTo>
                  <a:lnTo>
                    <a:pt x="49" y="1"/>
                  </a:lnTo>
                  <a:lnTo>
                    <a:pt x="51" y="1"/>
                  </a:lnTo>
                  <a:lnTo>
                    <a:pt x="52" y="1"/>
                  </a:lnTo>
                  <a:lnTo>
                    <a:pt x="54" y="2"/>
                  </a:lnTo>
                  <a:lnTo>
                    <a:pt x="55" y="2"/>
                  </a:lnTo>
                  <a:lnTo>
                    <a:pt x="58" y="2"/>
                  </a:lnTo>
                  <a:lnTo>
                    <a:pt x="59" y="2"/>
                  </a:lnTo>
                  <a:lnTo>
                    <a:pt x="60" y="3"/>
                  </a:lnTo>
                  <a:lnTo>
                    <a:pt x="61" y="3"/>
                  </a:lnTo>
                  <a:lnTo>
                    <a:pt x="63" y="3"/>
                  </a:lnTo>
                  <a:lnTo>
                    <a:pt x="65" y="5"/>
                  </a:lnTo>
                  <a:lnTo>
                    <a:pt x="66" y="6"/>
                  </a:lnTo>
                  <a:lnTo>
                    <a:pt x="69" y="6"/>
                  </a:lnTo>
                  <a:lnTo>
                    <a:pt x="70" y="7"/>
                  </a:lnTo>
                  <a:lnTo>
                    <a:pt x="71" y="7"/>
                  </a:lnTo>
                  <a:lnTo>
                    <a:pt x="72" y="7"/>
                  </a:lnTo>
                  <a:lnTo>
                    <a:pt x="74" y="8"/>
                  </a:lnTo>
                  <a:lnTo>
                    <a:pt x="76" y="8"/>
                  </a:lnTo>
                  <a:lnTo>
                    <a:pt x="77" y="10"/>
                  </a:lnTo>
                  <a:lnTo>
                    <a:pt x="79" y="10"/>
                  </a:lnTo>
                  <a:lnTo>
                    <a:pt x="80" y="11"/>
                  </a:lnTo>
                  <a:lnTo>
                    <a:pt x="81" y="11"/>
                  </a:lnTo>
                  <a:lnTo>
                    <a:pt x="82" y="12"/>
                  </a:lnTo>
                  <a:lnTo>
                    <a:pt x="83" y="12"/>
                  </a:lnTo>
                  <a:lnTo>
                    <a:pt x="85" y="12"/>
                  </a:lnTo>
                  <a:lnTo>
                    <a:pt x="86" y="13"/>
                  </a:lnTo>
                  <a:lnTo>
                    <a:pt x="87" y="13"/>
                  </a:lnTo>
                  <a:lnTo>
                    <a:pt x="88" y="13"/>
                  </a:lnTo>
                  <a:lnTo>
                    <a:pt x="89" y="15"/>
                  </a:lnTo>
                  <a:lnTo>
                    <a:pt x="92" y="16"/>
                  </a:lnTo>
                  <a:lnTo>
                    <a:pt x="94" y="16"/>
                  </a:lnTo>
                  <a:lnTo>
                    <a:pt x="96" y="17"/>
                  </a:lnTo>
                  <a:lnTo>
                    <a:pt x="97" y="18"/>
                  </a:lnTo>
                  <a:lnTo>
                    <a:pt x="99" y="18"/>
                  </a:lnTo>
                  <a:lnTo>
                    <a:pt x="101" y="19"/>
                  </a:lnTo>
                  <a:lnTo>
                    <a:pt x="102" y="19"/>
                  </a:lnTo>
                  <a:lnTo>
                    <a:pt x="103" y="19"/>
                  </a:lnTo>
                  <a:lnTo>
                    <a:pt x="104" y="20"/>
                  </a:lnTo>
                  <a:lnTo>
                    <a:pt x="105" y="22"/>
                  </a:lnTo>
                  <a:lnTo>
                    <a:pt x="107" y="22"/>
                  </a:lnTo>
                  <a:lnTo>
                    <a:pt x="108" y="22"/>
                  </a:lnTo>
                  <a:lnTo>
                    <a:pt x="96" y="29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Freeform 212"/>
            <p:cNvSpPr>
              <a:spLocks/>
            </p:cNvSpPr>
            <p:nvPr/>
          </p:nvSpPr>
          <p:spPr bwMode="auto">
            <a:xfrm>
              <a:off x="5672138" y="1681163"/>
              <a:ext cx="120650" cy="155575"/>
            </a:xfrm>
            <a:custGeom>
              <a:avLst/>
              <a:gdLst>
                <a:gd name="T0" fmla="*/ 20 w 76"/>
                <a:gd name="T1" fmla="*/ 96 h 98"/>
                <a:gd name="T2" fmla="*/ 15 w 76"/>
                <a:gd name="T3" fmla="*/ 91 h 98"/>
                <a:gd name="T4" fmla="*/ 11 w 76"/>
                <a:gd name="T5" fmla="*/ 85 h 98"/>
                <a:gd name="T6" fmla="*/ 9 w 76"/>
                <a:gd name="T7" fmla="*/ 80 h 98"/>
                <a:gd name="T8" fmla="*/ 7 w 76"/>
                <a:gd name="T9" fmla="*/ 75 h 98"/>
                <a:gd name="T10" fmla="*/ 5 w 76"/>
                <a:gd name="T11" fmla="*/ 69 h 98"/>
                <a:gd name="T12" fmla="*/ 3 w 76"/>
                <a:gd name="T13" fmla="*/ 64 h 98"/>
                <a:gd name="T14" fmla="*/ 2 w 76"/>
                <a:gd name="T15" fmla="*/ 58 h 98"/>
                <a:gd name="T16" fmla="*/ 0 w 76"/>
                <a:gd name="T17" fmla="*/ 49 h 98"/>
                <a:gd name="T18" fmla="*/ 0 w 76"/>
                <a:gd name="T19" fmla="*/ 42 h 98"/>
                <a:gd name="T20" fmla="*/ 2 w 76"/>
                <a:gd name="T21" fmla="*/ 35 h 98"/>
                <a:gd name="T22" fmla="*/ 4 w 76"/>
                <a:gd name="T23" fmla="*/ 27 h 98"/>
                <a:gd name="T24" fmla="*/ 8 w 76"/>
                <a:gd name="T25" fmla="*/ 19 h 98"/>
                <a:gd name="T26" fmla="*/ 11 w 76"/>
                <a:gd name="T27" fmla="*/ 13 h 98"/>
                <a:gd name="T28" fmla="*/ 16 w 76"/>
                <a:gd name="T29" fmla="*/ 8 h 98"/>
                <a:gd name="T30" fmla="*/ 22 w 76"/>
                <a:gd name="T31" fmla="*/ 4 h 98"/>
                <a:gd name="T32" fmla="*/ 29 w 76"/>
                <a:gd name="T33" fmla="*/ 2 h 98"/>
                <a:gd name="T34" fmla="*/ 36 w 76"/>
                <a:gd name="T35" fmla="*/ 0 h 98"/>
                <a:gd name="T36" fmla="*/ 42 w 76"/>
                <a:gd name="T37" fmla="*/ 0 h 98"/>
                <a:gd name="T38" fmla="*/ 48 w 76"/>
                <a:gd name="T39" fmla="*/ 0 h 98"/>
                <a:gd name="T40" fmla="*/ 54 w 76"/>
                <a:gd name="T41" fmla="*/ 3 h 98"/>
                <a:gd name="T42" fmla="*/ 59 w 76"/>
                <a:gd name="T43" fmla="*/ 5 h 98"/>
                <a:gd name="T44" fmla="*/ 64 w 76"/>
                <a:gd name="T45" fmla="*/ 8 h 98"/>
                <a:gd name="T46" fmla="*/ 69 w 76"/>
                <a:gd name="T47" fmla="*/ 12 h 98"/>
                <a:gd name="T48" fmla="*/ 73 w 76"/>
                <a:gd name="T49" fmla="*/ 16 h 98"/>
                <a:gd name="T50" fmla="*/ 75 w 76"/>
                <a:gd name="T51" fmla="*/ 21 h 98"/>
                <a:gd name="T52" fmla="*/ 76 w 76"/>
                <a:gd name="T53" fmla="*/ 29 h 98"/>
                <a:gd name="T54" fmla="*/ 76 w 76"/>
                <a:gd name="T55" fmla="*/ 34 h 98"/>
                <a:gd name="T56" fmla="*/ 74 w 76"/>
                <a:gd name="T57" fmla="*/ 41 h 98"/>
                <a:gd name="T58" fmla="*/ 70 w 76"/>
                <a:gd name="T59" fmla="*/ 46 h 98"/>
                <a:gd name="T60" fmla="*/ 65 w 76"/>
                <a:gd name="T61" fmla="*/ 49 h 98"/>
                <a:gd name="T62" fmla="*/ 59 w 76"/>
                <a:gd name="T63" fmla="*/ 52 h 98"/>
                <a:gd name="T64" fmla="*/ 55 w 76"/>
                <a:gd name="T65" fmla="*/ 42 h 98"/>
                <a:gd name="T66" fmla="*/ 60 w 76"/>
                <a:gd name="T67" fmla="*/ 38 h 98"/>
                <a:gd name="T68" fmla="*/ 63 w 76"/>
                <a:gd name="T69" fmla="*/ 34 h 98"/>
                <a:gd name="T70" fmla="*/ 64 w 76"/>
                <a:gd name="T71" fmla="*/ 30 h 98"/>
                <a:gd name="T72" fmla="*/ 63 w 76"/>
                <a:gd name="T73" fmla="*/ 25 h 98"/>
                <a:gd name="T74" fmla="*/ 59 w 76"/>
                <a:gd name="T75" fmla="*/ 20 h 98"/>
                <a:gd name="T76" fmla="*/ 53 w 76"/>
                <a:gd name="T77" fmla="*/ 16 h 98"/>
                <a:gd name="T78" fmla="*/ 47 w 76"/>
                <a:gd name="T79" fmla="*/ 14 h 98"/>
                <a:gd name="T80" fmla="*/ 41 w 76"/>
                <a:gd name="T81" fmla="*/ 14 h 98"/>
                <a:gd name="T82" fmla="*/ 35 w 76"/>
                <a:gd name="T83" fmla="*/ 14 h 98"/>
                <a:gd name="T84" fmla="*/ 29 w 76"/>
                <a:gd name="T85" fmla="*/ 16 h 98"/>
                <a:gd name="T86" fmla="*/ 21 w 76"/>
                <a:gd name="T87" fmla="*/ 21 h 98"/>
                <a:gd name="T88" fmla="*/ 17 w 76"/>
                <a:gd name="T89" fmla="*/ 26 h 98"/>
                <a:gd name="T90" fmla="*/ 16 w 76"/>
                <a:gd name="T91" fmla="*/ 32 h 98"/>
                <a:gd name="T92" fmla="*/ 15 w 76"/>
                <a:gd name="T93" fmla="*/ 37 h 98"/>
                <a:gd name="T94" fmla="*/ 15 w 76"/>
                <a:gd name="T95" fmla="*/ 42 h 98"/>
                <a:gd name="T96" fmla="*/ 15 w 76"/>
                <a:gd name="T97" fmla="*/ 48 h 98"/>
                <a:gd name="T98" fmla="*/ 15 w 76"/>
                <a:gd name="T99" fmla="*/ 53 h 98"/>
                <a:gd name="T100" fmla="*/ 15 w 76"/>
                <a:gd name="T101" fmla="*/ 58 h 98"/>
                <a:gd name="T102" fmla="*/ 16 w 76"/>
                <a:gd name="T103" fmla="*/ 63 h 98"/>
                <a:gd name="T104" fmla="*/ 17 w 76"/>
                <a:gd name="T105" fmla="*/ 68 h 98"/>
                <a:gd name="T106" fmla="*/ 20 w 76"/>
                <a:gd name="T107" fmla="*/ 73 h 98"/>
                <a:gd name="T108" fmla="*/ 24 w 76"/>
                <a:gd name="T109" fmla="*/ 79 h 98"/>
                <a:gd name="T110" fmla="*/ 26 w 76"/>
                <a:gd name="T111" fmla="*/ 85 h 98"/>
                <a:gd name="T112" fmla="*/ 30 w 76"/>
                <a:gd name="T113" fmla="*/ 88 h 9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6"/>
                <a:gd name="T172" fmla="*/ 0 h 98"/>
                <a:gd name="T173" fmla="*/ 76 w 76"/>
                <a:gd name="T174" fmla="*/ 98 h 98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6" h="98">
                  <a:moveTo>
                    <a:pt x="22" y="98"/>
                  </a:moveTo>
                  <a:lnTo>
                    <a:pt x="22" y="97"/>
                  </a:lnTo>
                  <a:lnTo>
                    <a:pt x="21" y="97"/>
                  </a:lnTo>
                  <a:lnTo>
                    <a:pt x="20" y="96"/>
                  </a:lnTo>
                  <a:lnTo>
                    <a:pt x="19" y="95"/>
                  </a:lnTo>
                  <a:lnTo>
                    <a:pt x="17" y="93"/>
                  </a:lnTo>
                  <a:lnTo>
                    <a:pt x="17" y="92"/>
                  </a:lnTo>
                  <a:lnTo>
                    <a:pt x="15" y="91"/>
                  </a:lnTo>
                  <a:lnTo>
                    <a:pt x="15" y="90"/>
                  </a:lnTo>
                  <a:lnTo>
                    <a:pt x="14" y="87"/>
                  </a:lnTo>
                  <a:lnTo>
                    <a:pt x="13" y="85"/>
                  </a:lnTo>
                  <a:lnTo>
                    <a:pt x="11" y="85"/>
                  </a:lnTo>
                  <a:lnTo>
                    <a:pt x="11" y="83"/>
                  </a:lnTo>
                  <a:lnTo>
                    <a:pt x="10" y="82"/>
                  </a:lnTo>
                  <a:lnTo>
                    <a:pt x="10" y="81"/>
                  </a:lnTo>
                  <a:lnTo>
                    <a:pt x="9" y="80"/>
                  </a:lnTo>
                  <a:lnTo>
                    <a:pt x="9" y="79"/>
                  </a:lnTo>
                  <a:lnTo>
                    <a:pt x="8" y="78"/>
                  </a:lnTo>
                  <a:lnTo>
                    <a:pt x="8" y="76"/>
                  </a:lnTo>
                  <a:lnTo>
                    <a:pt x="7" y="75"/>
                  </a:lnTo>
                  <a:lnTo>
                    <a:pt x="7" y="74"/>
                  </a:lnTo>
                  <a:lnTo>
                    <a:pt x="5" y="73"/>
                  </a:lnTo>
                  <a:lnTo>
                    <a:pt x="5" y="71"/>
                  </a:lnTo>
                  <a:lnTo>
                    <a:pt x="5" y="69"/>
                  </a:lnTo>
                  <a:lnTo>
                    <a:pt x="4" y="68"/>
                  </a:lnTo>
                  <a:lnTo>
                    <a:pt x="4" y="66"/>
                  </a:lnTo>
                  <a:lnTo>
                    <a:pt x="3" y="65"/>
                  </a:lnTo>
                  <a:lnTo>
                    <a:pt x="3" y="64"/>
                  </a:lnTo>
                  <a:lnTo>
                    <a:pt x="2" y="63"/>
                  </a:lnTo>
                  <a:lnTo>
                    <a:pt x="2" y="60"/>
                  </a:lnTo>
                  <a:lnTo>
                    <a:pt x="2" y="59"/>
                  </a:lnTo>
                  <a:lnTo>
                    <a:pt x="2" y="58"/>
                  </a:lnTo>
                  <a:lnTo>
                    <a:pt x="0" y="56"/>
                  </a:lnTo>
                  <a:lnTo>
                    <a:pt x="0" y="54"/>
                  </a:lnTo>
                  <a:lnTo>
                    <a:pt x="0" y="52"/>
                  </a:lnTo>
                  <a:lnTo>
                    <a:pt x="0" y="49"/>
                  </a:lnTo>
                  <a:lnTo>
                    <a:pt x="0" y="47"/>
                  </a:lnTo>
                  <a:lnTo>
                    <a:pt x="0" y="46"/>
                  </a:lnTo>
                  <a:lnTo>
                    <a:pt x="0" y="44"/>
                  </a:lnTo>
                  <a:lnTo>
                    <a:pt x="0" y="42"/>
                  </a:lnTo>
                  <a:lnTo>
                    <a:pt x="0" y="41"/>
                  </a:lnTo>
                  <a:lnTo>
                    <a:pt x="2" y="38"/>
                  </a:lnTo>
                  <a:lnTo>
                    <a:pt x="2" y="37"/>
                  </a:lnTo>
                  <a:lnTo>
                    <a:pt x="2" y="35"/>
                  </a:lnTo>
                  <a:lnTo>
                    <a:pt x="2" y="34"/>
                  </a:lnTo>
                  <a:lnTo>
                    <a:pt x="3" y="31"/>
                  </a:lnTo>
                  <a:lnTo>
                    <a:pt x="3" y="30"/>
                  </a:lnTo>
                  <a:lnTo>
                    <a:pt x="4" y="27"/>
                  </a:lnTo>
                  <a:lnTo>
                    <a:pt x="5" y="25"/>
                  </a:lnTo>
                  <a:lnTo>
                    <a:pt x="7" y="22"/>
                  </a:lnTo>
                  <a:lnTo>
                    <a:pt x="7" y="20"/>
                  </a:lnTo>
                  <a:lnTo>
                    <a:pt x="8" y="19"/>
                  </a:lnTo>
                  <a:lnTo>
                    <a:pt x="9" y="16"/>
                  </a:lnTo>
                  <a:lnTo>
                    <a:pt x="10" y="15"/>
                  </a:lnTo>
                  <a:lnTo>
                    <a:pt x="11" y="14"/>
                  </a:lnTo>
                  <a:lnTo>
                    <a:pt x="11" y="13"/>
                  </a:lnTo>
                  <a:lnTo>
                    <a:pt x="13" y="12"/>
                  </a:lnTo>
                  <a:lnTo>
                    <a:pt x="15" y="10"/>
                  </a:lnTo>
                  <a:lnTo>
                    <a:pt x="15" y="9"/>
                  </a:lnTo>
                  <a:lnTo>
                    <a:pt x="16" y="8"/>
                  </a:lnTo>
                  <a:lnTo>
                    <a:pt x="17" y="7"/>
                  </a:lnTo>
                  <a:lnTo>
                    <a:pt x="20" y="5"/>
                  </a:lnTo>
                  <a:lnTo>
                    <a:pt x="21" y="5"/>
                  </a:lnTo>
                  <a:lnTo>
                    <a:pt x="22" y="4"/>
                  </a:lnTo>
                  <a:lnTo>
                    <a:pt x="24" y="3"/>
                  </a:lnTo>
                  <a:lnTo>
                    <a:pt x="25" y="3"/>
                  </a:lnTo>
                  <a:lnTo>
                    <a:pt x="26" y="3"/>
                  </a:lnTo>
                  <a:lnTo>
                    <a:pt x="29" y="2"/>
                  </a:lnTo>
                  <a:lnTo>
                    <a:pt x="30" y="2"/>
                  </a:lnTo>
                  <a:lnTo>
                    <a:pt x="31" y="0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37" y="0"/>
                  </a:lnTo>
                  <a:lnTo>
                    <a:pt x="38" y="0"/>
                  </a:lnTo>
                  <a:lnTo>
                    <a:pt x="41" y="0"/>
                  </a:lnTo>
                  <a:lnTo>
                    <a:pt x="42" y="0"/>
                  </a:lnTo>
                  <a:lnTo>
                    <a:pt x="43" y="0"/>
                  </a:lnTo>
                  <a:lnTo>
                    <a:pt x="46" y="0"/>
                  </a:lnTo>
                  <a:lnTo>
                    <a:pt x="47" y="0"/>
                  </a:lnTo>
                  <a:lnTo>
                    <a:pt x="48" y="0"/>
                  </a:lnTo>
                  <a:lnTo>
                    <a:pt x="49" y="2"/>
                  </a:lnTo>
                  <a:lnTo>
                    <a:pt x="51" y="2"/>
                  </a:lnTo>
                  <a:lnTo>
                    <a:pt x="52" y="2"/>
                  </a:lnTo>
                  <a:lnTo>
                    <a:pt x="54" y="3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8" y="4"/>
                  </a:lnTo>
                  <a:lnTo>
                    <a:pt x="59" y="5"/>
                  </a:lnTo>
                  <a:lnTo>
                    <a:pt x="60" y="5"/>
                  </a:lnTo>
                  <a:lnTo>
                    <a:pt x="61" y="7"/>
                  </a:lnTo>
                  <a:lnTo>
                    <a:pt x="63" y="7"/>
                  </a:lnTo>
                  <a:lnTo>
                    <a:pt x="64" y="8"/>
                  </a:lnTo>
                  <a:lnTo>
                    <a:pt x="65" y="8"/>
                  </a:lnTo>
                  <a:lnTo>
                    <a:pt x="66" y="9"/>
                  </a:lnTo>
                  <a:lnTo>
                    <a:pt x="68" y="10"/>
                  </a:lnTo>
                  <a:lnTo>
                    <a:pt x="69" y="12"/>
                  </a:lnTo>
                  <a:lnTo>
                    <a:pt x="70" y="13"/>
                  </a:lnTo>
                  <a:lnTo>
                    <a:pt x="70" y="14"/>
                  </a:lnTo>
                  <a:lnTo>
                    <a:pt x="71" y="15"/>
                  </a:lnTo>
                  <a:lnTo>
                    <a:pt x="73" y="16"/>
                  </a:lnTo>
                  <a:lnTo>
                    <a:pt x="73" y="17"/>
                  </a:lnTo>
                  <a:lnTo>
                    <a:pt x="74" y="19"/>
                  </a:lnTo>
                  <a:lnTo>
                    <a:pt x="74" y="20"/>
                  </a:lnTo>
                  <a:lnTo>
                    <a:pt x="75" y="21"/>
                  </a:lnTo>
                  <a:lnTo>
                    <a:pt x="75" y="22"/>
                  </a:lnTo>
                  <a:lnTo>
                    <a:pt x="76" y="25"/>
                  </a:lnTo>
                  <a:lnTo>
                    <a:pt x="76" y="27"/>
                  </a:lnTo>
                  <a:lnTo>
                    <a:pt x="76" y="29"/>
                  </a:lnTo>
                  <a:lnTo>
                    <a:pt x="76" y="30"/>
                  </a:lnTo>
                  <a:lnTo>
                    <a:pt x="76" y="31"/>
                  </a:lnTo>
                  <a:lnTo>
                    <a:pt x="76" y="32"/>
                  </a:lnTo>
                  <a:lnTo>
                    <a:pt x="76" y="34"/>
                  </a:lnTo>
                  <a:lnTo>
                    <a:pt x="76" y="36"/>
                  </a:lnTo>
                  <a:lnTo>
                    <a:pt x="75" y="37"/>
                  </a:lnTo>
                  <a:lnTo>
                    <a:pt x="75" y="39"/>
                  </a:lnTo>
                  <a:lnTo>
                    <a:pt x="74" y="41"/>
                  </a:lnTo>
                  <a:lnTo>
                    <a:pt x="73" y="43"/>
                  </a:lnTo>
                  <a:lnTo>
                    <a:pt x="71" y="43"/>
                  </a:lnTo>
                  <a:lnTo>
                    <a:pt x="71" y="44"/>
                  </a:lnTo>
                  <a:lnTo>
                    <a:pt x="70" y="46"/>
                  </a:lnTo>
                  <a:lnTo>
                    <a:pt x="69" y="47"/>
                  </a:lnTo>
                  <a:lnTo>
                    <a:pt x="68" y="47"/>
                  </a:lnTo>
                  <a:lnTo>
                    <a:pt x="66" y="48"/>
                  </a:lnTo>
                  <a:lnTo>
                    <a:pt x="65" y="49"/>
                  </a:lnTo>
                  <a:lnTo>
                    <a:pt x="64" y="49"/>
                  </a:lnTo>
                  <a:lnTo>
                    <a:pt x="63" y="51"/>
                  </a:lnTo>
                  <a:lnTo>
                    <a:pt x="60" y="52"/>
                  </a:lnTo>
                  <a:lnTo>
                    <a:pt x="59" y="52"/>
                  </a:lnTo>
                  <a:lnTo>
                    <a:pt x="58" y="52"/>
                  </a:lnTo>
                  <a:lnTo>
                    <a:pt x="57" y="52"/>
                  </a:lnTo>
                  <a:lnTo>
                    <a:pt x="53" y="43"/>
                  </a:lnTo>
                  <a:lnTo>
                    <a:pt x="55" y="42"/>
                  </a:lnTo>
                  <a:lnTo>
                    <a:pt x="57" y="42"/>
                  </a:lnTo>
                  <a:lnTo>
                    <a:pt x="59" y="41"/>
                  </a:lnTo>
                  <a:lnTo>
                    <a:pt x="59" y="39"/>
                  </a:lnTo>
                  <a:lnTo>
                    <a:pt x="60" y="38"/>
                  </a:lnTo>
                  <a:lnTo>
                    <a:pt x="61" y="37"/>
                  </a:lnTo>
                  <a:lnTo>
                    <a:pt x="61" y="36"/>
                  </a:lnTo>
                  <a:lnTo>
                    <a:pt x="63" y="35"/>
                  </a:lnTo>
                  <a:lnTo>
                    <a:pt x="63" y="34"/>
                  </a:lnTo>
                  <a:lnTo>
                    <a:pt x="64" y="34"/>
                  </a:lnTo>
                  <a:lnTo>
                    <a:pt x="64" y="32"/>
                  </a:lnTo>
                  <a:lnTo>
                    <a:pt x="64" y="31"/>
                  </a:lnTo>
                  <a:lnTo>
                    <a:pt x="64" y="30"/>
                  </a:lnTo>
                  <a:lnTo>
                    <a:pt x="64" y="29"/>
                  </a:lnTo>
                  <a:lnTo>
                    <a:pt x="63" y="27"/>
                  </a:lnTo>
                  <a:lnTo>
                    <a:pt x="63" y="26"/>
                  </a:lnTo>
                  <a:lnTo>
                    <a:pt x="63" y="25"/>
                  </a:lnTo>
                  <a:lnTo>
                    <a:pt x="61" y="24"/>
                  </a:lnTo>
                  <a:lnTo>
                    <a:pt x="61" y="22"/>
                  </a:lnTo>
                  <a:lnTo>
                    <a:pt x="60" y="21"/>
                  </a:lnTo>
                  <a:lnTo>
                    <a:pt x="59" y="20"/>
                  </a:lnTo>
                  <a:lnTo>
                    <a:pt x="58" y="19"/>
                  </a:lnTo>
                  <a:lnTo>
                    <a:pt x="57" y="17"/>
                  </a:lnTo>
                  <a:lnTo>
                    <a:pt x="55" y="17"/>
                  </a:lnTo>
                  <a:lnTo>
                    <a:pt x="53" y="16"/>
                  </a:lnTo>
                  <a:lnTo>
                    <a:pt x="52" y="15"/>
                  </a:lnTo>
                  <a:lnTo>
                    <a:pt x="49" y="15"/>
                  </a:lnTo>
                  <a:lnTo>
                    <a:pt x="48" y="15"/>
                  </a:lnTo>
                  <a:lnTo>
                    <a:pt x="47" y="14"/>
                  </a:lnTo>
                  <a:lnTo>
                    <a:pt x="46" y="14"/>
                  </a:lnTo>
                  <a:lnTo>
                    <a:pt x="44" y="14"/>
                  </a:lnTo>
                  <a:lnTo>
                    <a:pt x="42" y="14"/>
                  </a:lnTo>
                  <a:lnTo>
                    <a:pt x="41" y="14"/>
                  </a:lnTo>
                  <a:lnTo>
                    <a:pt x="38" y="14"/>
                  </a:lnTo>
                  <a:lnTo>
                    <a:pt x="37" y="14"/>
                  </a:lnTo>
                  <a:lnTo>
                    <a:pt x="36" y="14"/>
                  </a:lnTo>
                  <a:lnTo>
                    <a:pt x="35" y="14"/>
                  </a:lnTo>
                  <a:lnTo>
                    <a:pt x="33" y="14"/>
                  </a:lnTo>
                  <a:lnTo>
                    <a:pt x="32" y="15"/>
                  </a:lnTo>
                  <a:lnTo>
                    <a:pt x="30" y="15"/>
                  </a:lnTo>
                  <a:lnTo>
                    <a:pt x="29" y="16"/>
                  </a:lnTo>
                  <a:lnTo>
                    <a:pt x="26" y="16"/>
                  </a:lnTo>
                  <a:lnTo>
                    <a:pt x="25" y="17"/>
                  </a:lnTo>
                  <a:lnTo>
                    <a:pt x="22" y="19"/>
                  </a:lnTo>
                  <a:lnTo>
                    <a:pt x="21" y="21"/>
                  </a:lnTo>
                  <a:lnTo>
                    <a:pt x="20" y="22"/>
                  </a:lnTo>
                  <a:lnTo>
                    <a:pt x="20" y="24"/>
                  </a:lnTo>
                  <a:lnTo>
                    <a:pt x="19" y="25"/>
                  </a:lnTo>
                  <a:lnTo>
                    <a:pt x="17" y="26"/>
                  </a:lnTo>
                  <a:lnTo>
                    <a:pt x="17" y="27"/>
                  </a:lnTo>
                  <a:lnTo>
                    <a:pt x="16" y="29"/>
                  </a:lnTo>
                  <a:lnTo>
                    <a:pt x="16" y="30"/>
                  </a:lnTo>
                  <a:lnTo>
                    <a:pt x="16" y="32"/>
                  </a:lnTo>
                  <a:lnTo>
                    <a:pt x="15" y="34"/>
                  </a:lnTo>
                  <a:lnTo>
                    <a:pt x="15" y="35"/>
                  </a:lnTo>
                  <a:lnTo>
                    <a:pt x="15" y="36"/>
                  </a:lnTo>
                  <a:lnTo>
                    <a:pt x="15" y="37"/>
                  </a:lnTo>
                  <a:lnTo>
                    <a:pt x="15" y="38"/>
                  </a:lnTo>
                  <a:lnTo>
                    <a:pt x="15" y="39"/>
                  </a:lnTo>
                  <a:lnTo>
                    <a:pt x="15" y="41"/>
                  </a:lnTo>
                  <a:lnTo>
                    <a:pt x="15" y="42"/>
                  </a:lnTo>
                  <a:lnTo>
                    <a:pt x="15" y="43"/>
                  </a:lnTo>
                  <a:lnTo>
                    <a:pt x="15" y="46"/>
                  </a:lnTo>
                  <a:lnTo>
                    <a:pt x="15" y="47"/>
                  </a:lnTo>
                  <a:lnTo>
                    <a:pt x="15" y="48"/>
                  </a:lnTo>
                  <a:lnTo>
                    <a:pt x="15" y="49"/>
                  </a:lnTo>
                  <a:lnTo>
                    <a:pt x="15" y="51"/>
                  </a:lnTo>
                  <a:lnTo>
                    <a:pt x="15" y="52"/>
                  </a:lnTo>
                  <a:lnTo>
                    <a:pt x="15" y="53"/>
                  </a:lnTo>
                  <a:lnTo>
                    <a:pt x="15" y="54"/>
                  </a:lnTo>
                  <a:lnTo>
                    <a:pt x="15" y="56"/>
                  </a:lnTo>
                  <a:lnTo>
                    <a:pt x="15" y="57"/>
                  </a:lnTo>
                  <a:lnTo>
                    <a:pt x="15" y="58"/>
                  </a:lnTo>
                  <a:lnTo>
                    <a:pt x="15" y="59"/>
                  </a:lnTo>
                  <a:lnTo>
                    <a:pt x="16" y="60"/>
                  </a:lnTo>
                  <a:lnTo>
                    <a:pt x="16" y="61"/>
                  </a:lnTo>
                  <a:lnTo>
                    <a:pt x="16" y="63"/>
                  </a:lnTo>
                  <a:lnTo>
                    <a:pt x="16" y="64"/>
                  </a:lnTo>
                  <a:lnTo>
                    <a:pt x="17" y="65"/>
                  </a:lnTo>
                  <a:lnTo>
                    <a:pt x="17" y="66"/>
                  </a:lnTo>
                  <a:lnTo>
                    <a:pt x="17" y="68"/>
                  </a:lnTo>
                  <a:lnTo>
                    <a:pt x="19" y="69"/>
                  </a:lnTo>
                  <a:lnTo>
                    <a:pt x="19" y="70"/>
                  </a:lnTo>
                  <a:lnTo>
                    <a:pt x="20" y="71"/>
                  </a:lnTo>
                  <a:lnTo>
                    <a:pt x="20" y="73"/>
                  </a:lnTo>
                  <a:lnTo>
                    <a:pt x="21" y="74"/>
                  </a:lnTo>
                  <a:lnTo>
                    <a:pt x="22" y="76"/>
                  </a:lnTo>
                  <a:lnTo>
                    <a:pt x="22" y="78"/>
                  </a:lnTo>
                  <a:lnTo>
                    <a:pt x="24" y="79"/>
                  </a:lnTo>
                  <a:lnTo>
                    <a:pt x="24" y="80"/>
                  </a:lnTo>
                  <a:lnTo>
                    <a:pt x="25" y="81"/>
                  </a:lnTo>
                  <a:lnTo>
                    <a:pt x="26" y="82"/>
                  </a:lnTo>
                  <a:lnTo>
                    <a:pt x="26" y="85"/>
                  </a:lnTo>
                  <a:lnTo>
                    <a:pt x="27" y="86"/>
                  </a:lnTo>
                  <a:lnTo>
                    <a:pt x="29" y="87"/>
                  </a:lnTo>
                  <a:lnTo>
                    <a:pt x="29" y="88"/>
                  </a:lnTo>
                  <a:lnTo>
                    <a:pt x="30" y="88"/>
                  </a:lnTo>
                  <a:lnTo>
                    <a:pt x="22" y="98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5" name="Freeform 215"/>
            <p:cNvSpPr>
              <a:spLocks/>
            </p:cNvSpPr>
            <p:nvPr/>
          </p:nvSpPr>
          <p:spPr bwMode="auto">
            <a:xfrm>
              <a:off x="6210300" y="2146301"/>
              <a:ext cx="149225" cy="41275"/>
            </a:xfrm>
            <a:custGeom>
              <a:avLst/>
              <a:gdLst>
                <a:gd name="T0" fmla="*/ 0 w 94"/>
                <a:gd name="T1" fmla="*/ 10 h 26"/>
                <a:gd name="T2" fmla="*/ 2 w 94"/>
                <a:gd name="T3" fmla="*/ 9 h 26"/>
                <a:gd name="T4" fmla="*/ 5 w 94"/>
                <a:gd name="T5" fmla="*/ 8 h 26"/>
                <a:gd name="T6" fmla="*/ 7 w 94"/>
                <a:gd name="T7" fmla="*/ 7 h 26"/>
                <a:gd name="T8" fmla="*/ 11 w 94"/>
                <a:gd name="T9" fmla="*/ 5 h 26"/>
                <a:gd name="T10" fmla="*/ 13 w 94"/>
                <a:gd name="T11" fmla="*/ 4 h 26"/>
                <a:gd name="T12" fmla="*/ 15 w 94"/>
                <a:gd name="T13" fmla="*/ 4 h 26"/>
                <a:gd name="T14" fmla="*/ 18 w 94"/>
                <a:gd name="T15" fmla="*/ 3 h 26"/>
                <a:gd name="T16" fmla="*/ 20 w 94"/>
                <a:gd name="T17" fmla="*/ 3 h 26"/>
                <a:gd name="T18" fmla="*/ 24 w 94"/>
                <a:gd name="T19" fmla="*/ 3 h 26"/>
                <a:gd name="T20" fmla="*/ 28 w 94"/>
                <a:gd name="T21" fmla="*/ 2 h 26"/>
                <a:gd name="T22" fmla="*/ 30 w 94"/>
                <a:gd name="T23" fmla="*/ 2 h 26"/>
                <a:gd name="T24" fmla="*/ 34 w 94"/>
                <a:gd name="T25" fmla="*/ 0 h 26"/>
                <a:gd name="T26" fmla="*/ 37 w 94"/>
                <a:gd name="T27" fmla="*/ 0 h 26"/>
                <a:gd name="T28" fmla="*/ 41 w 94"/>
                <a:gd name="T29" fmla="*/ 0 h 26"/>
                <a:gd name="T30" fmla="*/ 45 w 94"/>
                <a:gd name="T31" fmla="*/ 0 h 26"/>
                <a:gd name="T32" fmla="*/ 50 w 94"/>
                <a:gd name="T33" fmla="*/ 0 h 26"/>
                <a:gd name="T34" fmla="*/ 53 w 94"/>
                <a:gd name="T35" fmla="*/ 0 h 26"/>
                <a:gd name="T36" fmla="*/ 57 w 94"/>
                <a:gd name="T37" fmla="*/ 0 h 26"/>
                <a:gd name="T38" fmla="*/ 63 w 94"/>
                <a:gd name="T39" fmla="*/ 2 h 26"/>
                <a:gd name="T40" fmla="*/ 68 w 94"/>
                <a:gd name="T41" fmla="*/ 2 h 26"/>
                <a:gd name="T42" fmla="*/ 73 w 94"/>
                <a:gd name="T43" fmla="*/ 3 h 26"/>
                <a:gd name="T44" fmla="*/ 78 w 94"/>
                <a:gd name="T45" fmla="*/ 4 h 26"/>
                <a:gd name="T46" fmla="*/ 82 w 94"/>
                <a:gd name="T47" fmla="*/ 5 h 26"/>
                <a:gd name="T48" fmla="*/ 87 w 94"/>
                <a:gd name="T49" fmla="*/ 7 h 26"/>
                <a:gd name="T50" fmla="*/ 94 w 94"/>
                <a:gd name="T51" fmla="*/ 8 h 26"/>
                <a:gd name="T52" fmla="*/ 91 w 94"/>
                <a:gd name="T53" fmla="*/ 20 h 26"/>
                <a:gd name="T54" fmla="*/ 87 w 94"/>
                <a:gd name="T55" fmla="*/ 19 h 26"/>
                <a:gd name="T56" fmla="*/ 85 w 94"/>
                <a:gd name="T57" fmla="*/ 19 h 26"/>
                <a:gd name="T58" fmla="*/ 81 w 94"/>
                <a:gd name="T59" fmla="*/ 19 h 26"/>
                <a:gd name="T60" fmla="*/ 79 w 94"/>
                <a:gd name="T61" fmla="*/ 17 h 26"/>
                <a:gd name="T62" fmla="*/ 77 w 94"/>
                <a:gd name="T63" fmla="*/ 17 h 26"/>
                <a:gd name="T64" fmla="*/ 73 w 94"/>
                <a:gd name="T65" fmla="*/ 16 h 26"/>
                <a:gd name="T66" fmla="*/ 69 w 94"/>
                <a:gd name="T67" fmla="*/ 16 h 26"/>
                <a:gd name="T68" fmla="*/ 65 w 94"/>
                <a:gd name="T69" fmla="*/ 16 h 26"/>
                <a:gd name="T70" fmla="*/ 63 w 94"/>
                <a:gd name="T71" fmla="*/ 16 h 26"/>
                <a:gd name="T72" fmla="*/ 59 w 94"/>
                <a:gd name="T73" fmla="*/ 16 h 26"/>
                <a:gd name="T74" fmla="*/ 56 w 94"/>
                <a:gd name="T75" fmla="*/ 16 h 26"/>
                <a:gd name="T76" fmla="*/ 52 w 94"/>
                <a:gd name="T77" fmla="*/ 16 h 26"/>
                <a:gd name="T78" fmla="*/ 48 w 94"/>
                <a:gd name="T79" fmla="*/ 16 h 26"/>
                <a:gd name="T80" fmla="*/ 46 w 94"/>
                <a:gd name="T81" fmla="*/ 16 h 26"/>
                <a:gd name="T82" fmla="*/ 42 w 94"/>
                <a:gd name="T83" fmla="*/ 16 h 26"/>
                <a:gd name="T84" fmla="*/ 39 w 94"/>
                <a:gd name="T85" fmla="*/ 16 h 26"/>
                <a:gd name="T86" fmla="*/ 35 w 94"/>
                <a:gd name="T87" fmla="*/ 16 h 26"/>
                <a:gd name="T88" fmla="*/ 31 w 94"/>
                <a:gd name="T89" fmla="*/ 17 h 26"/>
                <a:gd name="T90" fmla="*/ 28 w 94"/>
                <a:gd name="T91" fmla="*/ 19 h 26"/>
                <a:gd name="T92" fmla="*/ 24 w 94"/>
                <a:gd name="T93" fmla="*/ 19 h 26"/>
                <a:gd name="T94" fmla="*/ 20 w 94"/>
                <a:gd name="T95" fmla="*/ 20 h 26"/>
                <a:gd name="T96" fmla="*/ 18 w 94"/>
                <a:gd name="T97" fmla="*/ 21 h 26"/>
                <a:gd name="T98" fmla="*/ 14 w 94"/>
                <a:gd name="T99" fmla="*/ 21 h 26"/>
                <a:gd name="T100" fmla="*/ 12 w 94"/>
                <a:gd name="T101" fmla="*/ 24 h 26"/>
                <a:gd name="T102" fmla="*/ 9 w 94"/>
                <a:gd name="T103" fmla="*/ 24 h 26"/>
                <a:gd name="T104" fmla="*/ 7 w 94"/>
                <a:gd name="T105" fmla="*/ 26 h 2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94"/>
                <a:gd name="T160" fmla="*/ 0 h 26"/>
                <a:gd name="T161" fmla="*/ 94 w 94"/>
                <a:gd name="T162" fmla="*/ 26 h 2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94" h="26">
                  <a:moveTo>
                    <a:pt x="0" y="10"/>
                  </a:moveTo>
                  <a:lnTo>
                    <a:pt x="0" y="10"/>
                  </a:lnTo>
                  <a:lnTo>
                    <a:pt x="1" y="9"/>
                  </a:lnTo>
                  <a:lnTo>
                    <a:pt x="2" y="9"/>
                  </a:lnTo>
                  <a:lnTo>
                    <a:pt x="3" y="8"/>
                  </a:lnTo>
                  <a:lnTo>
                    <a:pt x="5" y="8"/>
                  </a:lnTo>
                  <a:lnTo>
                    <a:pt x="6" y="8"/>
                  </a:lnTo>
                  <a:lnTo>
                    <a:pt x="7" y="7"/>
                  </a:lnTo>
                  <a:lnTo>
                    <a:pt x="9" y="5"/>
                  </a:lnTo>
                  <a:lnTo>
                    <a:pt x="11" y="5"/>
                  </a:lnTo>
                  <a:lnTo>
                    <a:pt x="12" y="4"/>
                  </a:lnTo>
                  <a:lnTo>
                    <a:pt x="13" y="4"/>
                  </a:lnTo>
                  <a:lnTo>
                    <a:pt x="14" y="4"/>
                  </a:lnTo>
                  <a:lnTo>
                    <a:pt x="15" y="4"/>
                  </a:lnTo>
                  <a:lnTo>
                    <a:pt x="17" y="3"/>
                  </a:lnTo>
                  <a:lnTo>
                    <a:pt x="18" y="3"/>
                  </a:lnTo>
                  <a:lnTo>
                    <a:pt x="19" y="3"/>
                  </a:lnTo>
                  <a:lnTo>
                    <a:pt x="20" y="3"/>
                  </a:lnTo>
                  <a:lnTo>
                    <a:pt x="23" y="3"/>
                  </a:lnTo>
                  <a:lnTo>
                    <a:pt x="24" y="3"/>
                  </a:lnTo>
                  <a:lnTo>
                    <a:pt x="25" y="2"/>
                  </a:lnTo>
                  <a:lnTo>
                    <a:pt x="28" y="2"/>
                  </a:lnTo>
                  <a:lnTo>
                    <a:pt x="29" y="2"/>
                  </a:lnTo>
                  <a:lnTo>
                    <a:pt x="30" y="2"/>
                  </a:lnTo>
                  <a:lnTo>
                    <a:pt x="33" y="2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37" y="0"/>
                  </a:lnTo>
                  <a:lnTo>
                    <a:pt x="39" y="0"/>
                  </a:lnTo>
                  <a:lnTo>
                    <a:pt x="41" y="0"/>
                  </a:lnTo>
                  <a:lnTo>
                    <a:pt x="42" y="0"/>
                  </a:lnTo>
                  <a:lnTo>
                    <a:pt x="45" y="0"/>
                  </a:lnTo>
                  <a:lnTo>
                    <a:pt x="47" y="0"/>
                  </a:lnTo>
                  <a:lnTo>
                    <a:pt x="50" y="0"/>
                  </a:lnTo>
                  <a:lnTo>
                    <a:pt x="51" y="0"/>
                  </a:lnTo>
                  <a:lnTo>
                    <a:pt x="53" y="0"/>
                  </a:lnTo>
                  <a:lnTo>
                    <a:pt x="56" y="0"/>
                  </a:lnTo>
                  <a:lnTo>
                    <a:pt x="57" y="0"/>
                  </a:lnTo>
                  <a:lnTo>
                    <a:pt x="61" y="2"/>
                  </a:lnTo>
                  <a:lnTo>
                    <a:pt x="63" y="2"/>
                  </a:lnTo>
                  <a:lnTo>
                    <a:pt x="65" y="2"/>
                  </a:lnTo>
                  <a:lnTo>
                    <a:pt x="68" y="2"/>
                  </a:lnTo>
                  <a:lnTo>
                    <a:pt x="69" y="3"/>
                  </a:lnTo>
                  <a:lnTo>
                    <a:pt x="73" y="3"/>
                  </a:lnTo>
                  <a:lnTo>
                    <a:pt x="75" y="3"/>
                  </a:lnTo>
                  <a:lnTo>
                    <a:pt x="78" y="4"/>
                  </a:lnTo>
                  <a:lnTo>
                    <a:pt x="80" y="4"/>
                  </a:lnTo>
                  <a:lnTo>
                    <a:pt x="82" y="5"/>
                  </a:lnTo>
                  <a:lnTo>
                    <a:pt x="85" y="5"/>
                  </a:lnTo>
                  <a:lnTo>
                    <a:pt x="87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2" y="20"/>
                  </a:lnTo>
                  <a:lnTo>
                    <a:pt x="91" y="20"/>
                  </a:lnTo>
                  <a:lnTo>
                    <a:pt x="90" y="20"/>
                  </a:lnTo>
                  <a:lnTo>
                    <a:pt x="87" y="19"/>
                  </a:lnTo>
                  <a:lnTo>
                    <a:pt x="86" y="19"/>
                  </a:lnTo>
                  <a:lnTo>
                    <a:pt x="85" y="19"/>
                  </a:lnTo>
                  <a:lnTo>
                    <a:pt x="82" y="19"/>
                  </a:lnTo>
                  <a:lnTo>
                    <a:pt x="81" y="19"/>
                  </a:lnTo>
                  <a:lnTo>
                    <a:pt x="80" y="19"/>
                  </a:lnTo>
                  <a:lnTo>
                    <a:pt x="79" y="17"/>
                  </a:lnTo>
                  <a:lnTo>
                    <a:pt x="78" y="17"/>
                  </a:lnTo>
                  <a:lnTo>
                    <a:pt x="77" y="17"/>
                  </a:lnTo>
                  <a:lnTo>
                    <a:pt x="75" y="17"/>
                  </a:lnTo>
                  <a:lnTo>
                    <a:pt x="73" y="16"/>
                  </a:lnTo>
                  <a:lnTo>
                    <a:pt x="70" y="16"/>
                  </a:lnTo>
                  <a:lnTo>
                    <a:pt x="69" y="16"/>
                  </a:lnTo>
                  <a:lnTo>
                    <a:pt x="68" y="16"/>
                  </a:lnTo>
                  <a:lnTo>
                    <a:pt x="65" y="16"/>
                  </a:lnTo>
                  <a:lnTo>
                    <a:pt x="64" y="16"/>
                  </a:lnTo>
                  <a:lnTo>
                    <a:pt x="63" y="16"/>
                  </a:lnTo>
                  <a:lnTo>
                    <a:pt x="61" y="16"/>
                  </a:lnTo>
                  <a:lnTo>
                    <a:pt x="59" y="16"/>
                  </a:lnTo>
                  <a:lnTo>
                    <a:pt x="57" y="16"/>
                  </a:lnTo>
                  <a:lnTo>
                    <a:pt x="56" y="16"/>
                  </a:lnTo>
                  <a:lnTo>
                    <a:pt x="55" y="16"/>
                  </a:lnTo>
                  <a:lnTo>
                    <a:pt x="52" y="16"/>
                  </a:lnTo>
                  <a:lnTo>
                    <a:pt x="51" y="16"/>
                  </a:lnTo>
                  <a:lnTo>
                    <a:pt x="48" y="16"/>
                  </a:lnTo>
                  <a:lnTo>
                    <a:pt x="47" y="16"/>
                  </a:lnTo>
                  <a:lnTo>
                    <a:pt x="46" y="16"/>
                  </a:lnTo>
                  <a:lnTo>
                    <a:pt x="44" y="16"/>
                  </a:lnTo>
                  <a:lnTo>
                    <a:pt x="42" y="16"/>
                  </a:lnTo>
                  <a:lnTo>
                    <a:pt x="40" y="16"/>
                  </a:lnTo>
                  <a:lnTo>
                    <a:pt x="39" y="16"/>
                  </a:lnTo>
                  <a:lnTo>
                    <a:pt x="36" y="16"/>
                  </a:lnTo>
                  <a:lnTo>
                    <a:pt x="35" y="16"/>
                  </a:lnTo>
                  <a:lnTo>
                    <a:pt x="33" y="17"/>
                  </a:lnTo>
                  <a:lnTo>
                    <a:pt x="31" y="17"/>
                  </a:lnTo>
                  <a:lnTo>
                    <a:pt x="30" y="17"/>
                  </a:lnTo>
                  <a:lnTo>
                    <a:pt x="28" y="19"/>
                  </a:lnTo>
                  <a:lnTo>
                    <a:pt x="25" y="19"/>
                  </a:lnTo>
                  <a:lnTo>
                    <a:pt x="24" y="19"/>
                  </a:lnTo>
                  <a:lnTo>
                    <a:pt x="23" y="19"/>
                  </a:lnTo>
                  <a:lnTo>
                    <a:pt x="20" y="20"/>
                  </a:lnTo>
                  <a:lnTo>
                    <a:pt x="19" y="20"/>
                  </a:lnTo>
                  <a:lnTo>
                    <a:pt x="18" y="21"/>
                  </a:lnTo>
                  <a:lnTo>
                    <a:pt x="17" y="21"/>
                  </a:lnTo>
                  <a:lnTo>
                    <a:pt x="14" y="21"/>
                  </a:lnTo>
                  <a:lnTo>
                    <a:pt x="13" y="22"/>
                  </a:lnTo>
                  <a:lnTo>
                    <a:pt x="12" y="24"/>
                  </a:lnTo>
                  <a:lnTo>
                    <a:pt x="11" y="24"/>
                  </a:lnTo>
                  <a:lnTo>
                    <a:pt x="9" y="24"/>
                  </a:lnTo>
                  <a:lnTo>
                    <a:pt x="8" y="25"/>
                  </a:lnTo>
                  <a:lnTo>
                    <a:pt x="7" y="26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Freeform 216"/>
            <p:cNvSpPr>
              <a:spLocks/>
            </p:cNvSpPr>
            <p:nvPr/>
          </p:nvSpPr>
          <p:spPr bwMode="auto">
            <a:xfrm>
              <a:off x="5995988" y="2341563"/>
              <a:ext cx="39687" cy="142875"/>
            </a:xfrm>
            <a:custGeom>
              <a:avLst/>
              <a:gdLst>
                <a:gd name="T0" fmla="*/ 25 w 25"/>
                <a:gd name="T1" fmla="*/ 4 h 90"/>
                <a:gd name="T2" fmla="*/ 24 w 25"/>
                <a:gd name="T3" fmla="*/ 6 h 90"/>
                <a:gd name="T4" fmla="*/ 22 w 25"/>
                <a:gd name="T5" fmla="*/ 8 h 90"/>
                <a:gd name="T6" fmla="*/ 21 w 25"/>
                <a:gd name="T7" fmla="*/ 12 h 90"/>
                <a:gd name="T8" fmla="*/ 21 w 25"/>
                <a:gd name="T9" fmla="*/ 14 h 90"/>
                <a:gd name="T10" fmla="*/ 20 w 25"/>
                <a:gd name="T11" fmla="*/ 17 h 90"/>
                <a:gd name="T12" fmla="*/ 20 w 25"/>
                <a:gd name="T13" fmla="*/ 19 h 90"/>
                <a:gd name="T14" fmla="*/ 19 w 25"/>
                <a:gd name="T15" fmla="*/ 22 h 90"/>
                <a:gd name="T16" fmla="*/ 19 w 25"/>
                <a:gd name="T17" fmla="*/ 24 h 90"/>
                <a:gd name="T18" fmla="*/ 17 w 25"/>
                <a:gd name="T19" fmla="*/ 26 h 90"/>
                <a:gd name="T20" fmla="*/ 16 w 25"/>
                <a:gd name="T21" fmla="*/ 31 h 90"/>
                <a:gd name="T22" fmla="*/ 16 w 25"/>
                <a:gd name="T23" fmla="*/ 34 h 90"/>
                <a:gd name="T24" fmla="*/ 16 w 25"/>
                <a:gd name="T25" fmla="*/ 37 h 90"/>
                <a:gd name="T26" fmla="*/ 16 w 25"/>
                <a:gd name="T27" fmla="*/ 41 h 90"/>
                <a:gd name="T28" fmla="*/ 15 w 25"/>
                <a:gd name="T29" fmla="*/ 44 h 90"/>
                <a:gd name="T30" fmla="*/ 15 w 25"/>
                <a:gd name="T31" fmla="*/ 47 h 90"/>
                <a:gd name="T32" fmla="*/ 15 w 25"/>
                <a:gd name="T33" fmla="*/ 52 h 90"/>
                <a:gd name="T34" fmla="*/ 15 w 25"/>
                <a:gd name="T35" fmla="*/ 56 h 90"/>
                <a:gd name="T36" fmla="*/ 15 w 25"/>
                <a:gd name="T37" fmla="*/ 59 h 90"/>
                <a:gd name="T38" fmla="*/ 15 w 25"/>
                <a:gd name="T39" fmla="*/ 63 h 90"/>
                <a:gd name="T40" fmla="*/ 15 w 25"/>
                <a:gd name="T41" fmla="*/ 68 h 90"/>
                <a:gd name="T42" fmla="*/ 16 w 25"/>
                <a:gd name="T43" fmla="*/ 72 h 90"/>
                <a:gd name="T44" fmla="*/ 16 w 25"/>
                <a:gd name="T45" fmla="*/ 76 h 90"/>
                <a:gd name="T46" fmla="*/ 16 w 25"/>
                <a:gd name="T47" fmla="*/ 80 h 90"/>
                <a:gd name="T48" fmla="*/ 17 w 25"/>
                <a:gd name="T49" fmla="*/ 85 h 90"/>
                <a:gd name="T50" fmla="*/ 19 w 25"/>
                <a:gd name="T51" fmla="*/ 90 h 90"/>
                <a:gd name="T52" fmla="*/ 5 w 25"/>
                <a:gd name="T53" fmla="*/ 89 h 90"/>
                <a:gd name="T54" fmla="*/ 4 w 25"/>
                <a:gd name="T55" fmla="*/ 86 h 90"/>
                <a:gd name="T56" fmla="*/ 4 w 25"/>
                <a:gd name="T57" fmla="*/ 84 h 90"/>
                <a:gd name="T58" fmla="*/ 4 w 25"/>
                <a:gd name="T59" fmla="*/ 81 h 90"/>
                <a:gd name="T60" fmla="*/ 3 w 25"/>
                <a:gd name="T61" fmla="*/ 78 h 90"/>
                <a:gd name="T62" fmla="*/ 3 w 25"/>
                <a:gd name="T63" fmla="*/ 74 h 90"/>
                <a:gd name="T64" fmla="*/ 2 w 25"/>
                <a:gd name="T65" fmla="*/ 72 h 90"/>
                <a:gd name="T66" fmla="*/ 2 w 25"/>
                <a:gd name="T67" fmla="*/ 69 h 90"/>
                <a:gd name="T68" fmla="*/ 2 w 25"/>
                <a:gd name="T69" fmla="*/ 66 h 90"/>
                <a:gd name="T70" fmla="*/ 2 w 25"/>
                <a:gd name="T71" fmla="*/ 63 h 90"/>
                <a:gd name="T72" fmla="*/ 0 w 25"/>
                <a:gd name="T73" fmla="*/ 59 h 90"/>
                <a:gd name="T74" fmla="*/ 0 w 25"/>
                <a:gd name="T75" fmla="*/ 56 h 90"/>
                <a:gd name="T76" fmla="*/ 0 w 25"/>
                <a:gd name="T77" fmla="*/ 53 h 90"/>
                <a:gd name="T78" fmla="*/ 0 w 25"/>
                <a:gd name="T79" fmla="*/ 48 h 90"/>
                <a:gd name="T80" fmla="*/ 0 w 25"/>
                <a:gd name="T81" fmla="*/ 46 h 90"/>
                <a:gd name="T82" fmla="*/ 0 w 25"/>
                <a:gd name="T83" fmla="*/ 42 h 90"/>
                <a:gd name="T84" fmla="*/ 0 w 25"/>
                <a:gd name="T85" fmla="*/ 39 h 90"/>
                <a:gd name="T86" fmla="*/ 2 w 25"/>
                <a:gd name="T87" fmla="*/ 35 h 90"/>
                <a:gd name="T88" fmla="*/ 2 w 25"/>
                <a:gd name="T89" fmla="*/ 30 h 90"/>
                <a:gd name="T90" fmla="*/ 3 w 25"/>
                <a:gd name="T91" fmla="*/ 26 h 90"/>
                <a:gd name="T92" fmla="*/ 3 w 25"/>
                <a:gd name="T93" fmla="*/ 23 h 90"/>
                <a:gd name="T94" fmla="*/ 4 w 25"/>
                <a:gd name="T95" fmla="*/ 19 h 90"/>
                <a:gd name="T96" fmla="*/ 5 w 25"/>
                <a:gd name="T97" fmla="*/ 15 h 90"/>
                <a:gd name="T98" fmla="*/ 5 w 25"/>
                <a:gd name="T99" fmla="*/ 12 h 90"/>
                <a:gd name="T100" fmla="*/ 7 w 25"/>
                <a:gd name="T101" fmla="*/ 8 h 90"/>
                <a:gd name="T102" fmla="*/ 9 w 25"/>
                <a:gd name="T103" fmla="*/ 4 h 90"/>
                <a:gd name="T104" fmla="*/ 10 w 25"/>
                <a:gd name="T105" fmla="*/ 1 h 90"/>
                <a:gd name="T106" fmla="*/ 25 w 25"/>
                <a:gd name="T107" fmla="*/ 3 h 9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25"/>
                <a:gd name="T163" fmla="*/ 0 h 90"/>
                <a:gd name="T164" fmla="*/ 25 w 25"/>
                <a:gd name="T165" fmla="*/ 90 h 9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25" h="90">
                  <a:moveTo>
                    <a:pt x="25" y="3"/>
                  </a:moveTo>
                  <a:lnTo>
                    <a:pt x="25" y="4"/>
                  </a:lnTo>
                  <a:lnTo>
                    <a:pt x="24" y="4"/>
                  </a:lnTo>
                  <a:lnTo>
                    <a:pt x="24" y="6"/>
                  </a:lnTo>
                  <a:lnTo>
                    <a:pt x="24" y="7"/>
                  </a:lnTo>
                  <a:lnTo>
                    <a:pt x="22" y="8"/>
                  </a:lnTo>
                  <a:lnTo>
                    <a:pt x="21" y="11"/>
                  </a:lnTo>
                  <a:lnTo>
                    <a:pt x="21" y="12"/>
                  </a:lnTo>
                  <a:lnTo>
                    <a:pt x="21" y="13"/>
                  </a:lnTo>
                  <a:lnTo>
                    <a:pt x="21" y="14"/>
                  </a:lnTo>
                  <a:lnTo>
                    <a:pt x="21" y="15"/>
                  </a:lnTo>
                  <a:lnTo>
                    <a:pt x="20" y="17"/>
                  </a:lnTo>
                  <a:lnTo>
                    <a:pt x="20" y="18"/>
                  </a:lnTo>
                  <a:lnTo>
                    <a:pt x="20" y="19"/>
                  </a:lnTo>
                  <a:lnTo>
                    <a:pt x="20" y="20"/>
                  </a:lnTo>
                  <a:lnTo>
                    <a:pt x="19" y="22"/>
                  </a:lnTo>
                  <a:lnTo>
                    <a:pt x="19" y="23"/>
                  </a:lnTo>
                  <a:lnTo>
                    <a:pt x="19" y="24"/>
                  </a:lnTo>
                  <a:lnTo>
                    <a:pt x="19" y="25"/>
                  </a:lnTo>
                  <a:lnTo>
                    <a:pt x="17" y="26"/>
                  </a:lnTo>
                  <a:lnTo>
                    <a:pt x="17" y="29"/>
                  </a:lnTo>
                  <a:lnTo>
                    <a:pt x="16" y="31"/>
                  </a:lnTo>
                  <a:lnTo>
                    <a:pt x="16" y="32"/>
                  </a:lnTo>
                  <a:lnTo>
                    <a:pt x="16" y="34"/>
                  </a:lnTo>
                  <a:lnTo>
                    <a:pt x="16" y="36"/>
                  </a:lnTo>
                  <a:lnTo>
                    <a:pt x="16" y="37"/>
                  </a:lnTo>
                  <a:lnTo>
                    <a:pt x="16" y="39"/>
                  </a:lnTo>
                  <a:lnTo>
                    <a:pt x="16" y="41"/>
                  </a:lnTo>
                  <a:lnTo>
                    <a:pt x="15" y="42"/>
                  </a:lnTo>
                  <a:lnTo>
                    <a:pt x="15" y="44"/>
                  </a:lnTo>
                  <a:lnTo>
                    <a:pt x="15" y="46"/>
                  </a:lnTo>
                  <a:lnTo>
                    <a:pt x="15" y="47"/>
                  </a:lnTo>
                  <a:lnTo>
                    <a:pt x="15" y="50"/>
                  </a:lnTo>
                  <a:lnTo>
                    <a:pt x="15" y="52"/>
                  </a:lnTo>
                  <a:lnTo>
                    <a:pt x="15" y="53"/>
                  </a:lnTo>
                  <a:lnTo>
                    <a:pt x="15" y="56"/>
                  </a:lnTo>
                  <a:lnTo>
                    <a:pt x="15" y="57"/>
                  </a:lnTo>
                  <a:lnTo>
                    <a:pt x="15" y="59"/>
                  </a:lnTo>
                  <a:lnTo>
                    <a:pt x="15" y="62"/>
                  </a:lnTo>
                  <a:lnTo>
                    <a:pt x="15" y="63"/>
                  </a:lnTo>
                  <a:lnTo>
                    <a:pt x="15" y="66"/>
                  </a:lnTo>
                  <a:lnTo>
                    <a:pt x="15" y="68"/>
                  </a:lnTo>
                  <a:lnTo>
                    <a:pt x="15" y="69"/>
                  </a:lnTo>
                  <a:lnTo>
                    <a:pt x="16" y="72"/>
                  </a:lnTo>
                  <a:lnTo>
                    <a:pt x="16" y="74"/>
                  </a:lnTo>
                  <a:lnTo>
                    <a:pt x="16" y="76"/>
                  </a:lnTo>
                  <a:lnTo>
                    <a:pt x="16" y="78"/>
                  </a:lnTo>
                  <a:lnTo>
                    <a:pt x="16" y="80"/>
                  </a:lnTo>
                  <a:lnTo>
                    <a:pt x="16" y="83"/>
                  </a:lnTo>
                  <a:lnTo>
                    <a:pt x="17" y="85"/>
                  </a:lnTo>
                  <a:lnTo>
                    <a:pt x="17" y="88"/>
                  </a:lnTo>
                  <a:lnTo>
                    <a:pt x="19" y="90"/>
                  </a:lnTo>
                  <a:lnTo>
                    <a:pt x="5" y="90"/>
                  </a:lnTo>
                  <a:lnTo>
                    <a:pt x="5" y="89"/>
                  </a:lnTo>
                  <a:lnTo>
                    <a:pt x="4" y="88"/>
                  </a:lnTo>
                  <a:lnTo>
                    <a:pt x="4" y="86"/>
                  </a:lnTo>
                  <a:lnTo>
                    <a:pt x="4" y="85"/>
                  </a:lnTo>
                  <a:lnTo>
                    <a:pt x="4" y="84"/>
                  </a:lnTo>
                  <a:lnTo>
                    <a:pt x="4" y="83"/>
                  </a:lnTo>
                  <a:lnTo>
                    <a:pt x="4" y="81"/>
                  </a:lnTo>
                  <a:lnTo>
                    <a:pt x="3" y="79"/>
                  </a:lnTo>
                  <a:lnTo>
                    <a:pt x="3" y="78"/>
                  </a:lnTo>
                  <a:lnTo>
                    <a:pt x="3" y="75"/>
                  </a:lnTo>
                  <a:lnTo>
                    <a:pt x="3" y="74"/>
                  </a:lnTo>
                  <a:lnTo>
                    <a:pt x="3" y="73"/>
                  </a:lnTo>
                  <a:lnTo>
                    <a:pt x="2" y="72"/>
                  </a:lnTo>
                  <a:lnTo>
                    <a:pt x="2" y="70"/>
                  </a:lnTo>
                  <a:lnTo>
                    <a:pt x="2" y="69"/>
                  </a:lnTo>
                  <a:lnTo>
                    <a:pt x="2" y="68"/>
                  </a:lnTo>
                  <a:lnTo>
                    <a:pt x="2" y="66"/>
                  </a:lnTo>
                  <a:lnTo>
                    <a:pt x="2" y="64"/>
                  </a:lnTo>
                  <a:lnTo>
                    <a:pt x="2" y="63"/>
                  </a:lnTo>
                  <a:lnTo>
                    <a:pt x="0" y="62"/>
                  </a:lnTo>
                  <a:lnTo>
                    <a:pt x="0" y="59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0" y="54"/>
                  </a:lnTo>
                  <a:lnTo>
                    <a:pt x="0" y="53"/>
                  </a:lnTo>
                  <a:lnTo>
                    <a:pt x="0" y="51"/>
                  </a:lnTo>
                  <a:lnTo>
                    <a:pt x="0" y="48"/>
                  </a:lnTo>
                  <a:lnTo>
                    <a:pt x="0" y="47"/>
                  </a:lnTo>
                  <a:lnTo>
                    <a:pt x="0" y="46"/>
                  </a:lnTo>
                  <a:lnTo>
                    <a:pt x="0" y="44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0" y="39"/>
                  </a:lnTo>
                  <a:lnTo>
                    <a:pt x="2" y="36"/>
                  </a:lnTo>
                  <a:lnTo>
                    <a:pt x="2" y="35"/>
                  </a:lnTo>
                  <a:lnTo>
                    <a:pt x="2" y="32"/>
                  </a:lnTo>
                  <a:lnTo>
                    <a:pt x="2" y="30"/>
                  </a:lnTo>
                  <a:lnTo>
                    <a:pt x="3" y="29"/>
                  </a:lnTo>
                  <a:lnTo>
                    <a:pt x="3" y="26"/>
                  </a:lnTo>
                  <a:lnTo>
                    <a:pt x="3" y="25"/>
                  </a:lnTo>
                  <a:lnTo>
                    <a:pt x="3" y="23"/>
                  </a:lnTo>
                  <a:lnTo>
                    <a:pt x="4" y="22"/>
                  </a:lnTo>
                  <a:lnTo>
                    <a:pt x="4" y="19"/>
                  </a:lnTo>
                  <a:lnTo>
                    <a:pt x="4" y="17"/>
                  </a:lnTo>
                  <a:lnTo>
                    <a:pt x="5" y="15"/>
                  </a:lnTo>
                  <a:lnTo>
                    <a:pt x="5" y="13"/>
                  </a:lnTo>
                  <a:lnTo>
                    <a:pt x="5" y="12"/>
                  </a:lnTo>
                  <a:lnTo>
                    <a:pt x="7" y="9"/>
                  </a:lnTo>
                  <a:lnTo>
                    <a:pt x="7" y="8"/>
                  </a:lnTo>
                  <a:lnTo>
                    <a:pt x="8" y="6"/>
                  </a:lnTo>
                  <a:lnTo>
                    <a:pt x="9" y="4"/>
                  </a:lnTo>
                  <a:lnTo>
                    <a:pt x="9" y="2"/>
                  </a:lnTo>
                  <a:lnTo>
                    <a:pt x="10" y="1"/>
                  </a:lnTo>
                  <a:lnTo>
                    <a:pt x="11" y="0"/>
                  </a:lnTo>
                  <a:lnTo>
                    <a:pt x="25" y="3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Freeform 217"/>
            <p:cNvSpPr>
              <a:spLocks/>
            </p:cNvSpPr>
            <p:nvPr/>
          </p:nvSpPr>
          <p:spPr bwMode="auto">
            <a:xfrm>
              <a:off x="5759450" y="2216151"/>
              <a:ext cx="120650" cy="128588"/>
            </a:xfrm>
            <a:custGeom>
              <a:avLst/>
              <a:gdLst>
                <a:gd name="T0" fmla="*/ 76 w 76"/>
                <a:gd name="T1" fmla="*/ 10 h 81"/>
                <a:gd name="T2" fmla="*/ 73 w 76"/>
                <a:gd name="T3" fmla="*/ 13 h 81"/>
                <a:gd name="T4" fmla="*/ 72 w 76"/>
                <a:gd name="T5" fmla="*/ 15 h 81"/>
                <a:gd name="T6" fmla="*/ 70 w 76"/>
                <a:gd name="T7" fmla="*/ 17 h 81"/>
                <a:gd name="T8" fmla="*/ 68 w 76"/>
                <a:gd name="T9" fmla="*/ 21 h 81"/>
                <a:gd name="T10" fmla="*/ 66 w 76"/>
                <a:gd name="T11" fmla="*/ 24 h 81"/>
                <a:gd name="T12" fmla="*/ 64 w 76"/>
                <a:gd name="T13" fmla="*/ 26 h 81"/>
                <a:gd name="T14" fmla="*/ 63 w 76"/>
                <a:gd name="T15" fmla="*/ 29 h 81"/>
                <a:gd name="T16" fmla="*/ 60 w 76"/>
                <a:gd name="T17" fmla="*/ 31 h 81"/>
                <a:gd name="T18" fmla="*/ 59 w 76"/>
                <a:gd name="T19" fmla="*/ 34 h 81"/>
                <a:gd name="T20" fmla="*/ 56 w 76"/>
                <a:gd name="T21" fmla="*/ 36 h 81"/>
                <a:gd name="T22" fmla="*/ 54 w 76"/>
                <a:gd name="T23" fmla="*/ 38 h 81"/>
                <a:gd name="T24" fmla="*/ 52 w 76"/>
                <a:gd name="T25" fmla="*/ 42 h 81"/>
                <a:gd name="T26" fmla="*/ 49 w 76"/>
                <a:gd name="T27" fmla="*/ 44 h 81"/>
                <a:gd name="T28" fmla="*/ 47 w 76"/>
                <a:gd name="T29" fmla="*/ 47 h 81"/>
                <a:gd name="T30" fmla="*/ 44 w 76"/>
                <a:gd name="T31" fmla="*/ 49 h 81"/>
                <a:gd name="T32" fmla="*/ 41 w 76"/>
                <a:gd name="T33" fmla="*/ 53 h 81"/>
                <a:gd name="T34" fmla="*/ 38 w 76"/>
                <a:gd name="T35" fmla="*/ 56 h 81"/>
                <a:gd name="T36" fmla="*/ 36 w 76"/>
                <a:gd name="T37" fmla="*/ 59 h 81"/>
                <a:gd name="T38" fmla="*/ 32 w 76"/>
                <a:gd name="T39" fmla="*/ 61 h 81"/>
                <a:gd name="T40" fmla="*/ 28 w 76"/>
                <a:gd name="T41" fmla="*/ 65 h 81"/>
                <a:gd name="T42" fmla="*/ 26 w 76"/>
                <a:gd name="T43" fmla="*/ 69 h 81"/>
                <a:gd name="T44" fmla="*/ 21 w 76"/>
                <a:gd name="T45" fmla="*/ 71 h 81"/>
                <a:gd name="T46" fmla="*/ 19 w 76"/>
                <a:gd name="T47" fmla="*/ 74 h 81"/>
                <a:gd name="T48" fmla="*/ 15 w 76"/>
                <a:gd name="T49" fmla="*/ 78 h 81"/>
                <a:gd name="T50" fmla="*/ 11 w 76"/>
                <a:gd name="T51" fmla="*/ 81 h 81"/>
                <a:gd name="T52" fmla="*/ 0 w 76"/>
                <a:gd name="T53" fmla="*/ 68 h 81"/>
                <a:gd name="T54" fmla="*/ 3 w 76"/>
                <a:gd name="T55" fmla="*/ 66 h 81"/>
                <a:gd name="T56" fmla="*/ 5 w 76"/>
                <a:gd name="T57" fmla="*/ 64 h 81"/>
                <a:gd name="T58" fmla="*/ 9 w 76"/>
                <a:gd name="T59" fmla="*/ 60 h 81"/>
                <a:gd name="T60" fmla="*/ 11 w 76"/>
                <a:gd name="T61" fmla="*/ 58 h 81"/>
                <a:gd name="T62" fmla="*/ 13 w 76"/>
                <a:gd name="T63" fmla="*/ 56 h 81"/>
                <a:gd name="T64" fmla="*/ 15 w 76"/>
                <a:gd name="T65" fmla="*/ 54 h 81"/>
                <a:gd name="T66" fmla="*/ 18 w 76"/>
                <a:gd name="T67" fmla="*/ 52 h 81"/>
                <a:gd name="T68" fmla="*/ 20 w 76"/>
                <a:gd name="T69" fmla="*/ 49 h 81"/>
                <a:gd name="T70" fmla="*/ 22 w 76"/>
                <a:gd name="T71" fmla="*/ 47 h 81"/>
                <a:gd name="T72" fmla="*/ 25 w 76"/>
                <a:gd name="T73" fmla="*/ 44 h 81"/>
                <a:gd name="T74" fmla="*/ 27 w 76"/>
                <a:gd name="T75" fmla="*/ 42 h 81"/>
                <a:gd name="T76" fmla="*/ 31 w 76"/>
                <a:gd name="T77" fmla="*/ 38 h 81"/>
                <a:gd name="T78" fmla="*/ 33 w 76"/>
                <a:gd name="T79" fmla="*/ 36 h 81"/>
                <a:gd name="T80" fmla="*/ 36 w 76"/>
                <a:gd name="T81" fmla="*/ 34 h 81"/>
                <a:gd name="T82" fmla="*/ 38 w 76"/>
                <a:gd name="T83" fmla="*/ 31 h 81"/>
                <a:gd name="T84" fmla="*/ 41 w 76"/>
                <a:gd name="T85" fmla="*/ 27 h 81"/>
                <a:gd name="T86" fmla="*/ 43 w 76"/>
                <a:gd name="T87" fmla="*/ 25 h 81"/>
                <a:gd name="T88" fmla="*/ 46 w 76"/>
                <a:gd name="T89" fmla="*/ 22 h 81"/>
                <a:gd name="T90" fmla="*/ 48 w 76"/>
                <a:gd name="T91" fmla="*/ 20 h 81"/>
                <a:gd name="T92" fmla="*/ 50 w 76"/>
                <a:gd name="T93" fmla="*/ 16 h 81"/>
                <a:gd name="T94" fmla="*/ 52 w 76"/>
                <a:gd name="T95" fmla="*/ 14 h 81"/>
                <a:gd name="T96" fmla="*/ 54 w 76"/>
                <a:gd name="T97" fmla="*/ 12 h 81"/>
                <a:gd name="T98" fmla="*/ 56 w 76"/>
                <a:gd name="T99" fmla="*/ 9 h 81"/>
                <a:gd name="T100" fmla="*/ 58 w 76"/>
                <a:gd name="T101" fmla="*/ 7 h 81"/>
                <a:gd name="T102" fmla="*/ 59 w 76"/>
                <a:gd name="T103" fmla="*/ 4 h 81"/>
                <a:gd name="T104" fmla="*/ 61 w 76"/>
                <a:gd name="T105" fmla="*/ 2 h 81"/>
                <a:gd name="T106" fmla="*/ 76 w 76"/>
                <a:gd name="T107" fmla="*/ 10 h 81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76"/>
                <a:gd name="T163" fmla="*/ 0 h 81"/>
                <a:gd name="T164" fmla="*/ 76 w 76"/>
                <a:gd name="T165" fmla="*/ 81 h 81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76" h="81">
                  <a:moveTo>
                    <a:pt x="76" y="10"/>
                  </a:moveTo>
                  <a:lnTo>
                    <a:pt x="76" y="10"/>
                  </a:lnTo>
                  <a:lnTo>
                    <a:pt x="75" y="12"/>
                  </a:lnTo>
                  <a:lnTo>
                    <a:pt x="73" y="13"/>
                  </a:lnTo>
                  <a:lnTo>
                    <a:pt x="73" y="14"/>
                  </a:lnTo>
                  <a:lnTo>
                    <a:pt x="72" y="15"/>
                  </a:lnTo>
                  <a:lnTo>
                    <a:pt x="71" y="16"/>
                  </a:lnTo>
                  <a:lnTo>
                    <a:pt x="70" y="17"/>
                  </a:lnTo>
                  <a:lnTo>
                    <a:pt x="69" y="20"/>
                  </a:lnTo>
                  <a:lnTo>
                    <a:pt x="68" y="21"/>
                  </a:lnTo>
                  <a:lnTo>
                    <a:pt x="66" y="22"/>
                  </a:lnTo>
                  <a:lnTo>
                    <a:pt x="66" y="24"/>
                  </a:lnTo>
                  <a:lnTo>
                    <a:pt x="65" y="25"/>
                  </a:lnTo>
                  <a:lnTo>
                    <a:pt x="64" y="26"/>
                  </a:lnTo>
                  <a:lnTo>
                    <a:pt x="63" y="27"/>
                  </a:lnTo>
                  <a:lnTo>
                    <a:pt x="63" y="29"/>
                  </a:lnTo>
                  <a:lnTo>
                    <a:pt x="61" y="30"/>
                  </a:lnTo>
                  <a:lnTo>
                    <a:pt x="60" y="31"/>
                  </a:lnTo>
                  <a:lnTo>
                    <a:pt x="59" y="32"/>
                  </a:lnTo>
                  <a:lnTo>
                    <a:pt x="59" y="34"/>
                  </a:lnTo>
                  <a:lnTo>
                    <a:pt x="58" y="35"/>
                  </a:lnTo>
                  <a:lnTo>
                    <a:pt x="56" y="36"/>
                  </a:lnTo>
                  <a:lnTo>
                    <a:pt x="55" y="37"/>
                  </a:lnTo>
                  <a:lnTo>
                    <a:pt x="54" y="38"/>
                  </a:lnTo>
                  <a:lnTo>
                    <a:pt x="53" y="39"/>
                  </a:lnTo>
                  <a:lnTo>
                    <a:pt x="52" y="42"/>
                  </a:lnTo>
                  <a:lnTo>
                    <a:pt x="50" y="43"/>
                  </a:lnTo>
                  <a:lnTo>
                    <a:pt x="49" y="44"/>
                  </a:lnTo>
                  <a:lnTo>
                    <a:pt x="48" y="46"/>
                  </a:lnTo>
                  <a:lnTo>
                    <a:pt x="47" y="47"/>
                  </a:lnTo>
                  <a:lnTo>
                    <a:pt x="46" y="48"/>
                  </a:lnTo>
                  <a:lnTo>
                    <a:pt x="44" y="49"/>
                  </a:lnTo>
                  <a:lnTo>
                    <a:pt x="42" y="52"/>
                  </a:lnTo>
                  <a:lnTo>
                    <a:pt x="41" y="53"/>
                  </a:lnTo>
                  <a:lnTo>
                    <a:pt x="40" y="54"/>
                  </a:lnTo>
                  <a:lnTo>
                    <a:pt x="38" y="56"/>
                  </a:lnTo>
                  <a:lnTo>
                    <a:pt x="36" y="57"/>
                  </a:lnTo>
                  <a:lnTo>
                    <a:pt x="36" y="59"/>
                  </a:lnTo>
                  <a:lnTo>
                    <a:pt x="33" y="60"/>
                  </a:lnTo>
                  <a:lnTo>
                    <a:pt x="32" y="61"/>
                  </a:lnTo>
                  <a:lnTo>
                    <a:pt x="30" y="64"/>
                  </a:lnTo>
                  <a:lnTo>
                    <a:pt x="28" y="65"/>
                  </a:lnTo>
                  <a:lnTo>
                    <a:pt x="27" y="66"/>
                  </a:lnTo>
                  <a:lnTo>
                    <a:pt x="26" y="69"/>
                  </a:lnTo>
                  <a:lnTo>
                    <a:pt x="24" y="69"/>
                  </a:lnTo>
                  <a:lnTo>
                    <a:pt x="21" y="71"/>
                  </a:lnTo>
                  <a:lnTo>
                    <a:pt x="20" y="73"/>
                  </a:lnTo>
                  <a:lnTo>
                    <a:pt x="19" y="74"/>
                  </a:lnTo>
                  <a:lnTo>
                    <a:pt x="16" y="76"/>
                  </a:lnTo>
                  <a:lnTo>
                    <a:pt x="15" y="78"/>
                  </a:lnTo>
                  <a:lnTo>
                    <a:pt x="13" y="79"/>
                  </a:lnTo>
                  <a:lnTo>
                    <a:pt x="11" y="81"/>
                  </a:lnTo>
                  <a:lnTo>
                    <a:pt x="0" y="69"/>
                  </a:lnTo>
                  <a:lnTo>
                    <a:pt x="0" y="68"/>
                  </a:lnTo>
                  <a:lnTo>
                    <a:pt x="2" y="66"/>
                  </a:lnTo>
                  <a:lnTo>
                    <a:pt x="3" y="66"/>
                  </a:lnTo>
                  <a:lnTo>
                    <a:pt x="4" y="65"/>
                  </a:lnTo>
                  <a:lnTo>
                    <a:pt x="5" y="64"/>
                  </a:lnTo>
                  <a:lnTo>
                    <a:pt x="6" y="63"/>
                  </a:lnTo>
                  <a:lnTo>
                    <a:pt x="9" y="60"/>
                  </a:lnTo>
                  <a:lnTo>
                    <a:pt x="10" y="59"/>
                  </a:lnTo>
                  <a:lnTo>
                    <a:pt x="11" y="58"/>
                  </a:lnTo>
                  <a:lnTo>
                    <a:pt x="13" y="57"/>
                  </a:lnTo>
                  <a:lnTo>
                    <a:pt x="13" y="56"/>
                  </a:lnTo>
                  <a:lnTo>
                    <a:pt x="14" y="56"/>
                  </a:lnTo>
                  <a:lnTo>
                    <a:pt x="15" y="54"/>
                  </a:lnTo>
                  <a:lnTo>
                    <a:pt x="16" y="53"/>
                  </a:lnTo>
                  <a:lnTo>
                    <a:pt x="18" y="52"/>
                  </a:lnTo>
                  <a:lnTo>
                    <a:pt x="19" y="51"/>
                  </a:lnTo>
                  <a:lnTo>
                    <a:pt x="20" y="49"/>
                  </a:lnTo>
                  <a:lnTo>
                    <a:pt x="21" y="48"/>
                  </a:lnTo>
                  <a:lnTo>
                    <a:pt x="22" y="47"/>
                  </a:lnTo>
                  <a:lnTo>
                    <a:pt x="24" y="46"/>
                  </a:lnTo>
                  <a:lnTo>
                    <a:pt x="25" y="44"/>
                  </a:lnTo>
                  <a:lnTo>
                    <a:pt x="26" y="43"/>
                  </a:lnTo>
                  <a:lnTo>
                    <a:pt x="27" y="42"/>
                  </a:lnTo>
                  <a:lnTo>
                    <a:pt x="28" y="41"/>
                  </a:lnTo>
                  <a:lnTo>
                    <a:pt x="31" y="38"/>
                  </a:lnTo>
                  <a:lnTo>
                    <a:pt x="32" y="38"/>
                  </a:lnTo>
                  <a:lnTo>
                    <a:pt x="33" y="36"/>
                  </a:lnTo>
                  <a:lnTo>
                    <a:pt x="35" y="35"/>
                  </a:lnTo>
                  <a:lnTo>
                    <a:pt x="36" y="34"/>
                  </a:lnTo>
                  <a:lnTo>
                    <a:pt x="37" y="32"/>
                  </a:lnTo>
                  <a:lnTo>
                    <a:pt x="38" y="31"/>
                  </a:lnTo>
                  <a:lnTo>
                    <a:pt x="40" y="30"/>
                  </a:lnTo>
                  <a:lnTo>
                    <a:pt x="41" y="27"/>
                  </a:lnTo>
                  <a:lnTo>
                    <a:pt x="42" y="26"/>
                  </a:lnTo>
                  <a:lnTo>
                    <a:pt x="43" y="25"/>
                  </a:lnTo>
                  <a:lnTo>
                    <a:pt x="44" y="24"/>
                  </a:lnTo>
                  <a:lnTo>
                    <a:pt x="46" y="22"/>
                  </a:lnTo>
                  <a:lnTo>
                    <a:pt x="47" y="21"/>
                  </a:lnTo>
                  <a:lnTo>
                    <a:pt x="48" y="20"/>
                  </a:lnTo>
                  <a:lnTo>
                    <a:pt x="49" y="17"/>
                  </a:lnTo>
                  <a:lnTo>
                    <a:pt x="50" y="16"/>
                  </a:lnTo>
                  <a:lnTo>
                    <a:pt x="50" y="15"/>
                  </a:lnTo>
                  <a:lnTo>
                    <a:pt x="52" y="14"/>
                  </a:lnTo>
                  <a:lnTo>
                    <a:pt x="53" y="13"/>
                  </a:lnTo>
                  <a:lnTo>
                    <a:pt x="54" y="12"/>
                  </a:lnTo>
                  <a:lnTo>
                    <a:pt x="55" y="10"/>
                  </a:lnTo>
                  <a:lnTo>
                    <a:pt x="56" y="9"/>
                  </a:lnTo>
                  <a:lnTo>
                    <a:pt x="56" y="8"/>
                  </a:lnTo>
                  <a:lnTo>
                    <a:pt x="58" y="7"/>
                  </a:lnTo>
                  <a:lnTo>
                    <a:pt x="59" y="5"/>
                  </a:lnTo>
                  <a:lnTo>
                    <a:pt x="59" y="4"/>
                  </a:lnTo>
                  <a:lnTo>
                    <a:pt x="60" y="3"/>
                  </a:lnTo>
                  <a:lnTo>
                    <a:pt x="61" y="2"/>
                  </a:lnTo>
                  <a:lnTo>
                    <a:pt x="61" y="0"/>
                  </a:lnTo>
                  <a:lnTo>
                    <a:pt x="76" y="1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8" name="Freeform 218"/>
            <p:cNvSpPr>
              <a:spLocks/>
            </p:cNvSpPr>
            <p:nvPr/>
          </p:nvSpPr>
          <p:spPr bwMode="auto">
            <a:xfrm>
              <a:off x="5603875" y="2066926"/>
              <a:ext cx="146050" cy="50800"/>
            </a:xfrm>
            <a:custGeom>
              <a:avLst/>
              <a:gdLst>
                <a:gd name="T0" fmla="*/ 92 w 92"/>
                <a:gd name="T1" fmla="*/ 15 h 32"/>
                <a:gd name="T2" fmla="*/ 90 w 92"/>
                <a:gd name="T3" fmla="*/ 16 h 32"/>
                <a:gd name="T4" fmla="*/ 89 w 92"/>
                <a:gd name="T5" fmla="*/ 18 h 32"/>
                <a:gd name="T6" fmla="*/ 85 w 92"/>
                <a:gd name="T7" fmla="*/ 20 h 32"/>
                <a:gd name="T8" fmla="*/ 82 w 92"/>
                <a:gd name="T9" fmla="*/ 21 h 32"/>
                <a:gd name="T10" fmla="*/ 80 w 92"/>
                <a:gd name="T11" fmla="*/ 22 h 32"/>
                <a:gd name="T12" fmla="*/ 78 w 92"/>
                <a:gd name="T13" fmla="*/ 24 h 32"/>
                <a:gd name="T14" fmla="*/ 75 w 92"/>
                <a:gd name="T15" fmla="*/ 25 h 32"/>
                <a:gd name="T16" fmla="*/ 72 w 92"/>
                <a:gd name="T17" fmla="*/ 25 h 32"/>
                <a:gd name="T18" fmla="*/ 68 w 92"/>
                <a:gd name="T19" fmla="*/ 26 h 32"/>
                <a:gd name="T20" fmla="*/ 65 w 92"/>
                <a:gd name="T21" fmla="*/ 27 h 32"/>
                <a:gd name="T22" fmla="*/ 62 w 92"/>
                <a:gd name="T23" fmla="*/ 29 h 32"/>
                <a:gd name="T24" fmla="*/ 58 w 92"/>
                <a:gd name="T25" fmla="*/ 29 h 32"/>
                <a:gd name="T26" fmla="*/ 54 w 92"/>
                <a:gd name="T27" fmla="*/ 30 h 32"/>
                <a:gd name="T28" fmla="*/ 51 w 92"/>
                <a:gd name="T29" fmla="*/ 30 h 32"/>
                <a:gd name="T30" fmla="*/ 47 w 92"/>
                <a:gd name="T31" fmla="*/ 31 h 32"/>
                <a:gd name="T32" fmla="*/ 43 w 92"/>
                <a:gd name="T33" fmla="*/ 31 h 32"/>
                <a:gd name="T34" fmla="*/ 38 w 92"/>
                <a:gd name="T35" fmla="*/ 31 h 32"/>
                <a:gd name="T36" fmla="*/ 34 w 92"/>
                <a:gd name="T37" fmla="*/ 31 h 32"/>
                <a:gd name="T38" fmla="*/ 29 w 92"/>
                <a:gd name="T39" fmla="*/ 32 h 32"/>
                <a:gd name="T40" fmla="*/ 24 w 92"/>
                <a:gd name="T41" fmla="*/ 32 h 32"/>
                <a:gd name="T42" fmla="*/ 19 w 92"/>
                <a:gd name="T43" fmla="*/ 31 h 32"/>
                <a:gd name="T44" fmla="*/ 14 w 92"/>
                <a:gd name="T45" fmla="*/ 31 h 32"/>
                <a:gd name="T46" fmla="*/ 8 w 92"/>
                <a:gd name="T47" fmla="*/ 31 h 32"/>
                <a:gd name="T48" fmla="*/ 3 w 92"/>
                <a:gd name="T49" fmla="*/ 30 h 32"/>
                <a:gd name="T50" fmla="*/ 1 w 92"/>
                <a:gd name="T51" fmla="*/ 19 h 32"/>
                <a:gd name="T52" fmla="*/ 3 w 92"/>
                <a:gd name="T53" fmla="*/ 19 h 32"/>
                <a:gd name="T54" fmla="*/ 6 w 92"/>
                <a:gd name="T55" fmla="*/ 19 h 32"/>
                <a:gd name="T56" fmla="*/ 8 w 92"/>
                <a:gd name="T57" fmla="*/ 19 h 32"/>
                <a:gd name="T58" fmla="*/ 10 w 92"/>
                <a:gd name="T59" fmla="*/ 19 h 32"/>
                <a:gd name="T60" fmla="*/ 13 w 92"/>
                <a:gd name="T61" fmla="*/ 19 h 32"/>
                <a:gd name="T62" fmla="*/ 15 w 92"/>
                <a:gd name="T63" fmla="*/ 18 h 32"/>
                <a:gd name="T64" fmla="*/ 19 w 92"/>
                <a:gd name="T65" fmla="*/ 18 h 32"/>
                <a:gd name="T66" fmla="*/ 21 w 92"/>
                <a:gd name="T67" fmla="*/ 18 h 32"/>
                <a:gd name="T68" fmla="*/ 25 w 92"/>
                <a:gd name="T69" fmla="*/ 18 h 32"/>
                <a:gd name="T70" fmla="*/ 28 w 92"/>
                <a:gd name="T71" fmla="*/ 18 h 32"/>
                <a:gd name="T72" fmla="*/ 31 w 92"/>
                <a:gd name="T73" fmla="*/ 18 h 32"/>
                <a:gd name="T74" fmla="*/ 35 w 92"/>
                <a:gd name="T75" fmla="*/ 16 h 32"/>
                <a:gd name="T76" fmla="*/ 38 w 92"/>
                <a:gd name="T77" fmla="*/ 16 h 32"/>
                <a:gd name="T78" fmla="*/ 41 w 92"/>
                <a:gd name="T79" fmla="*/ 16 h 32"/>
                <a:gd name="T80" fmla="*/ 45 w 92"/>
                <a:gd name="T81" fmla="*/ 15 h 32"/>
                <a:gd name="T82" fmla="*/ 48 w 92"/>
                <a:gd name="T83" fmla="*/ 15 h 32"/>
                <a:gd name="T84" fmla="*/ 52 w 92"/>
                <a:gd name="T85" fmla="*/ 14 h 32"/>
                <a:gd name="T86" fmla="*/ 56 w 92"/>
                <a:gd name="T87" fmla="*/ 13 h 32"/>
                <a:gd name="T88" fmla="*/ 58 w 92"/>
                <a:gd name="T89" fmla="*/ 13 h 32"/>
                <a:gd name="T90" fmla="*/ 62 w 92"/>
                <a:gd name="T91" fmla="*/ 12 h 32"/>
                <a:gd name="T92" fmla="*/ 65 w 92"/>
                <a:gd name="T93" fmla="*/ 10 h 32"/>
                <a:gd name="T94" fmla="*/ 69 w 92"/>
                <a:gd name="T95" fmla="*/ 9 h 32"/>
                <a:gd name="T96" fmla="*/ 72 w 92"/>
                <a:gd name="T97" fmla="*/ 8 h 32"/>
                <a:gd name="T98" fmla="*/ 75 w 92"/>
                <a:gd name="T99" fmla="*/ 7 h 32"/>
                <a:gd name="T100" fmla="*/ 78 w 92"/>
                <a:gd name="T101" fmla="*/ 5 h 32"/>
                <a:gd name="T102" fmla="*/ 80 w 92"/>
                <a:gd name="T103" fmla="*/ 3 h 32"/>
                <a:gd name="T104" fmla="*/ 84 w 92"/>
                <a:gd name="T105" fmla="*/ 2 h 32"/>
                <a:gd name="T106" fmla="*/ 92 w 92"/>
                <a:gd name="T107" fmla="*/ 15 h 3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92"/>
                <a:gd name="T163" fmla="*/ 0 h 32"/>
                <a:gd name="T164" fmla="*/ 92 w 92"/>
                <a:gd name="T165" fmla="*/ 32 h 3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92" h="32">
                  <a:moveTo>
                    <a:pt x="92" y="15"/>
                  </a:moveTo>
                  <a:lnTo>
                    <a:pt x="92" y="15"/>
                  </a:lnTo>
                  <a:lnTo>
                    <a:pt x="91" y="16"/>
                  </a:lnTo>
                  <a:lnTo>
                    <a:pt x="90" y="16"/>
                  </a:lnTo>
                  <a:lnTo>
                    <a:pt x="90" y="18"/>
                  </a:lnTo>
                  <a:lnTo>
                    <a:pt x="89" y="18"/>
                  </a:lnTo>
                  <a:lnTo>
                    <a:pt x="87" y="19"/>
                  </a:lnTo>
                  <a:lnTo>
                    <a:pt x="85" y="20"/>
                  </a:lnTo>
                  <a:lnTo>
                    <a:pt x="84" y="20"/>
                  </a:lnTo>
                  <a:lnTo>
                    <a:pt x="82" y="21"/>
                  </a:lnTo>
                  <a:lnTo>
                    <a:pt x="81" y="21"/>
                  </a:lnTo>
                  <a:lnTo>
                    <a:pt x="80" y="22"/>
                  </a:lnTo>
                  <a:lnTo>
                    <a:pt x="79" y="22"/>
                  </a:lnTo>
                  <a:lnTo>
                    <a:pt x="78" y="24"/>
                  </a:lnTo>
                  <a:lnTo>
                    <a:pt x="76" y="24"/>
                  </a:lnTo>
                  <a:lnTo>
                    <a:pt x="75" y="25"/>
                  </a:lnTo>
                  <a:lnTo>
                    <a:pt x="73" y="25"/>
                  </a:lnTo>
                  <a:lnTo>
                    <a:pt x="72" y="25"/>
                  </a:lnTo>
                  <a:lnTo>
                    <a:pt x="70" y="26"/>
                  </a:lnTo>
                  <a:lnTo>
                    <a:pt x="68" y="26"/>
                  </a:lnTo>
                  <a:lnTo>
                    <a:pt x="67" y="27"/>
                  </a:lnTo>
                  <a:lnTo>
                    <a:pt x="65" y="27"/>
                  </a:lnTo>
                  <a:lnTo>
                    <a:pt x="63" y="29"/>
                  </a:lnTo>
                  <a:lnTo>
                    <a:pt x="62" y="29"/>
                  </a:lnTo>
                  <a:lnTo>
                    <a:pt x="59" y="29"/>
                  </a:lnTo>
                  <a:lnTo>
                    <a:pt x="58" y="29"/>
                  </a:lnTo>
                  <a:lnTo>
                    <a:pt x="57" y="30"/>
                  </a:lnTo>
                  <a:lnTo>
                    <a:pt x="54" y="30"/>
                  </a:lnTo>
                  <a:lnTo>
                    <a:pt x="53" y="30"/>
                  </a:lnTo>
                  <a:lnTo>
                    <a:pt x="51" y="30"/>
                  </a:lnTo>
                  <a:lnTo>
                    <a:pt x="48" y="31"/>
                  </a:lnTo>
                  <a:lnTo>
                    <a:pt x="47" y="31"/>
                  </a:lnTo>
                  <a:lnTo>
                    <a:pt x="45" y="31"/>
                  </a:lnTo>
                  <a:lnTo>
                    <a:pt x="43" y="31"/>
                  </a:lnTo>
                  <a:lnTo>
                    <a:pt x="41" y="31"/>
                  </a:lnTo>
                  <a:lnTo>
                    <a:pt x="38" y="31"/>
                  </a:lnTo>
                  <a:lnTo>
                    <a:pt x="36" y="31"/>
                  </a:lnTo>
                  <a:lnTo>
                    <a:pt x="34" y="31"/>
                  </a:lnTo>
                  <a:lnTo>
                    <a:pt x="31" y="32"/>
                  </a:lnTo>
                  <a:lnTo>
                    <a:pt x="29" y="32"/>
                  </a:lnTo>
                  <a:lnTo>
                    <a:pt x="26" y="32"/>
                  </a:lnTo>
                  <a:lnTo>
                    <a:pt x="24" y="32"/>
                  </a:lnTo>
                  <a:lnTo>
                    <a:pt x="21" y="32"/>
                  </a:lnTo>
                  <a:lnTo>
                    <a:pt x="19" y="31"/>
                  </a:lnTo>
                  <a:lnTo>
                    <a:pt x="16" y="31"/>
                  </a:lnTo>
                  <a:lnTo>
                    <a:pt x="14" y="31"/>
                  </a:lnTo>
                  <a:lnTo>
                    <a:pt x="12" y="31"/>
                  </a:lnTo>
                  <a:lnTo>
                    <a:pt x="8" y="31"/>
                  </a:lnTo>
                  <a:lnTo>
                    <a:pt x="6" y="31"/>
                  </a:lnTo>
                  <a:lnTo>
                    <a:pt x="3" y="30"/>
                  </a:lnTo>
                  <a:lnTo>
                    <a:pt x="0" y="30"/>
                  </a:lnTo>
                  <a:lnTo>
                    <a:pt x="1" y="19"/>
                  </a:lnTo>
                  <a:lnTo>
                    <a:pt x="2" y="19"/>
                  </a:lnTo>
                  <a:lnTo>
                    <a:pt x="3" y="19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7" y="19"/>
                  </a:lnTo>
                  <a:lnTo>
                    <a:pt x="8" y="19"/>
                  </a:lnTo>
                  <a:lnTo>
                    <a:pt x="9" y="19"/>
                  </a:lnTo>
                  <a:lnTo>
                    <a:pt x="10" y="19"/>
                  </a:lnTo>
                  <a:lnTo>
                    <a:pt x="12" y="19"/>
                  </a:lnTo>
                  <a:lnTo>
                    <a:pt x="13" y="19"/>
                  </a:lnTo>
                  <a:lnTo>
                    <a:pt x="14" y="19"/>
                  </a:lnTo>
                  <a:lnTo>
                    <a:pt x="15" y="18"/>
                  </a:lnTo>
                  <a:lnTo>
                    <a:pt x="18" y="18"/>
                  </a:lnTo>
                  <a:lnTo>
                    <a:pt x="19" y="18"/>
                  </a:lnTo>
                  <a:lnTo>
                    <a:pt x="20" y="18"/>
                  </a:lnTo>
                  <a:lnTo>
                    <a:pt x="21" y="18"/>
                  </a:lnTo>
                  <a:lnTo>
                    <a:pt x="24" y="18"/>
                  </a:lnTo>
                  <a:lnTo>
                    <a:pt x="25" y="18"/>
                  </a:lnTo>
                  <a:lnTo>
                    <a:pt x="26" y="18"/>
                  </a:lnTo>
                  <a:lnTo>
                    <a:pt x="28" y="18"/>
                  </a:lnTo>
                  <a:lnTo>
                    <a:pt x="30" y="18"/>
                  </a:lnTo>
                  <a:lnTo>
                    <a:pt x="31" y="18"/>
                  </a:lnTo>
                  <a:lnTo>
                    <a:pt x="34" y="18"/>
                  </a:lnTo>
                  <a:lnTo>
                    <a:pt x="35" y="16"/>
                  </a:lnTo>
                  <a:lnTo>
                    <a:pt x="36" y="16"/>
                  </a:lnTo>
                  <a:lnTo>
                    <a:pt x="38" y="16"/>
                  </a:lnTo>
                  <a:lnTo>
                    <a:pt x="40" y="16"/>
                  </a:lnTo>
                  <a:lnTo>
                    <a:pt x="41" y="16"/>
                  </a:lnTo>
                  <a:lnTo>
                    <a:pt x="43" y="15"/>
                  </a:lnTo>
                  <a:lnTo>
                    <a:pt x="45" y="15"/>
                  </a:lnTo>
                  <a:lnTo>
                    <a:pt x="47" y="15"/>
                  </a:lnTo>
                  <a:lnTo>
                    <a:pt x="48" y="15"/>
                  </a:lnTo>
                  <a:lnTo>
                    <a:pt x="50" y="15"/>
                  </a:lnTo>
                  <a:lnTo>
                    <a:pt x="52" y="14"/>
                  </a:lnTo>
                  <a:lnTo>
                    <a:pt x="53" y="14"/>
                  </a:lnTo>
                  <a:lnTo>
                    <a:pt x="56" y="13"/>
                  </a:lnTo>
                  <a:lnTo>
                    <a:pt x="57" y="13"/>
                  </a:lnTo>
                  <a:lnTo>
                    <a:pt x="58" y="13"/>
                  </a:lnTo>
                  <a:lnTo>
                    <a:pt x="60" y="13"/>
                  </a:lnTo>
                  <a:lnTo>
                    <a:pt x="62" y="12"/>
                  </a:lnTo>
                  <a:lnTo>
                    <a:pt x="64" y="12"/>
                  </a:lnTo>
                  <a:lnTo>
                    <a:pt x="65" y="10"/>
                  </a:lnTo>
                  <a:lnTo>
                    <a:pt x="68" y="10"/>
                  </a:lnTo>
                  <a:lnTo>
                    <a:pt x="69" y="9"/>
                  </a:lnTo>
                  <a:lnTo>
                    <a:pt x="70" y="8"/>
                  </a:lnTo>
                  <a:lnTo>
                    <a:pt x="72" y="8"/>
                  </a:lnTo>
                  <a:lnTo>
                    <a:pt x="73" y="8"/>
                  </a:lnTo>
                  <a:lnTo>
                    <a:pt x="75" y="7"/>
                  </a:lnTo>
                  <a:lnTo>
                    <a:pt x="76" y="5"/>
                  </a:lnTo>
                  <a:lnTo>
                    <a:pt x="78" y="5"/>
                  </a:lnTo>
                  <a:lnTo>
                    <a:pt x="79" y="4"/>
                  </a:lnTo>
                  <a:lnTo>
                    <a:pt x="80" y="3"/>
                  </a:lnTo>
                  <a:lnTo>
                    <a:pt x="81" y="2"/>
                  </a:lnTo>
                  <a:lnTo>
                    <a:pt x="84" y="2"/>
                  </a:lnTo>
                  <a:lnTo>
                    <a:pt x="85" y="0"/>
                  </a:lnTo>
                  <a:lnTo>
                    <a:pt x="92" y="1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9" name="Freeform 219"/>
            <p:cNvSpPr>
              <a:spLocks/>
            </p:cNvSpPr>
            <p:nvPr/>
          </p:nvSpPr>
          <p:spPr bwMode="auto">
            <a:xfrm>
              <a:off x="5926138" y="1906588"/>
              <a:ext cx="287337" cy="322263"/>
            </a:xfrm>
            <a:custGeom>
              <a:avLst/>
              <a:gdLst>
                <a:gd name="T0" fmla="*/ 24 w 181"/>
                <a:gd name="T1" fmla="*/ 4 h 203"/>
                <a:gd name="T2" fmla="*/ 34 w 181"/>
                <a:gd name="T3" fmla="*/ 10 h 203"/>
                <a:gd name="T4" fmla="*/ 43 w 181"/>
                <a:gd name="T5" fmla="*/ 16 h 203"/>
                <a:gd name="T6" fmla="*/ 54 w 181"/>
                <a:gd name="T7" fmla="*/ 25 h 203"/>
                <a:gd name="T8" fmla="*/ 65 w 181"/>
                <a:gd name="T9" fmla="*/ 32 h 203"/>
                <a:gd name="T10" fmla="*/ 78 w 181"/>
                <a:gd name="T11" fmla="*/ 43 h 203"/>
                <a:gd name="T12" fmla="*/ 74 w 181"/>
                <a:gd name="T13" fmla="*/ 54 h 203"/>
                <a:gd name="T14" fmla="*/ 60 w 181"/>
                <a:gd name="T15" fmla="*/ 65 h 203"/>
                <a:gd name="T16" fmla="*/ 52 w 181"/>
                <a:gd name="T17" fmla="*/ 65 h 203"/>
                <a:gd name="T18" fmla="*/ 39 w 181"/>
                <a:gd name="T19" fmla="*/ 69 h 203"/>
                <a:gd name="T20" fmla="*/ 37 w 181"/>
                <a:gd name="T21" fmla="*/ 78 h 203"/>
                <a:gd name="T22" fmla="*/ 47 w 181"/>
                <a:gd name="T23" fmla="*/ 86 h 203"/>
                <a:gd name="T24" fmla="*/ 56 w 181"/>
                <a:gd name="T25" fmla="*/ 86 h 203"/>
                <a:gd name="T26" fmla="*/ 61 w 181"/>
                <a:gd name="T27" fmla="*/ 75 h 203"/>
                <a:gd name="T28" fmla="*/ 66 w 181"/>
                <a:gd name="T29" fmla="*/ 62 h 203"/>
                <a:gd name="T30" fmla="*/ 78 w 181"/>
                <a:gd name="T31" fmla="*/ 50 h 203"/>
                <a:gd name="T32" fmla="*/ 92 w 181"/>
                <a:gd name="T33" fmla="*/ 54 h 203"/>
                <a:gd name="T34" fmla="*/ 105 w 181"/>
                <a:gd name="T35" fmla="*/ 67 h 203"/>
                <a:gd name="T36" fmla="*/ 119 w 181"/>
                <a:gd name="T37" fmla="*/ 82 h 203"/>
                <a:gd name="T38" fmla="*/ 128 w 181"/>
                <a:gd name="T39" fmla="*/ 94 h 203"/>
                <a:gd name="T40" fmla="*/ 136 w 181"/>
                <a:gd name="T41" fmla="*/ 103 h 203"/>
                <a:gd name="T42" fmla="*/ 142 w 181"/>
                <a:gd name="T43" fmla="*/ 113 h 203"/>
                <a:gd name="T44" fmla="*/ 146 w 181"/>
                <a:gd name="T45" fmla="*/ 121 h 203"/>
                <a:gd name="T46" fmla="*/ 137 w 181"/>
                <a:gd name="T47" fmla="*/ 130 h 203"/>
                <a:gd name="T48" fmla="*/ 128 w 181"/>
                <a:gd name="T49" fmla="*/ 138 h 203"/>
                <a:gd name="T50" fmla="*/ 118 w 181"/>
                <a:gd name="T51" fmla="*/ 133 h 203"/>
                <a:gd name="T52" fmla="*/ 108 w 181"/>
                <a:gd name="T53" fmla="*/ 141 h 203"/>
                <a:gd name="T54" fmla="*/ 109 w 181"/>
                <a:gd name="T55" fmla="*/ 149 h 203"/>
                <a:gd name="T56" fmla="*/ 116 w 181"/>
                <a:gd name="T57" fmla="*/ 155 h 203"/>
                <a:gd name="T58" fmla="*/ 126 w 181"/>
                <a:gd name="T59" fmla="*/ 154 h 203"/>
                <a:gd name="T60" fmla="*/ 132 w 181"/>
                <a:gd name="T61" fmla="*/ 144 h 203"/>
                <a:gd name="T62" fmla="*/ 136 w 181"/>
                <a:gd name="T63" fmla="*/ 134 h 203"/>
                <a:gd name="T64" fmla="*/ 147 w 181"/>
                <a:gd name="T65" fmla="*/ 125 h 203"/>
                <a:gd name="T66" fmla="*/ 155 w 181"/>
                <a:gd name="T67" fmla="*/ 136 h 203"/>
                <a:gd name="T68" fmla="*/ 165 w 181"/>
                <a:gd name="T69" fmla="*/ 153 h 203"/>
                <a:gd name="T70" fmla="*/ 171 w 181"/>
                <a:gd name="T71" fmla="*/ 166 h 203"/>
                <a:gd name="T72" fmla="*/ 176 w 181"/>
                <a:gd name="T73" fmla="*/ 178 h 203"/>
                <a:gd name="T74" fmla="*/ 179 w 181"/>
                <a:gd name="T75" fmla="*/ 189 h 203"/>
                <a:gd name="T76" fmla="*/ 181 w 181"/>
                <a:gd name="T77" fmla="*/ 200 h 203"/>
                <a:gd name="T78" fmla="*/ 171 w 181"/>
                <a:gd name="T79" fmla="*/ 203 h 203"/>
                <a:gd name="T80" fmla="*/ 159 w 181"/>
                <a:gd name="T81" fmla="*/ 202 h 203"/>
                <a:gd name="T82" fmla="*/ 149 w 181"/>
                <a:gd name="T83" fmla="*/ 200 h 203"/>
                <a:gd name="T84" fmla="*/ 138 w 181"/>
                <a:gd name="T85" fmla="*/ 197 h 203"/>
                <a:gd name="T86" fmla="*/ 128 w 181"/>
                <a:gd name="T87" fmla="*/ 194 h 203"/>
                <a:gd name="T88" fmla="*/ 115 w 181"/>
                <a:gd name="T89" fmla="*/ 189 h 203"/>
                <a:gd name="T90" fmla="*/ 105 w 181"/>
                <a:gd name="T91" fmla="*/ 182 h 203"/>
                <a:gd name="T92" fmla="*/ 89 w 181"/>
                <a:gd name="T93" fmla="*/ 167 h 203"/>
                <a:gd name="T94" fmla="*/ 70 w 181"/>
                <a:gd name="T95" fmla="*/ 150 h 203"/>
                <a:gd name="T96" fmla="*/ 49 w 181"/>
                <a:gd name="T97" fmla="*/ 131 h 203"/>
                <a:gd name="T98" fmla="*/ 31 w 181"/>
                <a:gd name="T99" fmla="*/ 111 h 203"/>
                <a:gd name="T100" fmla="*/ 15 w 181"/>
                <a:gd name="T101" fmla="*/ 93 h 203"/>
                <a:gd name="T102" fmla="*/ 4 w 181"/>
                <a:gd name="T103" fmla="*/ 78 h 203"/>
                <a:gd name="T104" fmla="*/ 0 w 181"/>
                <a:gd name="T105" fmla="*/ 67 h 203"/>
                <a:gd name="T106" fmla="*/ 2 w 181"/>
                <a:gd name="T107" fmla="*/ 56 h 203"/>
                <a:gd name="T108" fmla="*/ 3 w 181"/>
                <a:gd name="T109" fmla="*/ 45 h 203"/>
                <a:gd name="T110" fmla="*/ 7 w 181"/>
                <a:gd name="T111" fmla="*/ 33 h 203"/>
                <a:gd name="T112" fmla="*/ 10 w 181"/>
                <a:gd name="T113" fmla="*/ 22 h 203"/>
                <a:gd name="T114" fmla="*/ 12 w 181"/>
                <a:gd name="T115" fmla="*/ 11 h 203"/>
                <a:gd name="T116" fmla="*/ 17 w 181"/>
                <a:gd name="T117" fmla="*/ 0 h 20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81"/>
                <a:gd name="T178" fmla="*/ 0 h 203"/>
                <a:gd name="T179" fmla="*/ 181 w 181"/>
                <a:gd name="T180" fmla="*/ 203 h 203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81" h="203">
                  <a:moveTo>
                    <a:pt x="17" y="0"/>
                  </a:moveTo>
                  <a:lnTo>
                    <a:pt x="17" y="0"/>
                  </a:lnTo>
                  <a:lnTo>
                    <a:pt x="19" y="0"/>
                  </a:lnTo>
                  <a:lnTo>
                    <a:pt x="19" y="1"/>
                  </a:lnTo>
                  <a:lnTo>
                    <a:pt x="20" y="1"/>
                  </a:lnTo>
                  <a:lnTo>
                    <a:pt x="21" y="3"/>
                  </a:lnTo>
                  <a:lnTo>
                    <a:pt x="22" y="3"/>
                  </a:lnTo>
                  <a:lnTo>
                    <a:pt x="24" y="4"/>
                  </a:lnTo>
                  <a:lnTo>
                    <a:pt x="25" y="5"/>
                  </a:lnTo>
                  <a:lnTo>
                    <a:pt x="27" y="5"/>
                  </a:lnTo>
                  <a:lnTo>
                    <a:pt x="29" y="6"/>
                  </a:lnTo>
                  <a:lnTo>
                    <a:pt x="30" y="7"/>
                  </a:lnTo>
                  <a:lnTo>
                    <a:pt x="31" y="9"/>
                  </a:lnTo>
                  <a:lnTo>
                    <a:pt x="32" y="9"/>
                  </a:lnTo>
                  <a:lnTo>
                    <a:pt x="33" y="10"/>
                  </a:lnTo>
                  <a:lnTo>
                    <a:pt x="34" y="10"/>
                  </a:lnTo>
                  <a:lnTo>
                    <a:pt x="36" y="11"/>
                  </a:lnTo>
                  <a:lnTo>
                    <a:pt x="37" y="11"/>
                  </a:lnTo>
                  <a:lnTo>
                    <a:pt x="38" y="12"/>
                  </a:lnTo>
                  <a:lnTo>
                    <a:pt x="38" y="13"/>
                  </a:lnTo>
                  <a:lnTo>
                    <a:pt x="39" y="13"/>
                  </a:lnTo>
                  <a:lnTo>
                    <a:pt x="41" y="15"/>
                  </a:lnTo>
                  <a:lnTo>
                    <a:pt x="42" y="16"/>
                  </a:lnTo>
                  <a:lnTo>
                    <a:pt x="43" y="16"/>
                  </a:lnTo>
                  <a:lnTo>
                    <a:pt x="44" y="17"/>
                  </a:lnTo>
                  <a:lnTo>
                    <a:pt x="47" y="18"/>
                  </a:lnTo>
                  <a:lnTo>
                    <a:pt x="47" y="20"/>
                  </a:lnTo>
                  <a:lnTo>
                    <a:pt x="49" y="20"/>
                  </a:lnTo>
                  <a:lnTo>
                    <a:pt x="49" y="21"/>
                  </a:lnTo>
                  <a:lnTo>
                    <a:pt x="52" y="22"/>
                  </a:lnTo>
                  <a:lnTo>
                    <a:pt x="53" y="22"/>
                  </a:lnTo>
                  <a:lnTo>
                    <a:pt x="54" y="25"/>
                  </a:lnTo>
                  <a:lnTo>
                    <a:pt x="55" y="25"/>
                  </a:lnTo>
                  <a:lnTo>
                    <a:pt x="56" y="26"/>
                  </a:lnTo>
                  <a:lnTo>
                    <a:pt x="58" y="27"/>
                  </a:lnTo>
                  <a:lnTo>
                    <a:pt x="60" y="28"/>
                  </a:lnTo>
                  <a:lnTo>
                    <a:pt x="61" y="29"/>
                  </a:lnTo>
                  <a:lnTo>
                    <a:pt x="63" y="31"/>
                  </a:lnTo>
                  <a:lnTo>
                    <a:pt x="64" y="32"/>
                  </a:lnTo>
                  <a:lnTo>
                    <a:pt x="65" y="32"/>
                  </a:lnTo>
                  <a:lnTo>
                    <a:pt x="68" y="33"/>
                  </a:lnTo>
                  <a:lnTo>
                    <a:pt x="69" y="34"/>
                  </a:lnTo>
                  <a:lnTo>
                    <a:pt x="70" y="35"/>
                  </a:lnTo>
                  <a:lnTo>
                    <a:pt x="71" y="37"/>
                  </a:lnTo>
                  <a:lnTo>
                    <a:pt x="74" y="38"/>
                  </a:lnTo>
                  <a:lnTo>
                    <a:pt x="75" y="40"/>
                  </a:lnTo>
                  <a:lnTo>
                    <a:pt x="76" y="42"/>
                  </a:lnTo>
                  <a:lnTo>
                    <a:pt x="78" y="43"/>
                  </a:lnTo>
                  <a:lnTo>
                    <a:pt x="80" y="43"/>
                  </a:lnTo>
                  <a:lnTo>
                    <a:pt x="81" y="45"/>
                  </a:lnTo>
                  <a:lnTo>
                    <a:pt x="80" y="47"/>
                  </a:lnTo>
                  <a:lnTo>
                    <a:pt x="78" y="48"/>
                  </a:lnTo>
                  <a:lnTo>
                    <a:pt x="77" y="49"/>
                  </a:lnTo>
                  <a:lnTo>
                    <a:pt x="76" y="50"/>
                  </a:lnTo>
                  <a:lnTo>
                    <a:pt x="74" y="51"/>
                  </a:lnTo>
                  <a:lnTo>
                    <a:pt x="74" y="54"/>
                  </a:lnTo>
                  <a:lnTo>
                    <a:pt x="71" y="55"/>
                  </a:lnTo>
                  <a:lnTo>
                    <a:pt x="70" y="56"/>
                  </a:lnTo>
                  <a:lnTo>
                    <a:pt x="69" y="57"/>
                  </a:lnTo>
                  <a:lnTo>
                    <a:pt x="66" y="60"/>
                  </a:lnTo>
                  <a:lnTo>
                    <a:pt x="65" y="61"/>
                  </a:lnTo>
                  <a:lnTo>
                    <a:pt x="64" y="62"/>
                  </a:lnTo>
                  <a:lnTo>
                    <a:pt x="61" y="64"/>
                  </a:lnTo>
                  <a:lnTo>
                    <a:pt x="60" y="65"/>
                  </a:lnTo>
                  <a:lnTo>
                    <a:pt x="59" y="67"/>
                  </a:lnTo>
                  <a:lnTo>
                    <a:pt x="58" y="69"/>
                  </a:lnTo>
                  <a:lnTo>
                    <a:pt x="58" y="67"/>
                  </a:lnTo>
                  <a:lnTo>
                    <a:pt x="56" y="67"/>
                  </a:lnTo>
                  <a:lnTo>
                    <a:pt x="56" y="66"/>
                  </a:lnTo>
                  <a:lnTo>
                    <a:pt x="54" y="65"/>
                  </a:lnTo>
                  <a:lnTo>
                    <a:pt x="53" y="65"/>
                  </a:lnTo>
                  <a:lnTo>
                    <a:pt x="52" y="65"/>
                  </a:lnTo>
                  <a:lnTo>
                    <a:pt x="49" y="64"/>
                  </a:lnTo>
                  <a:lnTo>
                    <a:pt x="48" y="64"/>
                  </a:lnTo>
                  <a:lnTo>
                    <a:pt x="47" y="64"/>
                  </a:lnTo>
                  <a:lnTo>
                    <a:pt x="44" y="65"/>
                  </a:lnTo>
                  <a:lnTo>
                    <a:pt x="43" y="65"/>
                  </a:lnTo>
                  <a:lnTo>
                    <a:pt x="42" y="66"/>
                  </a:lnTo>
                  <a:lnTo>
                    <a:pt x="41" y="67"/>
                  </a:lnTo>
                  <a:lnTo>
                    <a:pt x="39" y="69"/>
                  </a:lnTo>
                  <a:lnTo>
                    <a:pt x="38" y="70"/>
                  </a:lnTo>
                  <a:lnTo>
                    <a:pt x="38" y="71"/>
                  </a:lnTo>
                  <a:lnTo>
                    <a:pt x="38" y="72"/>
                  </a:lnTo>
                  <a:lnTo>
                    <a:pt x="37" y="73"/>
                  </a:lnTo>
                  <a:lnTo>
                    <a:pt x="37" y="75"/>
                  </a:lnTo>
                  <a:lnTo>
                    <a:pt x="37" y="76"/>
                  </a:lnTo>
                  <a:lnTo>
                    <a:pt x="37" y="77"/>
                  </a:lnTo>
                  <a:lnTo>
                    <a:pt x="37" y="78"/>
                  </a:lnTo>
                  <a:lnTo>
                    <a:pt x="38" y="79"/>
                  </a:lnTo>
                  <a:lnTo>
                    <a:pt x="38" y="81"/>
                  </a:lnTo>
                  <a:lnTo>
                    <a:pt x="38" y="82"/>
                  </a:lnTo>
                  <a:lnTo>
                    <a:pt x="39" y="82"/>
                  </a:lnTo>
                  <a:lnTo>
                    <a:pt x="42" y="84"/>
                  </a:lnTo>
                  <a:lnTo>
                    <a:pt x="43" y="84"/>
                  </a:lnTo>
                  <a:lnTo>
                    <a:pt x="44" y="86"/>
                  </a:lnTo>
                  <a:lnTo>
                    <a:pt x="47" y="86"/>
                  </a:lnTo>
                  <a:lnTo>
                    <a:pt x="48" y="86"/>
                  </a:lnTo>
                  <a:lnTo>
                    <a:pt x="49" y="86"/>
                  </a:lnTo>
                  <a:lnTo>
                    <a:pt x="51" y="86"/>
                  </a:lnTo>
                  <a:lnTo>
                    <a:pt x="52" y="86"/>
                  </a:lnTo>
                  <a:lnTo>
                    <a:pt x="53" y="86"/>
                  </a:lnTo>
                  <a:lnTo>
                    <a:pt x="54" y="86"/>
                  </a:lnTo>
                  <a:lnTo>
                    <a:pt x="55" y="86"/>
                  </a:lnTo>
                  <a:lnTo>
                    <a:pt x="56" y="86"/>
                  </a:lnTo>
                  <a:lnTo>
                    <a:pt x="58" y="84"/>
                  </a:lnTo>
                  <a:lnTo>
                    <a:pt x="59" y="84"/>
                  </a:lnTo>
                  <a:lnTo>
                    <a:pt x="60" y="83"/>
                  </a:lnTo>
                  <a:lnTo>
                    <a:pt x="61" y="82"/>
                  </a:lnTo>
                  <a:lnTo>
                    <a:pt x="61" y="79"/>
                  </a:lnTo>
                  <a:lnTo>
                    <a:pt x="61" y="78"/>
                  </a:lnTo>
                  <a:lnTo>
                    <a:pt x="63" y="76"/>
                  </a:lnTo>
                  <a:lnTo>
                    <a:pt x="61" y="75"/>
                  </a:lnTo>
                  <a:lnTo>
                    <a:pt x="61" y="73"/>
                  </a:lnTo>
                  <a:lnTo>
                    <a:pt x="60" y="72"/>
                  </a:lnTo>
                  <a:lnTo>
                    <a:pt x="60" y="70"/>
                  </a:lnTo>
                  <a:lnTo>
                    <a:pt x="60" y="69"/>
                  </a:lnTo>
                  <a:lnTo>
                    <a:pt x="61" y="67"/>
                  </a:lnTo>
                  <a:lnTo>
                    <a:pt x="64" y="65"/>
                  </a:lnTo>
                  <a:lnTo>
                    <a:pt x="65" y="64"/>
                  </a:lnTo>
                  <a:lnTo>
                    <a:pt x="66" y="62"/>
                  </a:lnTo>
                  <a:lnTo>
                    <a:pt x="69" y="61"/>
                  </a:lnTo>
                  <a:lnTo>
                    <a:pt x="70" y="59"/>
                  </a:lnTo>
                  <a:lnTo>
                    <a:pt x="71" y="57"/>
                  </a:lnTo>
                  <a:lnTo>
                    <a:pt x="74" y="56"/>
                  </a:lnTo>
                  <a:lnTo>
                    <a:pt x="75" y="55"/>
                  </a:lnTo>
                  <a:lnTo>
                    <a:pt x="76" y="53"/>
                  </a:lnTo>
                  <a:lnTo>
                    <a:pt x="78" y="51"/>
                  </a:lnTo>
                  <a:lnTo>
                    <a:pt x="78" y="50"/>
                  </a:lnTo>
                  <a:lnTo>
                    <a:pt x="81" y="49"/>
                  </a:lnTo>
                  <a:lnTo>
                    <a:pt x="82" y="48"/>
                  </a:lnTo>
                  <a:lnTo>
                    <a:pt x="83" y="47"/>
                  </a:lnTo>
                  <a:lnTo>
                    <a:pt x="85" y="48"/>
                  </a:lnTo>
                  <a:lnTo>
                    <a:pt x="86" y="49"/>
                  </a:lnTo>
                  <a:lnTo>
                    <a:pt x="88" y="51"/>
                  </a:lnTo>
                  <a:lnTo>
                    <a:pt x="89" y="53"/>
                  </a:lnTo>
                  <a:lnTo>
                    <a:pt x="92" y="54"/>
                  </a:lnTo>
                  <a:lnTo>
                    <a:pt x="93" y="55"/>
                  </a:lnTo>
                  <a:lnTo>
                    <a:pt x="96" y="57"/>
                  </a:lnTo>
                  <a:lnTo>
                    <a:pt x="97" y="59"/>
                  </a:lnTo>
                  <a:lnTo>
                    <a:pt x="99" y="60"/>
                  </a:lnTo>
                  <a:lnTo>
                    <a:pt x="100" y="62"/>
                  </a:lnTo>
                  <a:lnTo>
                    <a:pt x="102" y="64"/>
                  </a:lnTo>
                  <a:lnTo>
                    <a:pt x="104" y="66"/>
                  </a:lnTo>
                  <a:lnTo>
                    <a:pt x="105" y="67"/>
                  </a:lnTo>
                  <a:lnTo>
                    <a:pt x="108" y="70"/>
                  </a:lnTo>
                  <a:lnTo>
                    <a:pt x="109" y="71"/>
                  </a:lnTo>
                  <a:lnTo>
                    <a:pt x="111" y="73"/>
                  </a:lnTo>
                  <a:lnTo>
                    <a:pt x="113" y="75"/>
                  </a:lnTo>
                  <a:lnTo>
                    <a:pt x="114" y="76"/>
                  </a:lnTo>
                  <a:lnTo>
                    <a:pt x="116" y="78"/>
                  </a:lnTo>
                  <a:lnTo>
                    <a:pt x="118" y="81"/>
                  </a:lnTo>
                  <a:lnTo>
                    <a:pt x="119" y="82"/>
                  </a:lnTo>
                  <a:lnTo>
                    <a:pt x="121" y="84"/>
                  </a:lnTo>
                  <a:lnTo>
                    <a:pt x="122" y="86"/>
                  </a:lnTo>
                  <a:lnTo>
                    <a:pt x="124" y="87"/>
                  </a:lnTo>
                  <a:lnTo>
                    <a:pt x="124" y="88"/>
                  </a:lnTo>
                  <a:lnTo>
                    <a:pt x="126" y="91"/>
                  </a:lnTo>
                  <a:lnTo>
                    <a:pt x="127" y="92"/>
                  </a:lnTo>
                  <a:lnTo>
                    <a:pt x="127" y="93"/>
                  </a:lnTo>
                  <a:lnTo>
                    <a:pt x="128" y="94"/>
                  </a:lnTo>
                  <a:lnTo>
                    <a:pt x="130" y="95"/>
                  </a:lnTo>
                  <a:lnTo>
                    <a:pt x="131" y="97"/>
                  </a:lnTo>
                  <a:lnTo>
                    <a:pt x="132" y="98"/>
                  </a:lnTo>
                  <a:lnTo>
                    <a:pt x="132" y="99"/>
                  </a:lnTo>
                  <a:lnTo>
                    <a:pt x="133" y="100"/>
                  </a:lnTo>
                  <a:lnTo>
                    <a:pt x="133" y="101"/>
                  </a:lnTo>
                  <a:lnTo>
                    <a:pt x="135" y="103"/>
                  </a:lnTo>
                  <a:lnTo>
                    <a:pt x="136" y="103"/>
                  </a:lnTo>
                  <a:lnTo>
                    <a:pt x="137" y="104"/>
                  </a:lnTo>
                  <a:lnTo>
                    <a:pt x="137" y="105"/>
                  </a:lnTo>
                  <a:lnTo>
                    <a:pt x="138" y="106"/>
                  </a:lnTo>
                  <a:lnTo>
                    <a:pt x="138" y="108"/>
                  </a:lnTo>
                  <a:lnTo>
                    <a:pt x="140" y="109"/>
                  </a:lnTo>
                  <a:lnTo>
                    <a:pt x="141" y="110"/>
                  </a:lnTo>
                  <a:lnTo>
                    <a:pt x="141" y="111"/>
                  </a:lnTo>
                  <a:lnTo>
                    <a:pt x="142" y="113"/>
                  </a:lnTo>
                  <a:lnTo>
                    <a:pt x="142" y="114"/>
                  </a:lnTo>
                  <a:lnTo>
                    <a:pt x="143" y="114"/>
                  </a:lnTo>
                  <a:lnTo>
                    <a:pt x="144" y="116"/>
                  </a:lnTo>
                  <a:lnTo>
                    <a:pt x="144" y="117"/>
                  </a:lnTo>
                  <a:lnTo>
                    <a:pt x="146" y="119"/>
                  </a:lnTo>
                  <a:lnTo>
                    <a:pt x="147" y="119"/>
                  </a:lnTo>
                  <a:lnTo>
                    <a:pt x="147" y="121"/>
                  </a:lnTo>
                  <a:lnTo>
                    <a:pt x="146" y="121"/>
                  </a:lnTo>
                  <a:lnTo>
                    <a:pt x="144" y="122"/>
                  </a:lnTo>
                  <a:lnTo>
                    <a:pt x="143" y="123"/>
                  </a:lnTo>
                  <a:lnTo>
                    <a:pt x="143" y="125"/>
                  </a:lnTo>
                  <a:lnTo>
                    <a:pt x="141" y="126"/>
                  </a:lnTo>
                  <a:lnTo>
                    <a:pt x="141" y="127"/>
                  </a:lnTo>
                  <a:lnTo>
                    <a:pt x="140" y="128"/>
                  </a:lnTo>
                  <a:lnTo>
                    <a:pt x="138" y="130"/>
                  </a:lnTo>
                  <a:lnTo>
                    <a:pt x="137" y="130"/>
                  </a:lnTo>
                  <a:lnTo>
                    <a:pt x="136" y="132"/>
                  </a:lnTo>
                  <a:lnTo>
                    <a:pt x="135" y="133"/>
                  </a:lnTo>
                  <a:lnTo>
                    <a:pt x="133" y="134"/>
                  </a:lnTo>
                  <a:lnTo>
                    <a:pt x="132" y="136"/>
                  </a:lnTo>
                  <a:lnTo>
                    <a:pt x="131" y="136"/>
                  </a:lnTo>
                  <a:lnTo>
                    <a:pt x="130" y="137"/>
                  </a:lnTo>
                  <a:lnTo>
                    <a:pt x="130" y="138"/>
                  </a:lnTo>
                  <a:lnTo>
                    <a:pt x="128" y="138"/>
                  </a:lnTo>
                  <a:lnTo>
                    <a:pt x="128" y="137"/>
                  </a:lnTo>
                  <a:lnTo>
                    <a:pt x="127" y="136"/>
                  </a:lnTo>
                  <a:lnTo>
                    <a:pt x="126" y="136"/>
                  </a:lnTo>
                  <a:lnTo>
                    <a:pt x="125" y="134"/>
                  </a:lnTo>
                  <a:lnTo>
                    <a:pt x="124" y="134"/>
                  </a:lnTo>
                  <a:lnTo>
                    <a:pt x="121" y="133"/>
                  </a:lnTo>
                  <a:lnTo>
                    <a:pt x="120" y="133"/>
                  </a:lnTo>
                  <a:lnTo>
                    <a:pt x="118" y="133"/>
                  </a:lnTo>
                  <a:lnTo>
                    <a:pt x="116" y="133"/>
                  </a:lnTo>
                  <a:lnTo>
                    <a:pt x="114" y="133"/>
                  </a:lnTo>
                  <a:lnTo>
                    <a:pt x="113" y="134"/>
                  </a:lnTo>
                  <a:lnTo>
                    <a:pt x="111" y="136"/>
                  </a:lnTo>
                  <a:lnTo>
                    <a:pt x="110" y="136"/>
                  </a:lnTo>
                  <a:lnTo>
                    <a:pt x="109" y="138"/>
                  </a:lnTo>
                  <a:lnTo>
                    <a:pt x="109" y="139"/>
                  </a:lnTo>
                  <a:lnTo>
                    <a:pt x="108" y="141"/>
                  </a:lnTo>
                  <a:lnTo>
                    <a:pt x="108" y="142"/>
                  </a:lnTo>
                  <a:lnTo>
                    <a:pt x="108" y="143"/>
                  </a:lnTo>
                  <a:lnTo>
                    <a:pt x="108" y="144"/>
                  </a:lnTo>
                  <a:lnTo>
                    <a:pt x="108" y="145"/>
                  </a:lnTo>
                  <a:lnTo>
                    <a:pt x="108" y="147"/>
                  </a:lnTo>
                  <a:lnTo>
                    <a:pt x="108" y="148"/>
                  </a:lnTo>
                  <a:lnTo>
                    <a:pt x="108" y="149"/>
                  </a:lnTo>
                  <a:lnTo>
                    <a:pt x="109" y="149"/>
                  </a:lnTo>
                  <a:lnTo>
                    <a:pt x="109" y="150"/>
                  </a:lnTo>
                  <a:lnTo>
                    <a:pt x="109" y="151"/>
                  </a:lnTo>
                  <a:lnTo>
                    <a:pt x="110" y="151"/>
                  </a:lnTo>
                  <a:lnTo>
                    <a:pt x="111" y="153"/>
                  </a:lnTo>
                  <a:lnTo>
                    <a:pt x="113" y="154"/>
                  </a:lnTo>
                  <a:lnTo>
                    <a:pt x="114" y="154"/>
                  </a:lnTo>
                  <a:lnTo>
                    <a:pt x="115" y="154"/>
                  </a:lnTo>
                  <a:lnTo>
                    <a:pt x="116" y="155"/>
                  </a:lnTo>
                  <a:lnTo>
                    <a:pt x="118" y="155"/>
                  </a:lnTo>
                  <a:lnTo>
                    <a:pt x="119" y="155"/>
                  </a:lnTo>
                  <a:lnTo>
                    <a:pt x="120" y="155"/>
                  </a:lnTo>
                  <a:lnTo>
                    <a:pt x="121" y="155"/>
                  </a:lnTo>
                  <a:lnTo>
                    <a:pt x="122" y="155"/>
                  </a:lnTo>
                  <a:lnTo>
                    <a:pt x="124" y="155"/>
                  </a:lnTo>
                  <a:lnTo>
                    <a:pt x="125" y="155"/>
                  </a:lnTo>
                  <a:lnTo>
                    <a:pt x="126" y="154"/>
                  </a:lnTo>
                  <a:lnTo>
                    <a:pt x="127" y="154"/>
                  </a:lnTo>
                  <a:lnTo>
                    <a:pt x="128" y="153"/>
                  </a:lnTo>
                  <a:lnTo>
                    <a:pt x="130" y="153"/>
                  </a:lnTo>
                  <a:lnTo>
                    <a:pt x="131" y="150"/>
                  </a:lnTo>
                  <a:lnTo>
                    <a:pt x="132" y="149"/>
                  </a:lnTo>
                  <a:lnTo>
                    <a:pt x="132" y="148"/>
                  </a:lnTo>
                  <a:lnTo>
                    <a:pt x="132" y="147"/>
                  </a:lnTo>
                  <a:lnTo>
                    <a:pt x="132" y="144"/>
                  </a:lnTo>
                  <a:lnTo>
                    <a:pt x="132" y="143"/>
                  </a:lnTo>
                  <a:lnTo>
                    <a:pt x="131" y="142"/>
                  </a:lnTo>
                  <a:lnTo>
                    <a:pt x="131" y="141"/>
                  </a:lnTo>
                  <a:lnTo>
                    <a:pt x="131" y="139"/>
                  </a:lnTo>
                  <a:lnTo>
                    <a:pt x="132" y="138"/>
                  </a:lnTo>
                  <a:lnTo>
                    <a:pt x="133" y="137"/>
                  </a:lnTo>
                  <a:lnTo>
                    <a:pt x="135" y="136"/>
                  </a:lnTo>
                  <a:lnTo>
                    <a:pt x="136" y="134"/>
                  </a:lnTo>
                  <a:lnTo>
                    <a:pt x="137" y="133"/>
                  </a:lnTo>
                  <a:lnTo>
                    <a:pt x="138" y="132"/>
                  </a:lnTo>
                  <a:lnTo>
                    <a:pt x="140" y="132"/>
                  </a:lnTo>
                  <a:lnTo>
                    <a:pt x="141" y="130"/>
                  </a:lnTo>
                  <a:lnTo>
                    <a:pt x="142" y="128"/>
                  </a:lnTo>
                  <a:lnTo>
                    <a:pt x="143" y="127"/>
                  </a:lnTo>
                  <a:lnTo>
                    <a:pt x="144" y="126"/>
                  </a:lnTo>
                  <a:lnTo>
                    <a:pt x="147" y="125"/>
                  </a:lnTo>
                  <a:lnTo>
                    <a:pt x="147" y="123"/>
                  </a:lnTo>
                  <a:lnTo>
                    <a:pt x="148" y="122"/>
                  </a:lnTo>
                  <a:lnTo>
                    <a:pt x="149" y="125"/>
                  </a:lnTo>
                  <a:lnTo>
                    <a:pt x="150" y="127"/>
                  </a:lnTo>
                  <a:lnTo>
                    <a:pt x="152" y="130"/>
                  </a:lnTo>
                  <a:lnTo>
                    <a:pt x="154" y="132"/>
                  </a:lnTo>
                  <a:lnTo>
                    <a:pt x="154" y="133"/>
                  </a:lnTo>
                  <a:lnTo>
                    <a:pt x="155" y="136"/>
                  </a:lnTo>
                  <a:lnTo>
                    <a:pt x="158" y="138"/>
                  </a:lnTo>
                  <a:lnTo>
                    <a:pt x="159" y="141"/>
                  </a:lnTo>
                  <a:lnTo>
                    <a:pt x="160" y="143"/>
                  </a:lnTo>
                  <a:lnTo>
                    <a:pt x="160" y="144"/>
                  </a:lnTo>
                  <a:lnTo>
                    <a:pt x="163" y="147"/>
                  </a:lnTo>
                  <a:lnTo>
                    <a:pt x="163" y="149"/>
                  </a:lnTo>
                  <a:lnTo>
                    <a:pt x="164" y="150"/>
                  </a:lnTo>
                  <a:lnTo>
                    <a:pt x="165" y="153"/>
                  </a:lnTo>
                  <a:lnTo>
                    <a:pt x="165" y="154"/>
                  </a:lnTo>
                  <a:lnTo>
                    <a:pt x="166" y="156"/>
                  </a:lnTo>
                  <a:lnTo>
                    <a:pt x="168" y="158"/>
                  </a:lnTo>
                  <a:lnTo>
                    <a:pt x="168" y="160"/>
                  </a:lnTo>
                  <a:lnTo>
                    <a:pt x="169" y="161"/>
                  </a:lnTo>
                  <a:lnTo>
                    <a:pt x="170" y="163"/>
                  </a:lnTo>
                  <a:lnTo>
                    <a:pt x="170" y="165"/>
                  </a:lnTo>
                  <a:lnTo>
                    <a:pt x="171" y="166"/>
                  </a:lnTo>
                  <a:lnTo>
                    <a:pt x="172" y="167"/>
                  </a:lnTo>
                  <a:lnTo>
                    <a:pt x="172" y="170"/>
                  </a:lnTo>
                  <a:lnTo>
                    <a:pt x="174" y="171"/>
                  </a:lnTo>
                  <a:lnTo>
                    <a:pt x="174" y="172"/>
                  </a:lnTo>
                  <a:lnTo>
                    <a:pt x="174" y="175"/>
                  </a:lnTo>
                  <a:lnTo>
                    <a:pt x="175" y="176"/>
                  </a:lnTo>
                  <a:lnTo>
                    <a:pt x="175" y="177"/>
                  </a:lnTo>
                  <a:lnTo>
                    <a:pt x="176" y="178"/>
                  </a:lnTo>
                  <a:lnTo>
                    <a:pt x="176" y="180"/>
                  </a:lnTo>
                  <a:lnTo>
                    <a:pt x="177" y="181"/>
                  </a:lnTo>
                  <a:lnTo>
                    <a:pt x="177" y="182"/>
                  </a:lnTo>
                  <a:lnTo>
                    <a:pt x="177" y="185"/>
                  </a:lnTo>
                  <a:lnTo>
                    <a:pt x="179" y="186"/>
                  </a:lnTo>
                  <a:lnTo>
                    <a:pt x="179" y="187"/>
                  </a:lnTo>
                  <a:lnTo>
                    <a:pt x="179" y="188"/>
                  </a:lnTo>
                  <a:lnTo>
                    <a:pt x="179" y="189"/>
                  </a:lnTo>
                  <a:lnTo>
                    <a:pt x="179" y="190"/>
                  </a:lnTo>
                  <a:lnTo>
                    <a:pt x="180" y="192"/>
                  </a:lnTo>
                  <a:lnTo>
                    <a:pt x="180" y="194"/>
                  </a:lnTo>
                  <a:lnTo>
                    <a:pt x="180" y="195"/>
                  </a:lnTo>
                  <a:lnTo>
                    <a:pt x="181" y="197"/>
                  </a:lnTo>
                  <a:lnTo>
                    <a:pt x="181" y="198"/>
                  </a:lnTo>
                  <a:lnTo>
                    <a:pt x="181" y="199"/>
                  </a:lnTo>
                  <a:lnTo>
                    <a:pt x="181" y="200"/>
                  </a:lnTo>
                  <a:lnTo>
                    <a:pt x="181" y="202"/>
                  </a:lnTo>
                  <a:lnTo>
                    <a:pt x="180" y="202"/>
                  </a:lnTo>
                  <a:lnTo>
                    <a:pt x="179" y="203"/>
                  </a:lnTo>
                  <a:lnTo>
                    <a:pt x="177" y="203"/>
                  </a:lnTo>
                  <a:lnTo>
                    <a:pt x="176" y="203"/>
                  </a:lnTo>
                  <a:lnTo>
                    <a:pt x="175" y="203"/>
                  </a:lnTo>
                  <a:lnTo>
                    <a:pt x="174" y="203"/>
                  </a:lnTo>
                  <a:lnTo>
                    <a:pt x="171" y="203"/>
                  </a:lnTo>
                  <a:lnTo>
                    <a:pt x="169" y="203"/>
                  </a:lnTo>
                  <a:lnTo>
                    <a:pt x="168" y="203"/>
                  </a:lnTo>
                  <a:lnTo>
                    <a:pt x="165" y="203"/>
                  </a:lnTo>
                  <a:lnTo>
                    <a:pt x="164" y="203"/>
                  </a:lnTo>
                  <a:lnTo>
                    <a:pt x="163" y="202"/>
                  </a:lnTo>
                  <a:lnTo>
                    <a:pt x="162" y="202"/>
                  </a:lnTo>
                  <a:lnTo>
                    <a:pt x="160" y="202"/>
                  </a:lnTo>
                  <a:lnTo>
                    <a:pt x="159" y="202"/>
                  </a:lnTo>
                  <a:lnTo>
                    <a:pt x="158" y="202"/>
                  </a:lnTo>
                  <a:lnTo>
                    <a:pt x="157" y="202"/>
                  </a:lnTo>
                  <a:lnTo>
                    <a:pt x="155" y="202"/>
                  </a:lnTo>
                  <a:lnTo>
                    <a:pt x="154" y="202"/>
                  </a:lnTo>
                  <a:lnTo>
                    <a:pt x="153" y="200"/>
                  </a:lnTo>
                  <a:lnTo>
                    <a:pt x="152" y="200"/>
                  </a:lnTo>
                  <a:lnTo>
                    <a:pt x="150" y="200"/>
                  </a:lnTo>
                  <a:lnTo>
                    <a:pt x="149" y="200"/>
                  </a:lnTo>
                  <a:lnTo>
                    <a:pt x="148" y="199"/>
                  </a:lnTo>
                  <a:lnTo>
                    <a:pt x="147" y="199"/>
                  </a:lnTo>
                  <a:lnTo>
                    <a:pt x="144" y="199"/>
                  </a:lnTo>
                  <a:lnTo>
                    <a:pt x="143" y="198"/>
                  </a:lnTo>
                  <a:lnTo>
                    <a:pt x="142" y="198"/>
                  </a:lnTo>
                  <a:lnTo>
                    <a:pt x="141" y="198"/>
                  </a:lnTo>
                  <a:lnTo>
                    <a:pt x="140" y="198"/>
                  </a:lnTo>
                  <a:lnTo>
                    <a:pt x="138" y="197"/>
                  </a:lnTo>
                  <a:lnTo>
                    <a:pt x="137" y="197"/>
                  </a:lnTo>
                  <a:lnTo>
                    <a:pt x="136" y="197"/>
                  </a:lnTo>
                  <a:lnTo>
                    <a:pt x="135" y="197"/>
                  </a:lnTo>
                  <a:lnTo>
                    <a:pt x="133" y="197"/>
                  </a:lnTo>
                  <a:lnTo>
                    <a:pt x="132" y="195"/>
                  </a:lnTo>
                  <a:lnTo>
                    <a:pt x="131" y="195"/>
                  </a:lnTo>
                  <a:lnTo>
                    <a:pt x="130" y="195"/>
                  </a:lnTo>
                  <a:lnTo>
                    <a:pt x="128" y="194"/>
                  </a:lnTo>
                  <a:lnTo>
                    <a:pt x="127" y="194"/>
                  </a:lnTo>
                  <a:lnTo>
                    <a:pt x="126" y="194"/>
                  </a:lnTo>
                  <a:lnTo>
                    <a:pt x="124" y="193"/>
                  </a:lnTo>
                  <a:lnTo>
                    <a:pt x="121" y="193"/>
                  </a:lnTo>
                  <a:lnTo>
                    <a:pt x="120" y="192"/>
                  </a:lnTo>
                  <a:lnTo>
                    <a:pt x="118" y="192"/>
                  </a:lnTo>
                  <a:lnTo>
                    <a:pt x="116" y="190"/>
                  </a:lnTo>
                  <a:lnTo>
                    <a:pt x="115" y="189"/>
                  </a:lnTo>
                  <a:lnTo>
                    <a:pt x="114" y="189"/>
                  </a:lnTo>
                  <a:lnTo>
                    <a:pt x="113" y="189"/>
                  </a:lnTo>
                  <a:lnTo>
                    <a:pt x="111" y="187"/>
                  </a:lnTo>
                  <a:lnTo>
                    <a:pt x="110" y="187"/>
                  </a:lnTo>
                  <a:lnTo>
                    <a:pt x="109" y="185"/>
                  </a:lnTo>
                  <a:lnTo>
                    <a:pt x="108" y="185"/>
                  </a:lnTo>
                  <a:lnTo>
                    <a:pt x="106" y="183"/>
                  </a:lnTo>
                  <a:lnTo>
                    <a:pt x="105" y="182"/>
                  </a:lnTo>
                  <a:lnTo>
                    <a:pt x="103" y="180"/>
                  </a:lnTo>
                  <a:lnTo>
                    <a:pt x="102" y="178"/>
                  </a:lnTo>
                  <a:lnTo>
                    <a:pt x="99" y="177"/>
                  </a:lnTo>
                  <a:lnTo>
                    <a:pt x="98" y="175"/>
                  </a:lnTo>
                  <a:lnTo>
                    <a:pt x="96" y="173"/>
                  </a:lnTo>
                  <a:lnTo>
                    <a:pt x="94" y="172"/>
                  </a:lnTo>
                  <a:lnTo>
                    <a:pt x="91" y="170"/>
                  </a:lnTo>
                  <a:lnTo>
                    <a:pt x="89" y="167"/>
                  </a:lnTo>
                  <a:lnTo>
                    <a:pt x="87" y="165"/>
                  </a:lnTo>
                  <a:lnTo>
                    <a:pt x="85" y="164"/>
                  </a:lnTo>
                  <a:lnTo>
                    <a:pt x="82" y="161"/>
                  </a:lnTo>
                  <a:lnTo>
                    <a:pt x="80" y="159"/>
                  </a:lnTo>
                  <a:lnTo>
                    <a:pt x="77" y="158"/>
                  </a:lnTo>
                  <a:lnTo>
                    <a:pt x="75" y="155"/>
                  </a:lnTo>
                  <a:lnTo>
                    <a:pt x="73" y="153"/>
                  </a:lnTo>
                  <a:lnTo>
                    <a:pt x="70" y="150"/>
                  </a:lnTo>
                  <a:lnTo>
                    <a:pt x="68" y="148"/>
                  </a:lnTo>
                  <a:lnTo>
                    <a:pt x="65" y="145"/>
                  </a:lnTo>
                  <a:lnTo>
                    <a:pt x="63" y="143"/>
                  </a:lnTo>
                  <a:lnTo>
                    <a:pt x="60" y="141"/>
                  </a:lnTo>
                  <a:lnTo>
                    <a:pt x="58" y="138"/>
                  </a:lnTo>
                  <a:lnTo>
                    <a:pt x="55" y="136"/>
                  </a:lnTo>
                  <a:lnTo>
                    <a:pt x="53" y="133"/>
                  </a:lnTo>
                  <a:lnTo>
                    <a:pt x="49" y="131"/>
                  </a:lnTo>
                  <a:lnTo>
                    <a:pt x="48" y="128"/>
                  </a:lnTo>
                  <a:lnTo>
                    <a:pt x="44" y="126"/>
                  </a:lnTo>
                  <a:lnTo>
                    <a:pt x="42" y="123"/>
                  </a:lnTo>
                  <a:lnTo>
                    <a:pt x="39" y="121"/>
                  </a:lnTo>
                  <a:lnTo>
                    <a:pt x="37" y="117"/>
                  </a:lnTo>
                  <a:lnTo>
                    <a:pt x="34" y="116"/>
                  </a:lnTo>
                  <a:lnTo>
                    <a:pt x="33" y="114"/>
                  </a:lnTo>
                  <a:lnTo>
                    <a:pt x="31" y="111"/>
                  </a:lnTo>
                  <a:lnTo>
                    <a:pt x="29" y="109"/>
                  </a:lnTo>
                  <a:lnTo>
                    <a:pt x="26" y="106"/>
                  </a:lnTo>
                  <a:lnTo>
                    <a:pt x="25" y="104"/>
                  </a:lnTo>
                  <a:lnTo>
                    <a:pt x="22" y="101"/>
                  </a:lnTo>
                  <a:lnTo>
                    <a:pt x="20" y="99"/>
                  </a:lnTo>
                  <a:lnTo>
                    <a:pt x="19" y="97"/>
                  </a:lnTo>
                  <a:lnTo>
                    <a:pt x="16" y="95"/>
                  </a:lnTo>
                  <a:lnTo>
                    <a:pt x="15" y="93"/>
                  </a:lnTo>
                  <a:lnTo>
                    <a:pt x="12" y="91"/>
                  </a:lnTo>
                  <a:lnTo>
                    <a:pt x="11" y="88"/>
                  </a:lnTo>
                  <a:lnTo>
                    <a:pt x="10" y="87"/>
                  </a:lnTo>
                  <a:lnTo>
                    <a:pt x="8" y="84"/>
                  </a:lnTo>
                  <a:lnTo>
                    <a:pt x="7" y="83"/>
                  </a:lnTo>
                  <a:lnTo>
                    <a:pt x="7" y="82"/>
                  </a:lnTo>
                  <a:lnTo>
                    <a:pt x="4" y="79"/>
                  </a:lnTo>
                  <a:lnTo>
                    <a:pt x="4" y="78"/>
                  </a:lnTo>
                  <a:lnTo>
                    <a:pt x="3" y="77"/>
                  </a:lnTo>
                  <a:lnTo>
                    <a:pt x="3" y="76"/>
                  </a:lnTo>
                  <a:lnTo>
                    <a:pt x="2" y="73"/>
                  </a:lnTo>
                  <a:lnTo>
                    <a:pt x="0" y="72"/>
                  </a:lnTo>
                  <a:lnTo>
                    <a:pt x="0" y="71"/>
                  </a:lnTo>
                  <a:lnTo>
                    <a:pt x="0" y="70"/>
                  </a:lnTo>
                  <a:lnTo>
                    <a:pt x="0" y="69"/>
                  </a:lnTo>
                  <a:lnTo>
                    <a:pt x="0" y="67"/>
                  </a:lnTo>
                  <a:lnTo>
                    <a:pt x="0" y="65"/>
                  </a:lnTo>
                  <a:lnTo>
                    <a:pt x="0" y="64"/>
                  </a:lnTo>
                  <a:lnTo>
                    <a:pt x="0" y="62"/>
                  </a:lnTo>
                  <a:lnTo>
                    <a:pt x="0" y="61"/>
                  </a:lnTo>
                  <a:lnTo>
                    <a:pt x="0" y="60"/>
                  </a:lnTo>
                  <a:lnTo>
                    <a:pt x="0" y="59"/>
                  </a:lnTo>
                  <a:lnTo>
                    <a:pt x="0" y="57"/>
                  </a:lnTo>
                  <a:lnTo>
                    <a:pt x="2" y="56"/>
                  </a:lnTo>
                  <a:lnTo>
                    <a:pt x="2" y="55"/>
                  </a:lnTo>
                  <a:lnTo>
                    <a:pt x="2" y="54"/>
                  </a:lnTo>
                  <a:lnTo>
                    <a:pt x="2" y="53"/>
                  </a:lnTo>
                  <a:lnTo>
                    <a:pt x="2" y="51"/>
                  </a:lnTo>
                  <a:lnTo>
                    <a:pt x="3" y="49"/>
                  </a:lnTo>
                  <a:lnTo>
                    <a:pt x="3" y="48"/>
                  </a:lnTo>
                  <a:lnTo>
                    <a:pt x="3" y="47"/>
                  </a:lnTo>
                  <a:lnTo>
                    <a:pt x="3" y="45"/>
                  </a:lnTo>
                  <a:lnTo>
                    <a:pt x="3" y="43"/>
                  </a:lnTo>
                  <a:lnTo>
                    <a:pt x="4" y="42"/>
                  </a:lnTo>
                  <a:lnTo>
                    <a:pt x="4" y="40"/>
                  </a:lnTo>
                  <a:lnTo>
                    <a:pt x="4" y="39"/>
                  </a:lnTo>
                  <a:lnTo>
                    <a:pt x="5" y="38"/>
                  </a:lnTo>
                  <a:lnTo>
                    <a:pt x="5" y="37"/>
                  </a:lnTo>
                  <a:lnTo>
                    <a:pt x="7" y="34"/>
                  </a:lnTo>
                  <a:lnTo>
                    <a:pt x="7" y="33"/>
                  </a:lnTo>
                  <a:lnTo>
                    <a:pt x="7" y="32"/>
                  </a:lnTo>
                  <a:lnTo>
                    <a:pt x="7" y="31"/>
                  </a:lnTo>
                  <a:lnTo>
                    <a:pt x="8" y="28"/>
                  </a:lnTo>
                  <a:lnTo>
                    <a:pt x="8" y="27"/>
                  </a:lnTo>
                  <a:lnTo>
                    <a:pt x="9" y="26"/>
                  </a:lnTo>
                  <a:lnTo>
                    <a:pt x="9" y="25"/>
                  </a:lnTo>
                  <a:lnTo>
                    <a:pt x="9" y="23"/>
                  </a:lnTo>
                  <a:lnTo>
                    <a:pt x="10" y="22"/>
                  </a:lnTo>
                  <a:lnTo>
                    <a:pt x="10" y="21"/>
                  </a:lnTo>
                  <a:lnTo>
                    <a:pt x="10" y="20"/>
                  </a:lnTo>
                  <a:lnTo>
                    <a:pt x="11" y="18"/>
                  </a:lnTo>
                  <a:lnTo>
                    <a:pt x="11" y="17"/>
                  </a:lnTo>
                  <a:lnTo>
                    <a:pt x="11" y="16"/>
                  </a:lnTo>
                  <a:lnTo>
                    <a:pt x="12" y="15"/>
                  </a:lnTo>
                  <a:lnTo>
                    <a:pt x="12" y="12"/>
                  </a:lnTo>
                  <a:lnTo>
                    <a:pt x="12" y="11"/>
                  </a:lnTo>
                  <a:lnTo>
                    <a:pt x="14" y="10"/>
                  </a:lnTo>
                  <a:lnTo>
                    <a:pt x="14" y="9"/>
                  </a:lnTo>
                  <a:lnTo>
                    <a:pt x="15" y="7"/>
                  </a:lnTo>
                  <a:lnTo>
                    <a:pt x="15" y="6"/>
                  </a:lnTo>
                  <a:lnTo>
                    <a:pt x="15" y="5"/>
                  </a:lnTo>
                  <a:lnTo>
                    <a:pt x="16" y="3"/>
                  </a:lnTo>
                  <a:lnTo>
                    <a:pt x="17" y="1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0" name="Freeform 220"/>
            <p:cNvSpPr>
              <a:spLocks/>
            </p:cNvSpPr>
            <p:nvPr/>
          </p:nvSpPr>
          <p:spPr bwMode="auto">
            <a:xfrm>
              <a:off x="5756275" y="2038351"/>
              <a:ext cx="344487" cy="312738"/>
            </a:xfrm>
            <a:custGeom>
              <a:avLst/>
              <a:gdLst>
                <a:gd name="T0" fmla="*/ 7 w 217"/>
                <a:gd name="T1" fmla="*/ 3 h 197"/>
                <a:gd name="T2" fmla="*/ 21 w 217"/>
                <a:gd name="T3" fmla="*/ 1 h 197"/>
                <a:gd name="T4" fmla="*/ 35 w 217"/>
                <a:gd name="T5" fmla="*/ 0 h 197"/>
                <a:gd name="T6" fmla="*/ 51 w 217"/>
                <a:gd name="T7" fmla="*/ 0 h 197"/>
                <a:gd name="T8" fmla="*/ 67 w 217"/>
                <a:gd name="T9" fmla="*/ 0 h 197"/>
                <a:gd name="T10" fmla="*/ 80 w 217"/>
                <a:gd name="T11" fmla="*/ 3 h 197"/>
                <a:gd name="T12" fmla="*/ 93 w 217"/>
                <a:gd name="T13" fmla="*/ 5 h 197"/>
                <a:gd name="T14" fmla="*/ 105 w 217"/>
                <a:gd name="T15" fmla="*/ 12 h 197"/>
                <a:gd name="T16" fmla="*/ 121 w 217"/>
                <a:gd name="T17" fmla="*/ 27 h 197"/>
                <a:gd name="T18" fmla="*/ 140 w 217"/>
                <a:gd name="T19" fmla="*/ 44 h 197"/>
                <a:gd name="T20" fmla="*/ 161 w 217"/>
                <a:gd name="T21" fmla="*/ 65 h 197"/>
                <a:gd name="T22" fmla="*/ 182 w 217"/>
                <a:gd name="T23" fmla="*/ 84 h 197"/>
                <a:gd name="T24" fmla="*/ 199 w 217"/>
                <a:gd name="T25" fmla="*/ 103 h 197"/>
                <a:gd name="T26" fmla="*/ 212 w 217"/>
                <a:gd name="T27" fmla="*/ 117 h 197"/>
                <a:gd name="T28" fmla="*/ 217 w 217"/>
                <a:gd name="T29" fmla="*/ 128 h 197"/>
                <a:gd name="T30" fmla="*/ 217 w 217"/>
                <a:gd name="T31" fmla="*/ 141 h 197"/>
                <a:gd name="T32" fmla="*/ 217 w 217"/>
                <a:gd name="T33" fmla="*/ 150 h 197"/>
                <a:gd name="T34" fmla="*/ 216 w 217"/>
                <a:gd name="T35" fmla="*/ 163 h 197"/>
                <a:gd name="T36" fmla="*/ 215 w 217"/>
                <a:gd name="T37" fmla="*/ 175 h 197"/>
                <a:gd name="T38" fmla="*/ 212 w 217"/>
                <a:gd name="T39" fmla="*/ 185 h 197"/>
                <a:gd name="T40" fmla="*/ 211 w 217"/>
                <a:gd name="T41" fmla="*/ 197 h 197"/>
                <a:gd name="T42" fmla="*/ 200 w 217"/>
                <a:gd name="T43" fmla="*/ 193 h 197"/>
                <a:gd name="T44" fmla="*/ 190 w 217"/>
                <a:gd name="T45" fmla="*/ 188 h 197"/>
                <a:gd name="T46" fmla="*/ 178 w 217"/>
                <a:gd name="T47" fmla="*/ 181 h 197"/>
                <a:gd name="T48" fmla="*/ 166 w 217"/>
                <a:gd name="T49" fmla="*/ 173 h 197"/>
                <a:gd name="T50" fmla="*/ 150 w 217"/>
                <a:gd name="T51" fmla="*/ 164 h 197"/>
                <a:gd name="T52" fmla="*/ 133 w 217"/>
                <a:gd name="T53" fmla="*/ 151 h 197"/>
                <a:gd name="T54" fmla="*/ 134 w 217"/>
                <a:gd name="T55" fmla="*/ 139 h 197"/>
                <a:gd name="T56" fmla="*/ 146 w 217"/>
                <a:gd name="T57" fmla="*/ 127 h 197"/>
                <a:gd name="T58" fmla="*/ 156 w 217"/>
                <a:gd name="T59" fmla="*/ 126 h 197"/>
                <a:gd name="T60" fmla="*/ 166 w 217"/>
                <a:gd name="T61" fmla="*/ 121 h 197"/>
                <a:gd name="T62" fmla="*/ 168 w 217"/>
                <a:gd name="T63" fmla="*/ 112 h 197"/>
                <a:gd name="T64" fmla="*/ 163 w 217"/>
                <a:gd name="T65" fmla="*/ 105 h 197"/>
                <a:gd name="T66" fmla="*/ 151 w 217"/>
                <a:gd name="T67" fmla="*/ 104 h 197"/>
                <a:gd name="T68" fmla="*/ 145 w 217"/>
                <a:gd name="T69" fmla="*/ 114 h 197"/>
                <a:gd name="T70" fmla="*/ 149 w 217"/>
                <a:gd name="T71" fmla="*/ 122 h 197"/>
                <a:gd name="T72" fmla="*/ 137 w 217"/>
                <a:gd name="T73" fmla="*/ 133 h 197"/>
                <a:gd name="T74" fmla="*/ 126 w 217"/>
                <a:gd name="T75" fmla="*/ 146 h 197"/>
                <a:gd name="T76" fmla="*/ 115 w 217"/>
                <a:gd name="T77" fmla="*/ 137 h 197"/>
                <a:gd name="T78" fmla="*/ 106 w 217"/>
                <a:gd name="T79" fmla="*/ 128 h 197"/>
                <a:gd name="T80" fmla="*/ 95 w 217"/>
                <a:gd name="T81" fmla="*/ 120 h 197"/>
                <a:gd name="T82" fmla="*/ 85 w 217"/>
                <a:gd name="T83" fmla="*/ 110 h 197"/>
                <a:gd name="T84" fmla="*/ 75 w 217"/>
                <a:gd name="T85" fmla="*/ 100 h 197"/>
                <a:gd name="T86" fmla="*/ 67 w 217"/>
                <a:gd name="T87" fmla="*/ 92 h 197"/>
                <a:gd name="T88" fmla="*/ 58 w 217"/>
                <a:gd name="T89" fmla="*/ 82 h 197"/>
                <a:gd name="T90" fmla="*/ 52 w 217"/>
                <a:gd name="T91" fmla="*/ 71 h 197"/>
                <a:gd name="T92" fmla="*/ 61 w 217"/>
                <a:gd name="T93" fmla="*/ 62 h 197"/>
                <a:gd name="T94" fmla="*/ 72 w 217"/>
                <a:gd name="T95" fmla="*/ 60 h 197"/>
                <a:gd name="T96" fmla="*/ 82 w 217"/>
                <a:gd name="T97" fmla="*/ 59 h 197"/>
                <a:gd name="T98" fmla="*/ 88 w 217"/>
                <a:gd name="T99" fmla="*/ 51 h 197"/>
                <a:gd name="T100" fmla="*/ 84 w 217"/>
                <a:gd name="T101" fmla="*/ 43 h 197"/>
                <a:gd name="T102" fmla="*/ 73 w 217"/>
                <a:gd name="T103" fmla="*/ 38 h 197"/>
                <a:gd name="T104" fmla="*/ 62 w 217"/>
                <a:gd name="T105" fmla="*/ 45 h 197"/>
                <a:gd name="T106" fmla="*/ 65 w 217"/>
                <a:gd name="T107" fmla="*/ 56 h 197"/>
                <a:gd name="T108" fmla="*/ 55 w 217"/>
                <a:gd name="T109" fmla="*/ 66 h 197"/>
                <a:gd name="T110" fmla="*/ 44 w 217"/>
                <a:gd name="T111" fmla="*/ 65 h 197"/>
                <a:gd name="T112" fmla="*/ 33 w 217"/>
                <a:gd name="T113" fmla="*/ 51 h 197"/>
                <a:gd name="T114" fmla="*/ 24 w 217"/>
                <a:gd name="T115" fmla="*/ 39 h 197"/>
                <a:gd name="T116" fmla="*/ 16 w 217"/>
                <a:gd name="T117" fmla="*/ 27 h 197"/>
                <a:gd name="T118" fmla="*/ 10 w 217"/>
                <a:gd name="T119" fmla="*/ 18 h 197"/>
                <a:gd name="T120" fmla="*/ 2 w 217"/>
                <a:gd name="T121" fmla="*/ 8 h 19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17"/>
                <a:gd name="T184" fmla="*/ 0 h 197"/>
                <a:gd name="T185" fmla="*/ 217 w 217"/>
                <a:gd name="T186" fmla="*/ 197 h 197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17" h="197">
                  <a:moveTo>
                    <a:pt x="0" y="4"/>
                  </a:moveTo>
                  <a:lnTo>
                    <a:pt x="0" y="4"/>
                  </a:lnTo>
                  <a:lnTo>
                    <a:pt x="1" y="4"/>
                  </a:lnTo>
                  <a:lnTo>
                    <a:pt x="2" y="3"/>
                  </a:lnTo>
                  <a:lnTo>
                    <a:pt x="4" y="3"/>
                  </a:lnTo>
                  <a:lnTo>
                    <a:pt x="5" y="3"/>
                  </a:lnTo>
                  <a:lnTo>
                    <a:pt x="6" y="3"/>
                  </a:lnTo>
                  <a:lnTo>
                    <a:pt x="7" y="3"/>
                  </a:lnTo>
                  <a:lnTo>
                    <a:pt x="8" y="3"/>
                  </a:lnTo>
                  <a:lnTo>
                    <a:pt x="10" y="3"/>
                  </a:lnTo>
                  <a:lnTo>
                    <a:pt x="12" y="3"/>
                  </a:lnTo>
                  <a:lnTo>
                    <a:pt x="15" y="3"/>
                  </a:lnTo>
                  <a:lnTo>
                    <a:pt x="16" y="1"/>
                  </a:lnTo>
                  <a:lnTo>
                    <a:pt x="17" y="1"/>
                  </a:lnTo>
                  <a:lnTo>
                    <a:pt x="18" y="1"/>
                  </a:lnTo>
                  <a:lnTo>
                    <a:pt x="21" y="1"/>
                  </a:lnTo>
                  <a:lnTo>
                    <a:pt x="22" y="1"/>
                  </a:lnTo>
                  <a:lnTo>
                    <a:pt x="24" y="1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29" y="0"/>
                  </a:lnTo>
                  <a:lnTo>
                    <a:pt x="32" y="0"/>
                  </a:lnTo>
                  <a:lnTo>
                    <a:pt x="33" y="0"/>
                  </a:lnTo>
                  <a:lnTo>
                    <a:pt x="35" y="0"/>
                  </a:lnTo>
                  <a:lnTo>
                    <a:pt x="38" y="0"/>
                  </a:lnTo>
                  <a:lnTo>
                    <a:pt x="39" y="0"/>
                  </a:lnTo>
                  <a:lnTo>
                    <a:pt x="42" y="0"/>
                  </a:lnTo>
                  <a:lnTo>
                    <a:pt x="43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49" y="0"/>
                  </a:lnTo>
                  <a:lnTo>
                    <a:pt x="51" y="0"/>
                  </a:lnTo>
                  <a:lnTo>
                    <a:pt x="52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60" y="0"/>
                  </a:lnTo>
                  <a:lnTo>
                    <a:pt x="61" y="0"/>
                  </a:lnTo>
                  <a:lnTo>
                    <a:pt x="63" y="0"/>
                  </a:lnTo>
                  <a:lnTo>
                    <a:pt x="65" y="0"/>
                  </a:lnTo>
                  <a:lnTo>
                    <a:pt x="67" y="0"/>
                  </a:lnTo>
                  <a:lnTo>
                    <a:pt x="68" y="0"/>
                  </a:lnTo>
                  <a:lnTo>
                    <a:pt x="71" y="0"/>
                  </a:lnTo>
                  <a:lnTo>
                    <a:pt x="73" y="0"/>
                  </a:lnTo>
                  <a:lnTo>
                    <a:pt x="74" y="0"/>
                  </a:lnTo>
                  <a:lnTo>
                    <a:pt x="77" y="1"/>
                  </a:lnTo>
                  <a:lnTo>
                    <a:pt x="78" y="1"/>
                  </a:lnTo>
                  <a:lnTo>
                    <a:pt x="79" y="1"/>
                  </a:lnTo>
                  <a:lnTo>
                    <a:pt x="80" y="3"/>
                  </a:lnTo>
                  <a:lnTo>
                    <a:pt x="83" y="3"/>
                  </a:lnTo>
                  <a:lnTo>
                    <a:pt x="84" y="3"/>
                  </a:lnTo>
                  <a:lnTo>
                    <a:pt x="87" y="3"/>
                  </a:lnTo>
                  <a:lnTo>
                    <a:pt x="88" y="4"/>
                  </a:lnTo>
                  <a:lnTo>
                    <a:pt x="89" y="4"/>
                  </a:lnTo>
                  <a:lnTo>
                    <a:pt x="90" y="4"/>
                  </a:lnTo>
                  <a:lnTo>
                    <a:pt x="92" y="5"/>
                  </a:lnTo>
                  <a:lnTo>
                    <a:pt x="93" y="5"/>
                  </a:lnTo>
                  <a:lnTo>
                    <a:pt x="94" y="6"/>
                  </a:lnTo>
                  <a:lnTo>
                    <a:pt x="95" y="6"/>
                  </a:lnTo>
                  <a:lnTo>
                    <a:pt x="96" y="8"/>
                  </a:lnTo>
                  <a:lnTo>
                    <a:pt x="99" y="9"/>
                  </a:lnTo>
                  <a:lnTo>
                    <a:pt x="100" y="10"/>
                  </a:lnTo>
                  <a:lnTo>
                    <a:pt x="101" y="10"/>
                  </a:lnTo>
                  <a:lnTo>
                    <a:pt x="102" y="12"/>
                  </a:lnTo>
                  <a:lnTo>
                    <a:pt x="105" y="12"/>
                  </a:lnTo>
                  <a:lnTo>
                    <a:pt x="106" y="15"/>
                  </a:lnTo>
                  <a:lnTo>
                    <a:pt x="107" y="16"/>
                  </a:lnTo>
                  <a:lnTo>
                    <a:pt x="110" y="17"/>
                  </a:lnTo>
                  <a:lnTo>
                    <a:pt x="112" y="20"/>
                  </a:lnTo>
                  <a:lnTo>
                    <a:pt x="115" y="21"/>
                  </a:lnTo>
                  <a:lnTo>
                    <a:pt x="116" y="22"/>
                  </a:lnTo>
                  <a:lnTo>
                    <a:pt x="118" y="25"/>
                  </a:lnTo>
                  <a:lnTo>
                    <a:pt x="121" y="27"/>
                  </a:lnTo>
                  <a:lnTo>
                    <a:pt x="123" y="30"/>
                  </a:lnTo>
                  <a:lnTo>
                    <a:pt x="126" y="31"/>
                  </a:lnTo>
                  <a:lnTo>
                    <a:pt x="128" y="33"/>
                  </a:lnTo>
                  <a:lnTo>
                    <a:pt x="129" y="34"/>
                  </a:lnTo>
                  <a:lnTo>
                    <a:pt x="133" y="38"/>
                  </a:lnTo>
                  <a:lnTo>
                    <a:pt x="136" y="39"/>
                  </a:lnTo>
                  <a:lnTo>
                    <a:pt x="138" y="42"/>
                  </a:lnTo>
                  <a:lnTo>
                    <a:pt x="140" y="44"/>
                  </a:lnTo>
                  <a:lnTo>
                    <a:pt x="143" y="47"/>
                  </a:lnTo>
                  <a:lnTo>
                    <a:pt x="145" y="49"/>
                  </a:lnTo>
                  <a:lnTo>
                    <a:pt x="148" y="51"/>
                  </a:lnTo>
                  <a:lnTo>
                    <a:pt x="150" y="54"/>
                  </a:lnTo>
                  <a:lnTo>
                    <a:pt x="154" y="58"/>
                  </a:lnTo>
                  <a:lnTo>
                    <a:pt x="156" y="59"/>
                  </a:lnTo>
                  <a:lnTo>
                    <a:pt x="159" y="61"/>
                  </a:lnTo>
                  <a:lnTo>
                    <a:pt x="161" y="65"/>
                  </a:lnTo>
                  <a:lnTo>
                    <a:pt x="163" y="67"/>
                  </a:lnTo>
                  <a:lnTo>
                    <a:pt x="167" y="70"/>
                  </a:lnTo>
                  <a:lnTo>
                    <a:pt x="170" y="72"/>
                  </a:lnTo>
                  <a:lnTo>
                    <a:pt x="172" y="75"/>
                  </a:lnTo>
                  <a:lnTo>
                    <a:pt x="175" y="77"/>
                  </a:lnTo>
                  <a:lnTo>
                    <a:pt x="177" y="80"/>
                  </a:lnTo>
                  <a:lnTo>
                    <a:pt x="180" y="82"/>
                  </a:lnTo>
                  <a:lnTo>
                    <a:pt x="182" y="84"/>
                  </a:lnTo>
                  <a:lnTo>
                    <a:pt x="184" y="87"/>
                  </a:lnTo>
                  <a:lnTo>
                    <a:pt x="185" y="89"/>
                  </a:lnTo>
                  <a:lnTo>
                    <a:pt x="188" y="92"/>
                  </a:lnTo>
                  <a:lnTo>
                    <a:pt x="190" y="94"/>
                  </a:lnTo>
                  <a:lnTo>
                    <a:pt x="193" y="97"/>
                  </a:lnTo>
                  <a:lnTo>
                    <a:pt x="195" y="99"/>
                  </a:lnTo>
                  <a:lnTo>
                    <a:pt x="198" y="100"/>
                  </a:lnTo>
                  <a:lnTo>
                    <a:pt x="199" y="103"/>
                  </a:lnTo>
                  <a:lnTo>
                    <a:pt x="201" y="105"/>
                  </a:lnTo>
                  <a:lnTo>
                    <a:pt x="203" y="106"/>
                  </a:lnTo>
                  <a:lnTo>
                    <a:pt x="205" y="109"/>
                  </a:lnTo>
                  <a:lnTo>
                    <a:pt x="206" y="110"/>
                  </a:lnTo>
                  <a:lnTo>
                    <a:pt x="207" y="112"/>
                  </a:lnTo>
                  <a:lnTo>
                    <a:pt x="210" y="115"/>
                  </a:lnTo>
                  <a:lnTo>
                    <a:pt x="211" y="116"/>
                  </a:lnTo>
                  <a:lnTo>
                    <a:pt x="212" y="117"/>
                  </a:lnTo>
                  <a:lnTo>
                    <a:pt x="212" y="119"/>
                  </a:lnTo>
                  <a:lnTo>
                    <a:pt x="213" y="120"/>
                  </a:lnTo>
                  <a:lnTo>
                    <a:pt x="215" y="121"/>
                  </a:lnTo>
                  <a:lnTo>
                    <a:pt x="216" y="122"/>
                  </a:lnTo>
                  <a:lnTo>
                    <a:pt x="216" y="124"/>
                  </a:lnTo>
                  <a:lnTo>
                    <a:pt x="217" y="125"/>
                  </a:lnTo>
                  <a:lnTo>
                    <a:pt x="217" y="126"/>
                  </a:lnTo>
                  <a:lnTo>
                    <a:pt x="217" y="128"/>
                  </a:lnTo>
                  <a:lnTo>
                    <a:pt x="217" y="131"/>
                  </a:lnTo>
                  <a:lnTo>
                    <a:pt x="217" y="132"/>
                  </a:lnTo>
                  <a:lnTo>
                    <a:pt x="217" y="133"/>
                  </a:lnTo>
                  <a:lnTo>
                    <a:pt x="217" y="134"/>
                  </a:lnTo>
                  <a:lnTo>
                    <a:pt x="217" y="136"/>
                  </a:lnTo>
                  <a:lnTo>
                    <a:pt x="217" y="137"/>
                  </a:lnTo>
                  <a:lnTo>
                    <a:pt x="217" y="139"/>
                  </a:lnTo>
                  <a:lnTo>
                    <a:pt x="217" y="141"/>
                  </a:lnTo>
                  <a:lnTo>
                    <a:pt x="217" y="142"/>
                  </a:lnTo>
                  <a:lnTo>
                    <a:pt x="217" y="143"/>
                  </a:lnTo>
                  <a:lnTo>
                    <a:pt x="217" y="144"/>
                  </a:lnTo>
                  <a:lnTo>
                    <a:pt x="217" y="146"/>
                  </a:lnTo>
                  <a:lnTo>
                    <a:pt x="217" y="147"/>
                  </a:lnTo>
                  <a:lnTo>
                    <a:pt x="217" y="148"/>
                  </a:lnTo>
                  <a:lnTo>
                    <a:pt x="217" y="149"/>
                  </a:lnTo>
                  <a:lnTo>
                    <a:pt x="217" y="150"/>
                  </a:lnTo>
                  <a:lnTo>
                    <a:pt x="216" y="151"/>
                  </a:lnTo>
                  <a:lnTo>
                    <a:pt x="216" y="154"/>
                  </a:lnTo>
                  <a:lnTo>
                    <a:pt x="216" y="155"/>
                  </a:lnTo>
                  <a:lnTo>
                    <a:pt x="216" y="158"/>
                  </a:lnTo>
                  <a:lnTo>
                    <a:pt x="216" y="159"/>
                  </a:lnTo>
                  <a:lnTo>
                    <a:pt x="216" y="160"/>
                  </a:lnTo>
                  <a:lnTo>
                    <a:pt x="216" y="161"/>
                  </a:lnTo>
                  <a:lnTo>
                    <a:pt x="216" y="163"/>
                  </a:lnTo>
                  <a:lnTo>
                    <a:pt x="216" y="164"/>
                  </a:lnTo>
                  <a:lnTo>
                    <a:pt x="216" y="165"/>
                  </a:lnTo>
                  <a:lnTo>
                    <a:pt x="215" y="168"/>
                  </a:lnTo>
                  <a:lnTo>
                    <a:pt x="215" y="170"/>
                  </a:lnTo>
                  <a:lnTo>
                    <a:pt x="215" y="171"/>
                  </a:lnTo>
                  <a:lnTo>
                    <a:pt x="215" y="172"/>
                  </a:lnTo>
                  <a:lnTo>
                    <a:pt x="215" y="173"/>
                  </a:lnTo>
                  <a:lnTo>
                    <a:pt x="215" y="175"/>
                  </a:lnTo>
                  <a:lnTo>
                    <a:pt x="213" y="176"/>
                  </a:lnTo>
                  <a:lnTo>
                    <a:pt x="213" y="177"/>
                  </a:lnTo>
                  <a:lnTo>
                    <a:pt x="213" y="178"/>
                  </a:lnTo>
                  <a:lnTo>
                    <a:pt x="213" y="180"/>
                  </a:lnTo>
                  <a:lnTo>
                    <a:pt x="213" y="181"/>
                  </a:lnTo>
                  <a:lnTo>
                    <a:pt x="213" y="182"/>
                  </a:lnTo>
                  <a:lnTo>
                    <a:pt x="212" y="183"/>
                  </a:lnTo>
                  <a:lnTo>
                    <a:pt x="212" y="185"/>
                  </a:lnTo>
                  <a:lnTo>
                    <a:pt x="212" y="186"/>
                  </a:lnTo>
                  <a:lnTo>
                    <a:pt x="212" y="187"/>
                  </a:lnTo>
                  <a:lnTo>
                    <a:pt x="212" y="188"/>
                  </a:lnTo>
                  <a:lnTo>
                    <a:pt x="212" y="190"/>
                  </a:lnTo>
                  <a:lnTo>
                    <a:pt x="211" y="192"/>
                  </a:lnTo>
                  <a:lnTo>
                    <a:pt x="211" y="194"/>
                  </a:lnTo>
                  <a:lnTo>
                    <a:pt x="211" y="195"/>
                  </a:lnTo>
                  <a:lnTo>
                    <a:pt x="211" y="197"/>
                  </a:lnTo>
                  <a:lnTo>
                    <a:pt x="210" y="197"/>
                  </a:lnTo>
                  <a:lnTo>
                    <a:pt x="209" y="197"/>
                  </a:lnTo>
                  <a:lnTo>
                    <a:pt x="207" y="195"/>
                  </a:lnTo>
                  <a:lnTo>
                    <a:pt x="206" y="195"/>
                  </a:lnTo>
                  <a:lnTo>
                    <a:pt x="205" y="194"/>
                  </a:lnTo>
                  <a:lnTo>
                    <a:pt x="204" y="194"/>
                  </a:lnTo>
                  <a:lnTo>
                    <a:pt x="203" y="193"/>
                  </a:lnTo>
                  <a:lnTo>
                    <a:pt x="200" y="193"/>
                  </a:lnTo>
                  <a:lnTo>
                    <a:pt x="199" y="192"/>
                  </a:lnTo>
                  <a:lnTo>
                    <a:pt x="198" y="191"/>
                  </a:lnTo>
                  <a:lnTo>
                    <a:pt x="196" y="191"/>
                  </a:lnTo>
                  <a:lnTo>
                    <a:pt x="195" y="190"/>
                  </a:lnTo>
                  <a:lnTo>
                    <a:pt x="194" y="190"/>
                  </a:lnTo>
                  <a:lnTo>
                    <a:pt x="193" y="190"/>
                  </a:lnTo>
                  <a:lnTo>
                    <a:pt x="192" y="188"/>
                  </a:lnTo>
                  <a:lnTo>
                    <a:pt x="190" y="188"/>
                  </a:lnTo>
                  <a:lnTo>
                    <a:pt x="189" y="187"/>
                  </a:lnTo>
                  <a:lnTo>
                    <a:pt x="188" y="186"/>
                  </a:lnTo>
                  <a:lnTo>
                    <a:pt x="187" y="186"/>
                  </a:lnTo>
                  <a:lnTo>
                    <a:pt x="185" y="186"/>
                  </a:lnTo>
                  <a:lnTo>
                    <a:pt x="183" y="185"/>
                  </a:lnTo>
                  <a:lnTo>
                    <a:pt x="182" y="183"/>
                  </a:lnTo>
                  <a:lnTo>
                    <a:pt x="181" y="182"/>
                  </a:lnTo>
                  <a:lnTo>
                    <a:pt x="178" y="181"/>
                  </a:lnTo>
                  <a:lnTo>
                    <a:pt x="177" y="181"/>
                  </a:lnTo>
                  <a:lnTo>
                    <a:pt x="176" y="180"/>
                  </a:lnTo>
                  <a:lnTo>
                    <a:pt x="175" y="178"/>
                  </a:lnTo>
                  <a:lnTo>
                    <a:pt x="172" y="177"/>
                  </a:lnTo>
                  <a:lnTo>
                    <a:pt x="171" y="176"/>
                  </a:lnTo>
                  <a:lnTo>
                    <a:pt x="168" y="176"/>
                  </a:lnTo>
                  <a:lnTo>
                    <a:pt x="167" y="175"/>
                  </a:lnTo>
                  <a:lnTo>
                    <a:pt x="166" y="173"/>
                  </a:lnTo>
                  <a:lnTo>
                    <a:pt x="163" y="172"/>
                  </a:lnTo>
                  <a:lnTo>
                    <a:pt x="161" y="171"/>
                  </a:lnTo>
                  <a:lnTo>
                    <a:pt x="160" y="170"/>
                  </a:lnTo>
                  <a:lnTo>
                    <a:pt x="159" y="169"/>
                  </a:lnTo>
                  <a:lnTo>
                    <a:pt x="156" y="168"/>
                  </a:lnTo>
                  <a:lnTo>
                    <a:pt x="154" y="166"/>
                  </a:lnTo>
                  <a:lnTo>
                    <a:pt x="153" y="165"/>
                  </a:lnTo>
                  <a:lnTo>
                    <a:pt x="150" y="164"/>
                  </a:lnTo>
                  <a:lnTo>
                    <a:pt x="148" y="163"/>
                  </a:lnTo>
                  <a:lnTo>
                    <a:pt x="146" y="160"/>
                  </a:lnTo>
                  <a:lnTo>
                    <a:pt x="144" y="159"/>
                  </a:lnTo>
                  <a:lnTo>
                    <a:pt x="141" y="158"/>
                  </a:lnTo>
                  <a:lnTo>
                    <a:pt x="140" y="155"/>
                  </a:lnTo>
                  <a:lnTo>
                    <a:pt x="138" y="154"/>
                  </a:lnTo>
                  <a:lnTo>
                    <a:pt x="136" y="154"/>
                  </a:lnTo>
                  <a:lnTo>
                    <a:pt x="133" y="151"/>
                  </a:lnTo>
                  <a:lnTo>
                    <a:pt x="132" y="150"/>
                  </a:lnTo>
                  <a:lnTo>
                    <a:pt x="129" y="148"/>
                  </a:lnTo>
                  <a:lnTo>
                    <a:pt x="127" y="147"/>
                  </a:lnTo>
                  <a:lnTo>
                    <a:pt x="128" y="146"/>
                  </a:lnTo>
                  <a:lnTo>
                    <a:pt x="129" y="144"/>
                  </a:lnTo>
                  <a:lnTo>
                    <a:pt x="131" y="142"/>
                  </a:lnTo>
                  <a:lnTo>
                    <a:pt x="133" y="141"/>
                  </a:lnTo>
                  <a:lnTo>
                    <a:pt x="134" y="139"/>
                  </a:lnTo>
                  <a:lnTo>
                    <a:pt x="136" y="137"/>
                  </a:lnTo>
                  <a:lnTo>
                    <a:pt x="138" y="136"/>
                  </a:lnTo>
                  <a:lnTo>
                    <a:pt x="139" y="134"/>
                  </a:lnTo>
                  <a:lnTo>
                    <a:pt x="140" y="133"/>
                  </a:lnTo>
                  <a:lnTo>
                    <a:pt x="141" y="132"/>
                  </a:lnTo>
                  <a:lnTo>
                    <a:pt x="143" y="129"/>
                  </a:lnTo>
                  <a:lnTo>
                    <a:pt x="145" y="128"/>
                  </a:lnTo>
                  <a:lnTo>
                    <a:pt x="146" y="127"/>
                  </a:lnTo>
                  <a:lnTo>
                    <a:pt x="148" y="126"/>
                  </a:lnTo>
                  <a:lnTo>
                    <a:pt x="149" y="125"/>
                  </a:lnTo>
                  <a:lnTo>
                    <a:pt x="150" y="124"/>
                  </a:lnTo>
                  <a:lnTo>
                    <a:pt x="151" y="125"/>
                  </a:lnTo>
                  <a:lnTo>
                    <a:pt x="153" y="125"/>
                  </a:lnTo>
                  <a:lnTo>
                    <a:pt x="154" y="126"/>
                  </a:lnTo>
                  <a:lnTo>
                    <a:pt x="155" y="126"/>
                  </a:lnTo>
                  <a:lnTo>
                    <a:pt x="156" y="126"/>
                  </a:lnTo>
                  <a:lnTo>
                    <a:pt x="158" y="126"/>
                  </a:lnTo>
                  <a:lnTo>
                    <a:pt x="159" y="126"/>
                  </a:lnTo>
                  <a:lnTo>
                    <a:pt x="160" y="125"/>
                  </a:lnTo>
                  <a:lnTo>
                    <a:pt x="161" y="125"/>
                  </a:lnTo>
                  <a:lnTo>
                    <a:pt x="162" y="125"/>
                  </a:lnTo>
                  <a:lnTo>
                    <a:pt x="163" y="124"/>
                  </a:lnTo>
                  <a:lnTo>
                    <a:pt x="166" y="122"/>
                  </a:lnTo>
                  <a:lnTo>
                    <a:pt x="166" y="121"/>
                  </a:lnTo>
                  <a:lnTo>
                    <a:pt x="167" y="120"/>
                  </a:lnTo>
                  <a:lnTo>
                    <a:pt x="167" y="119"/>
                  </a:lnTo>
                  <a:lnTo>
                    <a:pt x="167" y="117"/>
                  </a:lnTo>
                  <a:lnTo>
                    <a:pt x="168" y="117"/>
                  </a:lnTo>
                  <a:lnTo>
                    <a:pt x="168" y="116"/>
                  </a:lnTo>
                  <a:lnTo>
                    <a:pt x="168" y="115"/>
                  </a:lnTo>
                  <a:lnTo>
                    <a:pt x="168" y="114"/>
                  </a:lnTo>
                  <a:lnTo>
                    <a:pt x="168" y="112"/>
                  </a:lnTo>
                  <a:lnTo>
                    <a:pt x="168" y="111"/>
                  </a:lnTo>
                  <a:lnTo>
                    <a:pt x="168" y="110"/>
                  </a:lnTo>
                  <a:lnTo>
                    <a:pt x="167" y="110"/>
                  </a:lnTo>
                  <a:lnTo>
                    <a:pt x="167" y="109"/>
                  </a:lnTo>
                  <a:lnTo>
                    <a:pt x="167" y="107"/>
                  </a:lnTo>
                  <a:lnTo>
                    <a:pt x="166" y="106"/>
                  </a:lnTo>
                  <a:lnTo>
                    <a:pt x="165" y="105"/>
                  </a:lnTo>
                  <a:lnTo>
                    <a:pt x="163" y="105"/>
                  </a:lnTo>
                  <a:lnTo>
                    <a:pt x="162" y="104"/>
                  </a:lnTo>
                  <a:lnTo>
                    <a:pt x="161" y="104"/>
                  </a:lnTo>
                  <a:lnTo>
                    <a:pt x="160" y="103"/>
                  </a:lnTo>
                  <a:lnTo>
                    <a:pt x="158" y="103"/>
                  </a:lnTo>
                  <a:lnTo>
                    <a:pt x="156" y="103"/>
                  </a:lnTo>
                  <a:lnTo>
                    <a:pt x="155" y="103"/>
                  </a:lnTo>
                  <a:lnTo>
                    <a:pt x="153" y="103"/>
                  </a:lnTo>
                  <a:lnTo>
                    <a:pt x="151" y="104"/>
                  </a:lnTo>
                  <a:lnTo>
                    <a:pt x="149" y="105"/>
                  </a:lnTo>
                  <a:lnTo>
                    <a:pt x="149" y="106"/>
                  </a:lnTo>
                  <a:lnTo>
                    <a:pt x="148" y="107"/>
                  </a:lnTo>
                  <a:lnTo>
                    <a:pt x="146" y="109"/>
                  </a:lnTo>
                  <a:lnTo>
                    <a:pt x="145" y="110"/>
                  </a:lnTo>
                  <a:lnTo>
                    <a:pt x="145" y="111"/>
                  </a:lnTo>
                  <a:lnTo>
                    <a:pt x="145" y="112"/>
                  </a:lnTo>
                  <a:lnTo>
                    <a:pt x="145" y="114"/>
                  </a:lnTo>
                  <a:lnTo>
                    <a:pt x="145" y="115"/>
                  </a:lnTo>
                  <a:lnTo>
                    <a:pt x="145" y="116"/>
                  </a:lnTo>
                  <a:lnTo>
                    <a:pt x="145" y="117"/>
                  </a:lnTo>
                  <a:lnTo>
                    <a:pt x="145" y="119"/>
                  </a:lnTo>
                  <a:lnTo>
                    <a:pt x="146" y="120"/>
                  </a:lnTo>
                  <a:lnTo>
                    <a:pt x="148" y="121"/>
                  </a:lnTo>
                  <a:lnTo>
                    <a:pt x="148" y="122"/>
                  </a:lnTo>
                  <a:lnTo>
                    <a:pt x="149" y="122"/>
                  </a:lnTo>
                  <a:lnTo>
                    <a:pt x="148" y="124"/>
                  </a:lnTo>
                  <a:lnTo>
                    <a:pt x="145" y="125"/>
                  </a:lnTo>
                  <a:lnTo>
                    <a:pt x="144" y="126"/>
                  </a:lnTo>
                  <a:lnTo>
                    <a:pt x="143" y="128"/>
                  </a:lnTo>
                  <a:lnTo>
                    <a:pt x="141" y="129"/>
                  </a:lnTo>
                  <a:lnTo>
                    <a:pt x="140" y="131"/>
                  </a:lnTo>
                  <a:lnTo>
                    <a:pt x="138" y="132"/>
                  </a:lnTo>
                  <a:lnTo>
                    <a:pt x="137" y="133"/>
                  </a:lnTo>
                  <a:lnTo>
                    <a:pt x="136" y="136"/>
                  </a:lnTo>
                  <a:lnTo>
                    <a:pt x="134" y="137"/>
                  </a:lnTo>
                  <a:lnTo>
                    <a:pt x="132" y="138"/>
                  </a:lnTo>
                  <a:lnTo>
                    <a:pt x="131" y="141"/>
                  </a:lnTo>
                  <a:lnTo>
                    <a:pt x="129" y="142"/>
                  </a:lnTo>
                  <a:lnTo>
                    <a:pt x="128" y="143"/>
                  </a:lnTo>
                  <a:lnTo>
                    <a:pt x="127" y="144"/>
                  </a:lnTo>
                  <a:lnTo>
                    <a:pt x="126" y="146"/>
                  </a:lnTo>
                  <a:lnTo>
                    <a:pt x="124" y="144"/>
                  </a:lnTo>
                  <a:lnTo>
                    <a:pt x="123" y="144"/>
                  </a:lnTo>
                  <a:lnTo>
                    <a:pt x="122" y="142"/>
                  </a:lnTo>
                  <a:lnTo>
                    <a:pt x="121" y="142"/>
                  </a:lnTo>
                  <a:lnTo>
                    <a:pt x="118" y="141"/>
                  </a:lnTo>
                  <a:lnTo>
                    <a:pt x="118" y="139"/>
                  </a:lnTo>
                  <a:lnTo>
                    <a:pt x="117" y="138"/>
                  </a:lnTo>
                  <a:lnTo>
                    <a:pt x="115" y="137"/>
                  </a:lnTo>
                  <a:lnTo>
                    <a:pt x="115" y="136"/>
                  </a:lnTo>
                  <a:lnTo>
                    <a:pt x="114" y="134"/>
                  </a:lnTo>
                  <a:lnTo>
                    <a:pt x="111" y="134"/>
                  </a:lnTo>
                  <a:lnTo>
                    <a:pt x="111" y="133"/>
                  </a:lnTo>
                  <a:lnTo>
                    <a:pt x="110" y="132"/>
                  </a:lnTo>
                  <a:lnTo>
                    <a:pt x="107" y="131"/>
                  </a:lnTo>
                  <a:lnTo>
                    <a:pt x="106" y="129"/>
                  </a:lnTo>
                  <a:lnTo>
                    <a:pt x="106" y="128"/>
                  </a:lnTo>
                  <a:lnTo>
                    <a:pt x="104" y="127"/>
                  </a:lnTo>
                  <a:lnTo>
                    <a:pt x="104" y="126"/>
                  </a:lnTo>
                  <a:lnTo>
                    <a:pt x="101" y="125"/>
                  </a:lnTo>
                  <a:lnTo>
                    <a:pt x="101" y="124"/>
                  </a:lnTo>
                  <a:lnTo>
                    <a:pt x="99" y="122"/>
                  </a:lnTo>
                  <a:lnTo>
                    <a:pt x="97" y="122"/>
                  </a:lnTo>
                  <a:lnTo>
                    <a:pt x="96" y="120"/>
                  </a:lnTo>
                  <a:lnTo>
                    <a:pt x="95" y="120"/>
                  </a:lnTo>
                  <a:lnTo>
                    <a:pt x="94" y="117"/>
                  </a:lnTo>
                  <a:lnTo>
                    <a:pt x="93" y="117"/>
                  </a:lnTo>
                  <a:lnTo>
                    <a:pt x="92" y="116"/>
                  </a:lnTo>
                  <a:lnTo>
                    <a:pt x="90" y="115"/>
                  </a:lnTo>
                  <a:lnTo>
                    <a:pt x="89" y="112"/>
                  </a:lnTo>
                  <a:lnTo>
                    <a:pt x="88" y="111"/>
                  </a:lnTo>
                  <a:lnTo>
                    <a:pt x="87" y="110"/>
                  </a:lnTo>
                  <a:lnTo>
                    <a:pt x="85" y="110"/>
                  </a:lnTo>
                  <a:lnTo>
                    <a:pt x="84" y="109"/>
                  </a:lnTo>
                  <a:lnTo>
                    <a:pt x="83" y="107"/>
                  </a:lnTo>
                  <a:lnTo>
                    <a:pt x="80" y="106"/>
                  </a:lnTo>
                  <a:lnTo>
                    <a:pt x="80" y="105"/>
                  </a:lnTo>
                  <a:lnTo>
                    <a:pt x="79" y="104"/>
                  </a:lnTo>
                  <a:lnTo>
                    <a:pt x="78" y="103"/>
                  </a:lnTo>
                  <a:lnTo>
                    <a:pt x="77" y="102"/>
                  </a:lnTo>
                  <a:lnTo>
                    <a:pt x="75" y="100"/>
                  </a:lnTo>
                  <a:lnTo>
                    <a:pt x="74" y="99"/>
                  </a:lnTo>
                  <a:lnTo>
                    <a:pt x="74" y="98"/>
                  </a:lnTo>
                  <a:lnTo>
                    <a:pt x="72" y="97"/>
                  </a:lnTo>
                  <a:lnTo>
                    <a:pt x="72" y="95"/>
                  </a:lnTo>
                  <a:lnTo>
                    <a:pt x="71" y="94"/>
                  </a:lnTo>
                  <a:lnTo>
                    <a:pt x="70" y="94"/>
                  </a:lnTo>
                  <a:lnTo>
                    <a:pt x="68" y="92"/>
                  </a:lnTo>
                  <a:lnTo>
                    <a:pt x="67" y="92"/>
                  </a:lnTo>
                  <a:lnTo>
                    <a:pt x="66" y="90"/>
                  </a:lnTo>
                  <a:lnTo>
                    <a:pt x="65" y="89"/>
                  </a:lnTo>
                  <a:lnTo>
                    <a:pt x="63" y="88"/>
                  </a:lnTo>
                  <a:lnTo>
                    <a:pt x="62" y="87"/>
                  </a:lnTo>
                  <a:lnTo>
                    <a:pt x="62" y="85"/>
                  </a:lnTo>
                  <a:lnTo>
                    <a:pt x="61" y="84"/>
                  </a:lnTo>
                  <a:lnTo>
                    <a:pt x="60" y="83"/>
                  </a:lnTo>
                  <a:lnTo>
                    <a:pt x="58" y="82"/>
                  </a:lnTo>
                  <a:lnTo>
                    <a:pt x="57" y="81"/>
                  </a:lnTo>
                  <a:lnTo>
                    <a:pt x="56" y="80"/>
                  </a:lnTo>
                  <a:lnTo>
                    <a:pt x="55" y="78"/>
                  </a:lnTo>
                  <a:lnTo>
                    <a:pt x="52" y="77"/>
                  </a:lnTo>
                  <a:lnTo>
                    <a:pt x="52" y="75"/>
                  </a:lnTo>
                  <a:lnTo>
                    <a:pt x="51" y="73"/>
                  </a:lnTo>
                  <a:lnTo>
                    <a:pt x="52" y="72"/>
                  </a:lnTo>
                  <a:lnTo>
                    <a:pt x="52" y="71"/>
                  </a:lnTo>
                  <a:lnTo>
                    <a:pt x="54" y="70"/>
                  </a:lnTo>
                  <a:lnTo>
                    <a:pt x="55" y="68"/>
                  </a:lnTo>
                  <a:lnTo>
                    <a:pt x="56" y="68"/>
                  </a:lnTo>
                  <a:lnTo>
                    <a:pt x="57" y="67"/>
                  </a:lnTo>
                  <a:lnTo>
                    <a:pt x="57" y="66"/>
                  </a:lnTo>
                  <a:lnTo>
                    <a:pt x="60" y="65"/>
                  </a:lnTo>
                  <a:lnTo>
                    <a:pt x="60" y="64"/>
                  </a:lnTo>
                  <a:lnTo>
                    <a:pt x="61" y="62"/>
                  </a:lnTo>
                  <a:lnTo>
                    <a:pt x="62" y="61"/>
                  </a:lnTo>
                  <a:lnTo>
                    <a:pt x="63" y="61"/>
                  </a:lnTo>
                  <a:lnTo>
                    <a:pt x="65" y="59"/>
                  </a:lnTo>
                  <a:lnTo>
                    <a:pt x="66" y="58"/>
                  </a:lnTo>
                  <a:lnTo>
                    <a:pt x="67" y="58"/>
                  </a:lnTo>
                  <a:lnTo>
                    <a:pt x="68" y="59"/>
                  </a:lnTo>
                  <a:lnTo>
                    <a:pt x="70" y="59"/>
                  </a:lnTo>
                  <a:lnTo>
                    <a:pt x="72" y="60"/>
                  </a:lnTo>
                  <a:lnTo>
                    <a:pt x="73" y="60"/>
                  </a:lnTo>
                  <a:lnTo>
                    <a:pt x="74" y="60"/>
                  </a:lnTo>
                  <a:lnTo>
                    <a:pt x="75" y="60"/>
                  </a:lnTo>
                  <a:lnTo>
                    <a:pt x="77" y="60"/>
                  </a:lnTo>
                  <a:lnTo>
                    <a:pt x="78" y="60"/>
                  </a:lnTo>
                  <a:lnTo>
                    <a:pt x="79" y="60"/>
                  </a:lnTo>
                  <a:lnTo>
                    <a:pt x="80" y="60"/>
                  </a:lnTo>
                  <a:lnTo>
                    <a:pt x="82" y="59"/>
                  </a:lnTo>
                  <a:lnTo>
                    <a:pt x="83" y="59"/>
                  </a:lnTo>
                  <a:lnTo>
                    <a:pt x="84" y="58"/>
                  </a:lnTo>
                  <a:lnTo>
                    <a:pt x="85" y="58"/>
                  </a:lnTo>
                  <a:lnTo>
                    <a:pt x="85" y="56"/>
                  </a:lnTo>
                  <a:lnTo>
                    <a:pt x="87" y="55"/>
                  </a:lnTo>
                  <a:lnTo>
                    <a:pt x="87" y="54"/>
                  </a:lnTo>
                  <a:lnTo>
                    <a:pt x="87" y="53"/>
                  </a:lnTo>
                  <a:lnTo>
                    <a:pt x="88" y="51"/>
                  </a:lnTo>
                  <a:lnTo>
                    <a:pt x="88" y="49"/>
                  </a:lnTo>
                  <a:lnTo>
                    <a:pt x="87" y="49"/>
                  </a:lnTo>
                  <a:lnTo>
                    <a:pt x="87" y="48"/>
                  </a:lnTo>
                  <a:lnTo>
                    <a:pt x="87" y="47"/>
                  </a:lnTo>
                  <a:lnTo>
                    <a:pt x="87" y="45"/>
                  </a:lnTo>
                  <a:lnTo>
                    <a:pt x="85" y="44"/>
                  </a:lnTo>
                  <a:lnTo>
                    <a:pt x="84" y="44"/>
                  </a:lnTo>
                  <a:lnTo>
                    <a:pt x="84" y="43"/>
                  </a:lnTo>
                  <a:lnTo>
                    <a:pt x="83" y="42"/>
                  </a:lnTo>
                  <a:lnTo>
                    <a:pt x="82" y="40"/>
                  </a:lnTo>
                  <a:lnTo>
                    <a:pt x="80" y="39"/>
                  </a:lnTo>
                  <a:lnTo>
                    <a:pt x="79" y="39"/>
                  </a:lnTo>
                  <a:lnTo>
                    <a:pt x="78" y="39"/>
                  </a:lnTo>
                  <a:lnTo>
                    <a:pt x="77" y="38"/>
                  </a:lnTo>
                  <a:lnTo>
                    <a:pt x="74" y="38"/>
                  </a:lnTo>
                  <a:lnTo>
                    <a:pt x="73" y="38"/>
                  </a:lnTo>
                  <a:lnTo>
                    <a:pt x="72" y="38"/>
                  </a:lnTo>
                  <a:lnTo>
                    <a:pt x="70" y="38"/>
                  </a:lnTo>
                  <a:lnTo>
                    <a:pt x="68" y="39"/>
                  </a:lnTo>
                  <a:lnTo>
                    <a:pt x="66" y="39"/>
                  </a:lnTo>
                  <a:lnTo>
                    <a:pt x="65" y="40"/>
                  </a:lnTo>
                  <a:lnTo>
                    <a:pt x="65" y="43"/>
                  </a:lnTo>
                  <a:lnTo>
                    <a:pt x="63" y="44"/>
                  </a:lnTo>
                  <a:lnTo>
                    <a:pt x="62" y="45"/>
                  </a:lnTo>
                  <a:lnTo>
                    <a:pt x="62" y="47"/>
                  </a:lnTo>
                  <a:lnTo>
                    <a:pt x="62" y="48"/>
                  </a:lnTo>
                  <a:lnTo>
                    <a:pt x="62" y="49"/>
                  </a:lnTo>
                  <a:lnTo>
                    <a:pt x="62" y="50"/>
                  </a:lnTo>
                  <a:lnTo>
                    <a:pt x="62" y="53"/>
                  </a:lnTo>
                  <a:lnTo>
                    <a:pt x="63" y="53"/>
                  </a:lnTo>
                  <a:lnTo>
                    <a:pt x="63" y="55"/>
                  </a:lnTo>
                  <a:lnTo>
                    <a:pt x="65" y="56"/>
                  </a:lnTo>
                  <a:lnTo>
                    <a:pt x="63" y="58"/>
                  </a:lnTo>
                  <a:lnTo>
                    <a:pt x="61" y="60"/>
                  </a:lnTo>
                  <a:lnTo>
                    <a:pt x="60" y="60"/>
                  </a:lnTo>
                  <a:lnTo>
                    <a:pt x="60" y="61"/>
                  </a:lnTo>
                  <a:lnTo>
                    <a:pt x="58" y="62"/>
                  </a:lnTo>
                  <a:lnTo>
                    <a:pt x="57" y="64"/>
                  </a:lnTo>
                  <a:lnTo>
                    <a:pt x="56" y="65"/>
                  </a:lnTo>
                  <a:lnTo>
                    <a:pt x="55" y="66"/>
                  </a:lnTo>
                  <a:lnTo>
                    <a:pt x="52" y="67"/>
                  </a:lnTo>
                  <a:lnTo>
                    <a:pt x="52" y="68"/>
                  </a:lnTo>
                  <a:lnTo>
                    <a:pt x="51" y="70"/>
                  </a:lnTo>
                  <a:lnTo>
                    <a:pt x="50" y="71"/>
                  </a:lnTo>
                  <a:lnTo>
                    <a:pt x="48" y="70"/>
                  </a:lnTo>
                  <a:lnTo>
                    <a:pt x="46" y="68"/>
                  </a:lnTo>
                  <a:lnTo>
                    <a:pt x="45" y="66"/>
                  </a:lnTo>
                  <a:lnTo>
                    <a:pt x="44" y="65"/>
                  </a:lnTo>
                  <a:lnTo>
                    <a:pt x="43" y="62"/>
                  </a:lnTo>
                  <a:lnTo>
                    <a:pt x="42" y="61"/>
                  </a:lnTo>
                  <a:lnTo>
                    <a:pt x="39" y="60"/>
                  </a:lnTo>
                  <a:lnTo>
                    <a:pt x="39" y="58"/>
                  </a:lnTo>
                  <a:lnTo>
                    <a:pt x="37" y="56"/>
                  </a:lnTo>
                  <a:lnTo>
                    <a:pt x="37" y="55"/>
                  </a:lnTo>
                  <a:lnTo>
                    <a:pt x="34" y="53"/>
                  </a:lnTo>
                  <a:lnTo>
                    <a:pt x="33" y="51"/>
                  </a:lnTo>
                  <a:lnTo>
                    <a:pt x="32" y="50"/>
                  </a:lnTo>
                  <a:lnTo>
                    <a:pt x="30" y="49"/>
                  </a:lnTo>
                  <a:lnTo>
                    <a:pt x="29" y="48"/>
                  </a:lnTo>
                  <a:lnTo>
                    <a:pt x="28" y="45"/>
                  </a:lnTo>
                  <a:lnTo>
                    <a:pt x="28" y="44"/>
                  </a:lnTo>
                  <a:lnTo>
                    <a:pt x="27" y="43"/>
                  </a:lnTo>
                  <a:lnTo>
                    <a:pt x="26" y="42"/>
                  </a:lnTo>
                  <a:lnTo>
                    <a:pt x="24" y="39"/>
                  </a:lnTo>
                  <a:lnTo>
                    <a:pt x="23" y="38"/>
                  </a:lnTo>
                  <a:lnTo>
                    <a:pt x="22" y="37"/>
                  </a:lnTo>
                  <a:lnTo>
                    <a:pt x="21" y="36"/>
                  </a:lnTo>
                  <a:lnTo>
                    <a:pt x="21" y="34"/>
                  </a:lnTo>
                  <a:lnTo>
                    <a:pt x="20" y="33"/>
                  </a:lnTo>
                  <a:lnTo>
                    <a:pt x="18" y="31"/>
                  </a:lnTo>
                  <a:lnTo>
                    <a:pt x="17" y="30"/>
                  </a:lnTo>
                  <a:lnTo>
                    <a:pt x="16" y="27"/>
                  </a:lnTo>
                  <a:lnTo>
                    <a:pt x="15" y="26"/>
                  </a:lnTo>
                  <a:lnTo>
                    <a:pt x="15" y="25"/>
                  </a:lnTo>
                  <a:lnTo>
                    <a:pt x="13" y="23"/>
                  </a:lnTo>
                  <a:lnTo>
                    <a:pt x="12" y="22"/>
                  </a:lnTo>
                  <a:lnTo>
                    <a:pt x="12" y="21"/>
                  </a:lnTo>
                  <a:lnTo>
                    <a:pt x="11" y="21"/>
                  </a:lnTo>
                  <a:lnTo>
                    <a:pt x="10" y="20"/>
                  </a:lnTo>
                  <a:lnTo>
                    <a:pt x="10" y="18"/>
                  </a:lnTo>
                  <a:lnTo>
                    <a:pt x="8" y="17"/>
                  </a:lnTo>
                  <a:lnTo>
                    <a:pt x="7" y="16"/>
                  </a:lnTo>
                  <a:lnTo>
                    <a:pt x="7" y="15"/>
                  </a:lnTo>
                  <a:lnTo>
                    <a:pt x="6" y="14"/>
                  </a:lnTo>
                  <a:lnTo>
                    <a:pt x="5" y="12"/>
                  </a:lnTo>
                  <a:lnTo>
                    <a:pt x="4" y="10"/>
                  </a:lnTo>
                  <a:lnTo>
                    <a:pt x="4" y="9"/>
                  </a:lnTo>
                  <a:lnTo>
                    <a:pt x="2" y="8"/>
                  </a:lnTo>
                  <a:lnTo>
                    <a:pt x="2" y="6"/>
                  </a:lnTo>
                  <a:lnTo>
                    <a:pt x="1" y="5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2" name="Freeform 209"/>
            <p:cNvSpPr>
              <a:spLocks/>
            </p:cNvSpPr>
            <p:nvPr/>
          </p:nvSpPr>
          <p:spPr bwMode="auto">
            <a:xfrm>
              <a:off x="6116638" y="2239963"/>
              <a:ext cx="88900" cy="106363"/>
            </a:xfrm>
            <a:custGeom>
              <a:avLst/>
              <a:gdLst>
                <a:gd name="T0" fmla="*/ 5 w 56"/>
                <a:gd name="T1" fmla="*/ 1 h 67"/>
                <a:gd name="T2" fmla="*/ 5 w 56"/>
                <a:gd name="T3" fmla="*/ 6 h 67"/>
                <a:gd name="T4" fmla="*/ 5 w 56"/>
                <a:gd name="T5" fmla="*/ 10 h 67"/>
                <a:gd name="T6" fmla="*/ 4 w 56"/>
                <a:gd name="T7" fmla="*/ 12 h 67"/>
                <a:gd name="T8" fmla="*/ 4 w 56"/>
                <a:gd name="T9" fmla="*/ 17 h 67"/>
                <a:gd name="T10" fmla="*/ 4 w 56"/>
                <a:gd name="T11" fmla="*/ 22 h 67"/>
                <a:gd name="T12" fmla="*/ 4 w 56"/>
                <a:gd name="T13" fmla="*/ 26 h 67"/>
                <a:gd name="T14" fmla="*/ 4 w 56"/>
                <a:gd name="T15" fmla="*/ 31 h 67"/>
                <a:gd name="T16" fmla="*/ 2 w 56"/>
                <a:gd name="T17" fmla="*/ 36 h 67"/>
                <a:gd name="T18" fmla="*/ 2 w 56"/>
                <a:gd name="T19" fmla="*/ 42 h 67"/>
                <a:gd name="T20" fmla="*/ 2 w 56"/>
                <a:gd name="T21" fmla="*/ 45 h 67"/>
                <a:gd name="T22" fmla="*/ 2 w 56"/>
                <a:gd name="T23" fmla="*/ 50 h 67"/>
                <a:gd name="T24" fmla="*/ 1 w 56"/>
                <a:gd name="T25" fmla="*/ 55 h 67"/>
                <a:gd name="T26" fmla="*/ 1 w 56"/>
                <a:gd name="T27" fmla="*/ 60 h 67"/>
                <a:gd name="T28" fmla="*/ 1 w 56"/>
                <a:gd name="T29" fmla="*/ 64 h 67"/>
                <a:gd name="T30" fmla="*/ 1 w 56"/>
                <a:gd name="T31" fmla="*/ 67 h 67"/>
                <a:gd name="T32" fmla="*/ 5 w 56"/>
                <a:gd name="T33" fmla="*/ 67 h 67"/>
                <a:gd name="T34" fmla="*/ 10 w 56"/>
                <a:gd name="T35" fmla="*/ 67 h 67"/>
                <a:gd name="T36" fmla="*/ 15 w 56"/>
                <a:gd name="T37" fmla="*/ 67 h 67"/>
                <a:gd name="T38" fmla="*/ 18 w 56"/>
                <a:gd name="T39" fmla="*/ 67 h 67"/>
                <a:gd name="T40" fmla="*/ 22 w 56"/>
                <a:gd name="T41" fmla="*/ 67 h 67"/>
                <a:gd name="T42" fmla="*/ 26 w 56"/>
                <a:gd name="T43" fmla="*/ 66 h 67"/>
                <a:gd name="T44" fmla="*/ 29 w 56"/>
                <a:gd name="T45" fmla="*/ 66 h 67"/>
                <a:gd name="T46" fmla="*/ 33 w 56"/>
                <a:gd name="T47" fmla="*/ 64 h 67"/>
                <a:gd name="T48" fmla="*/ 37 w 56"/>
                <a:gd name="T49" fmla="*/ 64 h 67"/>
                <a:gd name="T50" fmla="*/ 42 w 56"/>
                <a:gd name="T51" fmla="*/ 60 h 67"/>
                <a:gd name="T52" fmla="*/ 46 w 56"/>
                <a:gd name="T53" fmla="*/ 55 h 67"/>
                <a:gd name="T54" fmla="*/ 50 w 56"/>
                <a:gd name="T55" fmla="*/ 51 h 67"/>
                <a:gd name="T56" fmla="*/ 51 w 56"/>
                <a:gd name="T57" fmla="*/ 48 h 67"/>
                <a:gd name="T58" fmla="*/ 54 w 56"/>
                <a:gd name="T59" fmla="*/ 43 h 67"/>
                <a:gd name="T60" fmla="*/ 55 w 56"/>
                <a:gd name="T61" fmla="*/ 39 h 67"/>
                <a:gd name="T62" fmla="*/ 55 w 56"/>
                <a:gd name="T63" fmla="*/ 36 h 67"/>
                <a:gd name="T64" fmla="*/ 56 w 56"/>
                <a:gd name="T65" fmla="*/ 32 h 67"/>
                <a:gd name="T66" fmla="*/ 56 w 56"/>
                <a:gd name="T67" fmla="*/ 28 h 67"/>
                <a:gd name="T68" fmla="*/ 56 w 56"/>
                <a:gd name="T69" fmla="*/ 24 h 67"/>
                <a:gd name="T70" fmla="*/ 56 w 56"/>
                <a:gd name="T71" fmla="*/ 20 h 67"/>
                <a:gd name="T72" fmla="*/ 56 w 56"/>
                <a:gd name="T73" fmla="*/ 15 h 67"/>
                <a:gd name="T74" fmla="*/ 55 w 56"/>
                <a:gd name="T75" fmla="*/ 10 h 67"/>
                <a:gd name="T76" fmla="*/ 54 w 56"/>
                <a:gd name="T77" fmla="*/ 7 h 67"/>
                <a:gd name="T78" fmla="*/ 54 w 56"/>
                <a:gd name="T79" fmla="*/ 4 h 67"/>
                <a:gd name="T80" fmla="*/ 50 w 56"/>
                <a:gd name="T81" fmla="*/ 2 h 67"/>
                <a:gd name="T82" fmla="*/ 45 w 56"/>
                <a:gd name="T83" fmla="*/ 2 h 67"/>
                <a:gd name="T84" fmla="*/ 40 w 56"/>
                <a:gd name="T85" fmla="*/ 2 h 67"/>
                <a:gd name="T86" fmla="*/ 37 w 56"/>
                <a:gd name="T87" fmla="*/ 2 h 67"/>
                <a:gd name="T88" fmla="*/ 33 w 56"/>
                <a:gd name="T89" fmla="*/ 1 h 67"/>
                <a:gd name="T90" fmla="*/ 29 w 56"/>
                <a:gd name="T91" fmla="*/ 1 h 67"/>
                <a:gd name="T92" fmla="*/ 26 w 56"/>
                <a:gd name="T93" fmla="*/ 1 h 67"/>
                <a:gd name="T94" fmla="*/ 22 w 56"/>
                <a:gd name="T95" fmla="*/ 1 h 67"/>
                <a:gd name="T96" fmla="*/ 18 w 56"/>
                <a:gd name="T97" fmla="*/ 1 h 67"/>
                <a:gd name="T98" fmla="*/ 15 w 56"/>
                <a:gd name="T99" fmla="*/ 0 h 67"/>
                <a:gd name="T100" fmla="*/ 10 w 56"/>
                <a:gd name="T101" fmla="*/ 0 h 67"/>
                <a:gd name="T102" fmla="*/ 5 w 56"/>
                <a:gd name="T103" fmla="*/ 0 h 6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6"/>
                <a:gd name="T157" fmla="*/ 0 h 67"/>
                <a:gd name="T158" fmla="*/ 56 w 56"/>
                <a:gd name="T159" fmla="*/ 67 h 67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6" h="67">
                  <a:moveTo>
                    <a:pt x="5" y="0"/>
                  </a:moveTo>
                  <a:lnTo>
                    <a:pt x="5" y="0"/>
                  </a:lnTo>
                  <a:lnTo>
                    <a:pt x="5" y="1"/>
                  </a:lnTo>
                  <a:lnTo>
                    <a:pt x="5" y="2"/>
                  </a:lnTo>
                  <a:lnTo>
                    <a:pt x="5" y="5"/>
                  </a:lnTo>
                  <a:lnTo>
                    <a:pt x="5" y="6"/>
                  </a:lnTo>
                  <a:lnTo>
                    <a:pt x="5" y="7"/>
                  </a:lnTo>
                  <a:lnTo>
                    <a:pt x="5" y="9"/>
                  </a:lnTo>
                  <a:lnTo>
                    <a:pt x="5" y="10"/>
                  </a:lnTo>
                  <a:lnTo>
                    <a:pt x="5" y="11"/>
                  </a:lnTo>
                  <a:lnTo>
                    <a:pt x="5" y="12"/>
                  </a:lnTo>
                  <a:lnTo>
                    <a:pt x="4" y="12"/>
                  </a:lnTo>
                  <a:lnTo>
                    <a:pt x="4" y="14"/>
                  </a:lnTo>
                  <a:lnTo>
                    <a:pt x="4" y="16"/>
                  </a:lnTo>
                  <a:lnTo>
                    <a:pt x="4" y="17"/>
                  </a:lnTo>
                  <a:lnTo>
                    <a:pt x="4" y="20"/>
                  </a:lnTo>
                  <a:lnTo>
                    <a:pt x="4" y="21"/>
                  </a:lnTo>
                  <a:lnTo>
                    <a:pt x="4" y="22"/>
                  </a:lnTo>
                  <a:lnTo>
                    <a:pt x="4" y="23"/>
                  </a:lnTo>
                  <a:lnTo>
                    <a:pt x="4" y="24"/>
                  </a:lnTo>
                  <a:lnTo>
                    <a:pt x="4" y="26"/>
                  </a:lnTo>
                  <a:lnTo>
                    <a:pt x="4" y="27"/>
                  </a:lnTo>
                  <a:lnTo>
                    <a:pt x="4" y="28"/>
                  </a:lnTo>
                  <a:lnTo>
                    <a:pt x="4" y="31"/>
                  </a:lnTo>
                  <a:lnTo>
                    <a:pt x="4" y="33"/>
                  </a:lnTo>
                  <a:lnTo>
                    <a:pt x="4" y="34"/>
                  </a:lnTo>
                  <a:lnTo>
                    <a:pt x="2" y="36"/>
                  </a:lnTo>
                  <a:lnTo>
                    <a:pt x="2" y="37"/>
                  </a:lnTo>
                  <a:lnTo>
                    <a:pt x="2" y="39"/>
                  </a:lnTo>
                  <a:lnTo>
                    <a:pt x="2" y="42"/>
                  </a:lnTo>
                  <a:lnTo>
                    <a:pt x="2" y="43"/>
                  </a:lnTo>
                  <a:lnTo>
                    <a:pt x="2" y="44"/>
                  </a:lnTo>
                  <a:lnTo>
                    <a:pt x="2" y="45"/>
                  </a:lnTo>
                  <a:lnTo>
                    <a:pt x="2" y="46"/>
                  </a:lnTo>
                  <a:lnTo>
                    <a:pt x="2" y="48"/>
                  </a:lnTo>
                  <a:lnTo>
                    <a:pt x="2" y="50"/>
                  </a:lnTo>
                  <a:lnTo>
                    <a:pt x="2" y="53"/>
                  </a:lnTo>
                  <a:lnTo>
                    <a:pt x="1" y="54"/>
                  </a:lnTo>
                  <a:lnTo>
                    <a:pt x="1" y="55"/>
                  </a:lnTo>
                  <a:lnTo>
                    <a:pt x="1" y="58"/>
                  </a:lnTo>
                  <a:lnTo>
                    <a:pt x="1" y="59"/>
                  </a:lnTo>
                  <a:lnTo>
                    <a:pt x="1" y="60"/>
                  </a:lnTo>
                  <a:lnTo>
                    <a:pt x="1" y="61"/>
                  </a:lnTo>
                  <a:lnTo>
                    <a:pt x="1" y="63"/>
                  </a:lnTo>
                  <a:lnTo>
                    <a:pt x="1" y="64"/>
                  </a:lnTo>
                  <a:lnTo>
                    <a:pt x="0" y="65"/>
                  </a:lnTo>
                  <a:lnTo>
                    <a:pt x="0" y="67"/>
                  </a:lnTo>
                  <a:lnTo>
                    <a:pt x="1" y="67"/>
                  </a:lnTo>
                  <a:lnTo>
                    <a:pt x="2" y="67"/>
                  </a:lnTo>
                  <a:lnTo>
                    <a:pt x="4" y="67"/>
                  </a:lnTo>
                  <a:lnTo>
                    <a:pt x="5" y="67"/>
                  </a:lnTo>
                  <a:lnTo>
                    <a:pt x="6" y="67"/>
                  </a:lnTo>
                  <a:lnTo>
                    <a:pt x="7" y="67"/>
                  </a:lnTo>
                  <a:lnTo>
                    <a:pt x="10" y="67"/>
                  </a:lnTo>
                  <a:lnTo>
                    <a:pt x="11" y="67"/>
                  </a:lnTo>
                  <a:lnTo>
                    <a:pt x="12" y="67"/>
                  </a:lnTo>
                  <a:lnTo>
                    <a:pt x="15" y="67"/>
                  </a:lnTo>
                  <a:lnTo>
                    <a:pt x="16" y="67"/>
                  </a:lnTo>
                  <a:lnTo>
                    <a:pt x="17" y="67"/>
                  </a:lnTo>
                  <a:lnTo>
                    <a:pt x="18" y="67"/>
                  </a:lnTo>
                  <a:lnTo>
                    <a:pt x="20" y="67"/>
                  </a:lnTo>
                  <a:lnTo>
                    <a:pt x="21" y="67"/>
                  </a:lnTo>
                  <a:lnTo>
                    <a:pt x="22" y="67"/>
                  </a:lnTo>
                  <a:lnTo>
                    <a:pt x="23" y="67"/>
                  </a:lnTo>
                  <a:lnTo>
                    <a:pt x="24" y="67"/>
                  </a:lnTo>
                  <a:lnTo>
                    <a:pt x="26" y="66"/>
                  </a:lnTo>
                  <a:lnTo>
                    <a:pt x="27" y="66"/>
                  </a:lnTo>
                  <a:lnTo>
                    <a:pt x="28" y="66"/>
                  </a:lnTo>
                  <a:lnTo>
                    <a:pt x="29" y="66"/>
                  </a:lnTo>
                  <a:lnTo>
                    <a:pt x="30" y="66"/>
                  </a:lnTo>
                  <a:lnTo>
                    <a:pt x="32" y="65"/>
                  </a:lnTo>
                  <a:lnTo>
                    <a:pt x="33" y="64"/>
                  </a:lnTo>
                  <a:lnTo>
                    <a:pt x="34" y="64"/>
                  </a:lnTo>
                  <a:lnTo>
                    <a:pt x="35" y="64"/>
                  </a:lnTo>
                  <a:lnTo>
                    <a:pt x="37" y="64"/>
                  </a:lnTo>
                  <a:lnTo>
                    <a:pt x="38" y="63"/>
                  </a:lnTo>
                  <a:lnTo>
                    <a:pt x="40" y="61"/>
                  </a:lnTo>
                  <a:lnTo>
                    <a:pt x="42" y="60"/>
                  </a:lnTo>
                  <a:lnTo>
                    <a:pt x="44" y="59"/>
                  </a:lnTo>
                  <a:lnTo>
                    <a:pt x="45" y="58"/>
                  </a:lnTo>
                  <a:lnTo>
                    <a:pt x="46" y="55"/>
                  </a:lnTo>
                  <a:lnTo>
                    <a:pt x="48" y="54"/>
                  </a:lnTo>
                  <a:lnTo>
                    <a:pt x="50" y="53"/>
                  </a:lnTo>
                  <a:lnTo>
                    <a:pt x="50" y="51"/>
                  </a:lnTo>
                  <a:lnTo>
                    <a:pt x="50" y="50"/>
                  </a:lnTo>
                  <a:lnTo>
                    <a:pt x="51" y="49"/>
                  </a:lnTo>
                  <a:lnTo>
                    <a:pt x="51" y="48"/>
                  </a:lnTo>
                  <a:lnTo>
                    <a:pt x="52" y="45"/>
                  </a:lnTo>
                  <a:lnTo>
                    <a:pt x="52" y="44"/>
                  </a:lnTo>
                  <a:lnTo>
                    <a:pt x="54" y="43"/>
                  </a:lnTo>
                  <a:lnTo>
                    <a:pt x="54" y="42"/>
                  </a:lnTo>
                  <a:lnTo>
                    <a:pt x="54" y="41"/>
                  </a:lnTo>
                  <a:lnTo>
                    <a:pt x="55" y="39"/>
                  </a:lnTo>
                  <a:lnTo>
                    <a:pt x="55" y="38"/>
                  </a:lnTo>
                  <a:lnTo>
                    <a:pt x="55" y="37"/>
                  </a:lnTo>
                  <a:lnTo>
                    <a:pt x="55" y="36"/>
                  </a:lnTo>
                  <a:lnTo>
                    <a:pt x="55" y="34"/>
                  </a:lnTo>
                  <a:lnTo>
                    <a:pt x="56" y="33"/>
                  </a:lnTo>
                  <a:lnTo>
                    <a:pt x="56" y="32"/>
                  </a:lnTo>
                  <a:lnTo>
                    <a:pt x="56" y="31"/>
                  </a:lnTo>
                  <a:lnTo>
                    <a:pt x="56" y="29"/>
                  </a:lnTo>
                  <a:lnTo>
                    <a:pt x="56" y="28"/>
                  </a:lnTo>
                  <a:lnTo>
                    <a:pt x="56" y="27"/>
                  </a:lnTo>
                  <a:lnTo>
                    <a:pt x="56" y="26"/>
                  </a:lnTo>
                  <a:lnTo>
                    <a:pt x="56" y="24"/>
                  </a:lnTo>
                  <a:lnTo>
                    <a:pt x="56" y="23"/>
                  </a:lnTo>
                  <a:lnTo>
                    <a:pt x="56" y="21"/>
                  </a:lnTo>
                  <a:lnTo>
                    <a:pt x="56" y="20"/>
                  </a:lnTo>
                  <a:lnTo>
                    <a:pt x="56" y="19"/>
                  </a:lnTo>
                  <a:lnTo>
                    <a:pt x="56" y="16"/>
                  </a:lnTo>
                  <a:lnTo>
                    <a:pt x="56" y="15"/>
                  </a:lnTo>
                  <a:lnTo>
                    <a:pt x="55" y="12"/>
                  </a:lnTo>
                  <a:lnTo>
                    <a:pt x="55" y="11"/>
                  </a:lnTo>
                  <a:lnTo>
                    <a:pt x="55" y="10"/>
                  </a:lnTo>
                  <a:lnTo>
                    <a:pt x="55" y="9"/>
                  </a:lnTo>
                  <a:lnTo>
                    <a:pt x="55" y="7"/>
                  </a:lnTo>
                  <a:lnTo>
                    <a:pt x="54" y="7"/>
                  </a:lnTo>
                  <a:lnTo>
                    <a:pt x="54" y="6"/>
                  </a:lnTo>
                  <a:lnTo>
                    <a:pt x="54" y="5"/>
                  </a:lnTo>
                  <a:lnTo>
                    <a:pt x="54" y="4"/>
                  </a:lnTo>
                  <a:lnTo>
                    <a:pt x="52" y="2"/>
                  </a:lnTo>
                  <a:lnTo>
                    <a:pt x="51" y="2"/>
                  </a:lnTo>
                  <a:lnTo>
                    <a:pt x="50" y="2"/>
                  </a:lnTo>
                  <a:lnTo>
                    <a:pt x="49" y="2"/>
                  </a:lnTo>
                  <a:lnTo>
                    <a:pt x="46" y="2"/>
                  </a:lnTo>
                  <a:lnTo>
                    <a:pt x="45" y="2"/>
                  </a:lnTo>
                  <a:lnTo>
                    <a:pt x="44" y="2"/>
                  </a:lnTo>
                  <a:lnTo>
                    <a:pt x="43" y="2"/>
                  </a:lnTo>
                  <a:lnTo>
                    <a:pt x="40" y="2"/>
                  </a:lnTo>
                  <a:lnTo>
                    <a:pt x="39" y="2"/>
                  </a:lnTo>
                  <a:lnTo>
                    <a:pt x="38" y="2"/>
                  </a:lnTo>
                  <a:lnTo>
                    <a:pt x="37" y="2"/>
                  </a:lnTo>
                  <a:lnTo>
                    <a:pt x="35" y="2"/>
                  </a:lnTo>
                  <a:lnTo>
                    <a:pt x="34" y="1"/>
                  </a:lnTo>
                  <a:lnTo>
                    <a:pt x="33" y="1"/>
                  </a:lnTo>
                  <a:lnTo>
                    <a:pt x="32" y="1"/>
                  </a:lnTo>
                  <a:lnTo>
                    <a:pt x="30" y="1"/>
                  </a:lnTo>
                  <a:lnTo>
                    <a:pt x="29" y="1"/>
                  </a:lnTo>
                  <a:lnTo>
                    <a:pt x="28" y="1"/>
                  </a:lnTo>
                  <a:lnTo>
                    <a:pt x="27" y="1"/>
                  </a:lnTo>
                  <a:lnTo>
                    <a:pt x="26" y="1"/>
                  </a:lnTo>
                  <a:lnTo>
                    <a:pt x="24" y="1"/>
                  </a:lnTo>
                  <a:lnTo>
                    <a:pt x="23" y="1"/>
                  </a:lnTo>
                  <a:lnTo>
                    <a:pt x="22" y="1"/>
                  </a:lnTo>
                  <a:lnTo>
                    <a:pt x="21" y="1"/>
                  </a:lnTo>
                  <a:lnTo>
                    <a:pt x="20" y="1"/>
                  </a:lnTo>
                  <a:lnTo>
                    <a:pt x="18" y="1"/>
                  </a:lnTo>
                  <a:lnTo>
                    <a:pt x="17" y="1"/>
                  </a:lnTo>
                  <a:lnTo>
                    <a:pt x="16" y="1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44" name="Content Placeholder 2"/>
          <p:cNvSpPr txBox="1">
            <a:spLocks/>
          </p:cNvSpPr>
          <p:nvPr/>
        </p:nvSpPr>
        <p:spPr bwMode="auto">
          <a:xfrm>
            <a:off x="3158395" y="3995860"/>
            <a:ext cx="2951934" cy="490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>
              <a:spcAft>
                <a:spcPts val="800"/>
              </a:spcAft>
              <a:buClr>
                <a:schemeClr val="tx2"/>
              </a:buClr>
              <a:buSzPct val="75000"/>
              <a:defRPr/>
            </a:pPr>
            <a:r>
              <a:rPr lang="en-US" sz="2600" b="1" dirty="0">
                <a:solidFill>
                  <a:schemeClr val="tx2"/>
                </a:solidFill>
              </a:rPr>
              <a:t>Bug in Module E!</a:t>
            </a:r>
          </a:p>
        </p:txBody>
      </p:sp>
    </p:spTree>
    <p:extLst>
      <p:ext uri="{BB962C8B-B14F-4D97-AF65-F5344CB8AC3E}">
        <p14:creationId xmlns:p14="http://schemas.microsoft.com/office/powerpoint/2010/main" val="379561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10922">
        <p:fade/>
      </p:transition>
    </mc:Choice>
    <mc:Fallback xmlns="">
      <p:transition advTm="109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0" y="112991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3600" b="1" kern="0" dirty="0">
                <a:solidFill>
                  <a:srgbClr val="D5EBFF"/>
                </a:solidFill>
                <a:ea typeface="ＭＳ Ｐゴシック" charset="0"/>
                <a:cs typeface="ＭＳ Ｐゴシック" charset="0"/>
              </a:rPr>
              <a:t>Localization to a Design Module</a:t>
            </a:r>
          </a:p>
        </p:txBody>
      </p:sp>
      <p:sp>
        <p:nvSpPr>
          <p:cNvPr id="105" name="Slide Number Placeholder 1"/>
          <p:cNvSpPr txBox="1">
            <a:spLocks noGrp="1"/>
          </p:cNvSpPr>
          <p:nvPr/>
        </p:nvSpPr>
        <p:spPr bwMode="auto">
          <a:xfrm>
            <a:off x="7477125" y="6540500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796CF6B2-3E4D-4942-A08C-2246C144377A}" type="slidenum">
              <a:rPr lang="en-US" sz="1400"/>
              <a:pPr algn="r"/>
              <a:t>23</a:t>
            </a:fld>
            <a:endParaRPr lang="en-US" sz="1400"/>
          </a:p>
        </p:txBody>
      </p:sp>
      <p:cxnSp>
        <p:nvCxnSpPr>
          <p:cNvPr id="86" name="Straight Arrow Connector 85"/>
          <p:cNvCxnSpPr/>
          <p:nvPr/>
        </p:nvCxnSpPr>
        <p:spPr bwMode="auto">
          <a:xfrm flipH="1">
            <a:off x="5359091" y="2109730"/>
            <a:ext cx="688254" cy="6372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89" name="Rectangle 88"/>
          <p:cNvSpPr/>
          <p:nvPr/>
        </p:nvSpPr>
        <p:spPr bwMode="auto">
          <a:xfrm rot="16200000">
            <a:off x="5325790" y="2000316"/>
            <a:ext cx="738142" cy="218826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1" name="Straight Arrow Connector 90"/>
          <p:cNvCxnSpPr/>
          <p:nvPr/>
        </p:nvCxnSpPr>
        <p:spPr bwMode="auto">
          <a:xfrm flipH="1">
            <a:off x="5359092" y="2935460"/>
            <a:ext cx="688253" cy="10066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92" name="Rectangle 91"/>
          <p:cNvSpPr/>
          <p:nvPr/>
        </p:nvSpPr>
        <p:spPr bwMode="auto">
          <a:xfrm rot="16200000">
            <a:off x="5325790" y="2829741"/>
            <a:ext cx="738142" cy="218826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9" name="Rounded Rectangle 98"/>
          <p:cNvSpPr/>
          <p:nvPr/>
        </p:nvSpPr>
        <p:spPr bwMode="auto">
          <a:xfrm>
            <a:off x="1302189" y="1596124"/>
            <a:ext cx="1375945" cy="1863058"/>
          </a:xfrm>
          <a:prstGeom prst="roundRect">
            <a:avLst>
              <a:gd name="adj" fmla="val 11851"/>
            </a:avLst>
          </a:prstGeom>
          <a:gradFill flip="none" rotWithShape="1">
            <a:gsLst>
              <a:gs pos="0">
                <a:srgbClr val="01001E"/>
              </a:gs>
              <a:gs pos="86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8100">
            <a:solidFill>
              <a:schemeClr val="bg1">
                <a:lumMod val="20000"/>
                <a:lumOff val="80000"/>
              </a:schemeClr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00" name="Rounded Rectangle 99"/>
          <p:cNvSpPr/>
          <p:nvPr/>
        </p:nvSpPr>
        <p:spPr bwMode="auto">
          <a:xfrm>
            <a:off x="1300803" y="4155152"/>
            <a:ext cx="1842879" cy="1625219"/>
          </a:xfrm>
          <a:prstGeom prst="roundRect">
            <a:avLst>
              <a:gd name="adj" fmla="val 14583"/>
            </a:avLst>
          </a:prstGeom>
          <a:gradFill>
            <a:gsLst>
              <a:gs pos="0">
                <a:srgbClr val="01001E"/>
              </a:gs>
              <a:gs pos="86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</a:gradFill>
          <a:ln w="38100">
            <a:solidFill>
              <a:schemeClr val="bg1">
                <a:lumMod val="20000"/>
                <a:lumOff val="80000"/>
              </a:schemeClr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01" name="Rounded Rectangle 100"/>
          <p:cNvSpPr/>
          <p:nvPr/>
        </p:nvSpPr>
        <p:spPr bwMode="auto">
          <a:xfrm>
            <a:off x="3831067" y="4134810"/>
            <a:ext cx="1489138" cy="1625218"/>
          </a:xfrm>
          <a:prstGeom prst="roundRect">
            <a:avLst>
              <a:gd name="adj" fmla="val 12499"/>
            </a:avLst>
          </a:prstGeom>
          <a:gradFill>
            <a:gsLst>
              <a:gs pos="0">
                <a:srgbClr val="01001E"/>
              </a:gs>
              <a:gs pos="86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</a:gradFill>
          <a:ln w="38100">
            <a:solidFill>
              <a:schemeClr val="bg1">
                <a:lumMod val="20000"/>
                <a:lumOff val="80000"/>
              </a:schemeClr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02" name="Rounded Rectangle 101"/>
          <p:cNvSpPr/>
          <p:nvPr/>
        </p:nvSpPr>
        <p:spPr bwMode="auto">
          <a:xfrm>
            <a:off x="3372062" y="1596124"/>
            <a:ext cx="1972668" cy="1871991"/>
          </a:xfrm>
          <a:prstGeom prst="roundRect">
            <a:avLst>
              <a:gd name="adj" fmla="val 11969"/>
            </a:avLst>
          </a:prstGeom>
          <a:gradFill>
            <a:gsLst>
              <a:gs pos="0">
                <a:srgbClr val="01001E"/>
              </a:gs>
              <a:gs pos="86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</a:gradFill>
          <a:ln w="38100">
            <a:solidFill>
              <a:schemeClr val="bg1">
                <a:lumMod val="20000"/>
                <a:lumOff val="80000"/>
              </a:schemeClr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03" name="Rectangle 102"/>
          <p:cNvSpPr/>
          <p:nvPr/>
        </p:nvSpPr>
        <p:spPr bwMode="auto">
          <a:xfrm>
            <a:off x="1048229" y="1417631"/>
            <a:ext cx="6942667" cy="4585035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329682" y="2131701"/>
            <a:ext cx="13484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Module A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582379" y="4585235"/>
            <a:ext cx="13484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Module D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3686224" y="2099378"/>
            <a:ext cx="134434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Module </a:t>
            </a:r>
          </a:p>
          <a:p>
            <a:pPr algn="ctr"/>
            <a:r>
              <a:rPr lang="en-US" sz="2600" dirty="0"/>
              <a:t>B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3927521" y="4588910"/>
            <a:ext cx="129623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Module E</a:t>
            </a:r>
          </a:p>
        </p:txBody>
      </p:sp>
      <p:sp>
        <p:nvSpPr>
          <p:cNvPr id="109" name="Rounded Rectangle 108"/>
          <p:cNvSpPr/>
          <p:nvPr/>
        </p:nvSpPr>
        <p:spPr bwMode="auto">
          <a:xfrm>
            <a:off x="6047345" y="3997011"/>
            <a:ext cx="1682046" cy="1781904"/>
          </a:xfrm>
          <a:prstGeom prst="roundRect">
            <a:avLst>
              <a:gd name="adj" fmla="val 11805"/>
            </a:avLst>
          </a:prstGeom>
          <a:gradFill>
            <a:gsLst>
              <a:gs pos="0">
                <a:srgbClr val="01001E"/>
              </a:gs>
              <a:gs pos="86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</a:gradFill>
          <a:ln w="38100">
            <a:solidFill>
              <a:schemeClr val="bg1">
                <a:lumMod val="20000"/>
                <a:lumOff val="80000"/>
              </a:schemeClr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10" name="Rounded Rectangle 109"/>
          <p:cNvSpPr/>
          <p:nvPr/>
        </p:nvSpPr>
        <p:spPr bwMode="auto">
          <a:xfrm>
            <a:off x="6051360" y="1601754"/>
            <a:ext cx="1682046" cy="1691014"/>
          </a:xfrm>
          <a:prstGeom prst="roundRect">
            <a:avLst>
              <a:gd name="adj" fmla="val 10627"/>
            </a:avLst>
          </a:prstGeom>
          <a:gradFill>
            <a:gsLst>
              <a:gs pos="0">
                <a:srgbClr val="01001E"/>
              </a:gs>
              <a:gs pos="86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</a:gradFill>
          <a:ln w="38100">
            <a:solidFill>
              <a:schemeClr val="bg1">
                <a:lumMod val="20000"/>
                <a:lumOff val="80000"/>
              </a:schemeClr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6258255" y="2000985"/>
            <a:ext cx="134434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Module </a:t>
            </a:r>
          </a:p>
          <a:p>
            <a:pPr algn="ctr"/>
            <a:r>
              <a:rPr lang="en-US" sz="2600" dirty="0"/>
              <a:t>C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6258255" y="4501143"/>
            <a:ext cx="129623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Module F</a:t>
            </a:r>
          </a:p>
        </p:txBody>
      </p:sp>
      <p:cxnSp>
        <p:nvCxnSpPr>
          <p:cNvPr id="113" name="Straight Arrow Connector 112"/>
          <p:cNvCxnSpPr/>
          <p:nvPr/>
        </p:nvCxnSpPr>
        <p:spPr bwMode="auto">
          <a:xfrm rot="5400000" flipH="1">
            <a:off x="1816851" y="3803059"/>
            <a:ext cx="688253" cy="10066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14" name="Rectangle 113"/>
          <p:cNvSpPr/>
          <p:nvPr/>
        </p:nvSpPr>
        <p:spPr bwMode="auto">
          <a:xfrm>
            <a:off x="1796940" y="3710006"/>
            <a:ext cx="738142" cy="218826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5" name="Straight Arrow Connector 114"/>
          <p:cNvCxnSpPr/>
          <p:nvPr/>
        </p:nvCxnSpPr>
        <p:spPr bwMode="auto">
          <a:xfrm rot="5400000" flipH="1">
            <a:off x="4225739" y="3807731"/>
            <a:ext cx="688253" cy="10066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16" name="Rectangle 115"/>
          <p:cNvSpPr/>
          <p:nvPr/>
        </p:nvSpPr>
        <p:spPr bwMode="auto">
          <a:xfrm>
            <a:off x="4205828" y="3703389"/>
            <a:ext cx="738142" cy="218826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7" name="Straight Arrow Connector 116"/>
          <p:cNvCxnSpPr/>
          <p:nvPr/>
        </p:nvCxnSpPr>
        <p:spPr bwMode="auto">
          <a:xfrm rot="5400000" flipH="1">
            <a:off x="6138009" y="3640158"/>
            <a:ext cx="688253" cy="10066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18" name="Rectangle 117"/>
          <p:cNvSpPr/>
          <p:nvPr/>
        </p:nvSpPr>
        <p:spPr bwMode="auto">
          <a:xfrm>
            <a:off x="6118098" y="3547105"/>
            <a:ext cx="738142" cy="218826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9" name="Straight Arrow Connector 118"/>
          <p:cNvCxnSpPr/>
          <p:nvPr/>
        </p:nvCxnSpPr>
        <p:spPr bwMode="auto">
          <a:xfrm rot="5400000" flipH="1">
            <a:off x="6989335" y="3648266"/>
            <a:ext cx="688253" cy="10066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20" name="Rectangle 119"/>
          <p:cNvSpPr/>
          <p:nvPr/>
        </p:nvSpPr>
        <p:spPr bwMode="auto">
          <a:xfrm>
            <a:off x="6969424" y="3543924"/>
            <a:ext cx="738142" cy="218826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1" name="Straight Arrow Connector 120"/>
          <p:cNvCxnSpPr/>
          <p:nvPr/>
        </p:nvCxnSpPr>
        <p:spPr bwMode="auto">
          <a:xfrm flipH="1">
            <a:off x="7736542" y="2124821"/>
            <a:ext cx="688254" cy="6372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22" name="Straight Arrow Connector 121"/>
          <p:cNvCxnSpPr/>
          <p:nvPr/>
        </p:nvCxnSpPr>
        <p:spPr bwMode="auto">
          <a:xfrm flipH="1">
            <a:off x="7736543" y="2950551"/>
            <a:ext cx="688253" cy="10066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23" name="Straight Arrow Connector 122"/>
          <p:cNvCxnSpPr/>
          <p:nvPr/>
        </p:nvCxnSpPr>
        <p:spPr bwMode="auto">
          <a:xfrm flipH="1">
            <a:off x="3122230" y="4986099"/>
            <a:ext cx="688253" cy="10066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24" name="Rectangle 123"/>
          <p:cNvSpPr/>
          <p:nvPr/>
        </p:nvSpPr>
        <p:spPr bwMode="auto">
          <a:xfrm rot="16200000">
            <a:off x="3088928" y="4880380"/>
            <a:ext cx="738142" cy="218826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5" name="Straight Arrow Connector 124"/>
          <p:cNvCxnSpPr/>
          <p:nvPr/>
        </p:nvCxnSpPr>
        <p:spPr bwMode="auto">
          <a:xfrm flipH="1">
            <a:off x="2683808" y="2533266"/>
            <a:ext cx="688254" cy="6372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26" name="Rectangle 125"/>
          <p:cNvSpPr/>
          <p:nvPr/>
        </p:nvSpPr>
        <p:spPr bwMode="auto">
          <a:xfrm rot="16200000">
            <a:off x="2650507" y="2423852"/>
            <a:ext cx="738142" cy="218826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7" name="Straight Arrow Connector 126"/>
          <p:cNvCxnSpPr/>
          <p:nvPr/>
        </p:nvCxnSpPr>
        <p:spPr bwMode="auto">
          <a:xfrm flipH="1">
            <a:off x="7743223" y="4614349"/>
            <a:ext cx="688254" cy="6372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28" name="Straight Arrow Connector 127"/>
          <p:cNvCxnSpPr/>
          <p:nvPr/>
        </p:nvCxnSpPr>
        <p:spPr bwMode="auto">
          <a:xfrm flipH="1">
            <a:off x="7743224" y="5440079"/>
            <a:ext cx="688253" cy="10066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29" name="Plaque 3"/>
          <p:cNvSpPr/>
          <p:nvPr/>
        </p:nvSpPr>
        <p:spPr bwMode="auto">
          <a:xfrm>
            <a:off x="5047087" y="3208292"/>
            <a:ext cx="429469" cy="399165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1" y="342946"/>
                </a:moveTo>
                <a:cubicBezTo>
                  <a:pt x="394100" y="342946"/>
                  <a:pt x="342946" y="394100"/>
                  <a:pt x="342946" y="457201"/>
                </a:cubicBezTo>
                <a:cubicBezTo>
                  <a:pt x="342946" y="520302"/>
                  <a:pt x="394100" y="571456"/>
                  <a:pt x="457201" y="571456"/>
                </a:cubicBezTo>
                <a:cubicBezTo>
                  <a:pt x="520302" y="571456"/>
                  <a:pt x="571456" y="520302"/>
                  <a:pt x="571456" y="457201"/>
                </a:cubicBezTo>
                <a:cubicBezTo>
                  <a:pt x="571456" y="394100"/>
                  <a:pt x="520302" y="342946"/>
                  <a:pt x="457201" y="342946"/>
                </a:cubicBezTo>
                <a:close/>
                <a:moveTo>
                  <a:pt x="404695" y="0"/>
                </a:moveTo>
                <a:lnTo>
                  <a:pt x="509705" y="0"/>
                </a:lnTo>
                <a:cubicBezTo>
                  <a:pt x="509705" y="55877"/>
                  <a:pt x="521029" y="109109"/>
                  <a:pt x="541508" y="157526"/>
                </a:cubicBezTo>
                <a:lnTo>
                  <a:pt x="564094" y="199136"/>
                </a:lnTo>
                <a:lnTo>
                  <a:pt x="609487" y="185684"/>
                </a:lnTo>
                <a:cubicBezTo>
                  <a:pt x="658204" y="165928"/>
                  <a:pt x="703852" y="136295"/>
                  <a:pt x="743363" y="96784"/>
                </a:cubicBezTo>
                <a:lnTo>
                  <a:pt x="817616" y="171037"/>
                </a:lnTo>
                <a:cubicBezTo>
                  <a:pt x="778105" y="210548"/>
                  <a:pt x="748472" y="256196"/>
                  <a:pt x="728717" y="304913"/>
                </a:cubicBezTo>
                <a:lnTo>
                  <a:pt x="715264" y="350307"/>
                </a:lnTo>
                <a:lnTo>
                  <a:pt x="756875" y="372892"/>
                </a:lnTo>
                <a:cubicBezTo>
                  <a:pt x="805292" y="393371"/>
                  <a:pt x="858523" y="404695"/>
                  <a:pt x="914400" y="404695"/>
                </a:cubicBezTo>
                <a:lnTo>
                  <a:pt x="914400" y="509705"/>
                </a:lnTo>
                <a:cubicBezTo>
                  <a:pt x="858523" y="509705"/>
                  <a:pt x="805292" y="521029"/>
                  <a:pt x="756875" y="541508"/>
                </a:cubicBezTo>
                <a:lnTo>
                  <a:pt x="715264" y="564094"/>
                </a:lnTo>
                <a:lnTo>
                  <a:pt x="728717" y="609487"/>
                </a:lnTo>
                <a:cubicBezTo>
                  <a:pt x="748472" y="658204"/>
                  <a:pt x="778105" y="703852"/>
                  <a:pt x="817616" y="743363"/>
                </a:cubicBezTo>
                <a:lnTo>
                  <a:pt x="743363" y="817616"/>
                </a:lnTo>
                <a:cubicBezTo>
                  <a:pt x="703852" y="778105"/>
                  <a:pt x="658204" y="748472"/>
                  <a:pt x="609487" y="728717"/>
                </a:cubicBezTo>
                <a:lnTo>
                  <a:pt x="564094" y="715264"/>
                </a:lnTo>
                <a:lnTo>
                  <a:pt x="541508" y="756875"/>
                </a:lnTo>
                <a:cubicBezTo>
                  <a:pt x="521029" y="805292"/>
                  <a:pt x="509705" y="858523"/>
                  <a:pt x="509705" y="914400"/>
                </a:cubicBezTo>
                <a:lnTo>
                  <a:pt x="404695" y="914400"/>
                </a:lnTo>
                <a:cubicBezTo>
                  <a:pt x="404695" y="858523"/>
                  <a:pt x="393371" y="805292"/>
                  <a:pt x="372892" y="756875"/>
                </a:cubicBezTo>
                <a:lnTo>
                  <a:pt x="350307" y="715264"/>
                </a:lnTo>
                <a:lnTo>
                  <a:pt x="304913" y="728717"/>
                </a:lnTo>
                <a:cubicBezTo>
                  <a:pt x="256196" y="748472"/>
                  <a:pt x="210548" y="778105"/>
                  <a:pt x="171037" y="817616"/>
                </a:cubicBezTo>
                <a:lnTo>
                  <a:pt x="96784" y="743363"/>
                </a:lnTo>
                <a:cubicBezTo>
                  <a:pt x="136295" y="703852"/>
                  <a:pt x="165928" y="658204"/>
                  <a:pt x="185684" y="609487"/>
                </a:cubicBezTo>
                <a:lnTo>
                  <a:pt x="199136" y="564094"/>
                </a:lnTo>
                <a:lnTo>
                  <a:pt x="157526" y="541508"/>
                </a:lnTo>
                <a:cubicBezTo>
                  <a:pt x="109109" y="521029"/>
                  <a:pt x="55877" y="509705"/>
                  <a:pt x="0" y="509705"/>
                </a:cubicBezTo>
                <a:lnTo>
                  <a:pt x="0" y="404695"/>
                </a:lnTo>
                <a:cubicBezTo>
                  <a:pt x="55877" y="404695"/>
                  <a:pt x="109109" y="393371"/>
                  <a:pt x="157526" y="372892"/>
                </a:cubicBezTo>
                <a:lnTo>
                  <a:pt x="199136" y="350307"/>
                </a:lnTo>
                <a:lnTo>
                  <a:pt x="185684" y="304913"/>
                </a:lnTo>
                <a:cubicBezTo>
                  <a:pt x="165928" y="256196"/>
                  <a:pt x="136295" y="210548"/>
                  <a:pt x="96784" y="171037"/>
                </a:cubicBezTo>
                <a:lnTo>
                  <a:pt x="171037" y="96784"/>
                </a:lnTo>
                <a:cubicBezTo>
                  <a:pt x="210548" y="136295"/>
                  <a:pt x="256196" y="165928"/>
                  <a:pt x="304913" y="185684"/>
                </a:cubicBezTo>
                <a:lnTo>
                  <a:pt x="350307" y="199136"/>
                </a:lnTo>
                <a:lnTo>
                  <a:pt x="372892" y="157526"/>
                </a:lnTo>
                <a:cubicBezTo>
                  <a:pt x="393371" y="109109"/>
                  <a:pt x="404695" y="55877"/>
                  <a:pt x="404695" y="0"/>
                </a:cubicBezTo>
                <a:close/>
              </a:path>
            </a:pathLst>
          </a:custGeom>
          <a:ln>
            <a:headEnd type="none" w="sm" len="sm"/>
            <a:tailEnd type="none" w="sm" len="sm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0" name="Plaque 3"/>
          <p:cNvSpPr/>
          <p:nvPr/>
        </p:nvSpPr>
        <p:spPr bwMode="auto">
          <a:xfrm>
            <a:off x="5058451" y="5500146"/>
            <a:ext cx="429469" cy="399165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1" y="342946"/>
                </a:moveTo>
                <a:cubicBezTo>
                  <a:pt x="394100" y="342946"/>
                  <a:pt x="342946" y="394100"/>
                  <a:pt x="342946" y="457201"/>
                </a:cubicBezTo>
                <a:cubicBezTo>
                  <a:pt x="342946" y="520302"/>
                  <a:pt x="394100" y="571456"/>
                  <a:pt x="457201" y="571456"/>
                </a:cubicBezTo>
                <a:cubicBezTo>
                  <a:pt x="520302" y="571456"/>
                  <a:pt x="571456" y="520302"/>
                  <a:pt x="571456" y="457201"/>
                </a:cubicBezTo>
                <a:cubicBezTo>
                  <a:pt x="571456" y="394100"/>
                  <a:pt x="520302" y="342946"/>
                  <a:pt x="457201" y="342946"/>
                </a:cubicBezTo>
                <a:close/>
                <a:moveTo>
                  <a:pt x="404695" y="0"/>
                </a:moveTo>
                <a:lnTo>
                  <a:pt x="509705" y="0"/>
                </a:lnTo>
                <a:cubicBezTo>
                  <a:pt x="509705" y="55877"/>
                  <a:pt x="521029" y="109109"/>
                  <a:pt x="541508" y="157526"/>
                </a:cubicBezTo>
                <a:lnTo>
                  <a:pt x="564094" y="199136"/>
                </a:lnTo>
                <a:lnTo>
                  <a:pt x="609487" y="185684"/>
                </a:lnTo>
                <a:cubicBezTo>
                  <a:pt x="658204" y="165928"/>
                  <a:pt x="703852" y="136295"/>
                  <a:pt x="743363" y="96784"/>
                </a:cubicBezTo>
                <a:lnTo>
                  <a:pt x="817616" y="171037"/>
                </a:lnTo>
                <a:cubicBezTo>
                  <a:pt x="778105" y="210548"/>
                  <a:pt x="748472" y="256196"/>
                  <a:pt x="728717" y="304913"/>
                </a:cubicBezTo>
                <a:lnTo>
                  <a:pt x="715264" y="350307"/>
                </a:lnTo>
                <a:lnTo>
                  <a:pt x="756875" y="372892"/>
                </a:lnTo>
                <a:cubicBezTo>
                  <a:pt x="805292" y="393371"/>
                  <a:pt x="858523" y="404695"/>
                  <a:pt x="914400" y="404695"/>
                </a:cubicBezTo>
                <a:lnTo>
                  <a:pt x="914400" y="509705"/>
                </a:lnTo>
                <a:cubicBezTo>
                  <a:pt x="858523" y="509705"/>
                  <a:pt x="805292" y="521029"/>
                  <a:pt x="756875" y="541508"/>
                </a:cubicBezTo>
                <a:lnTo>
                  <a:pt x="715264" y="564094"/>
                </a:lnTo>
                <a:lnTo>
                  <a:pt x="728717" y="609487"/>
                </a:lnTo>
                <a:cubicBezTo>
                  <a:pt x="748472" y="658204"/>
                  <a:pt x="778105" y="703852"/>
                  <a:pt x="817616" y="743363"/>
                </a:cubicBezTo>
                <a:lnTo>
                  <a:pt x="743363" y="817616"/>
                </a:lnTo>
                <a:cubicBezTo>
                  <a:pt x="703852" y="778105"/>
                  <a:pt x="658204" y="748472"/>
                  <a:pt x="609487" y="728717"/>
                </a:cubicBezTo>
                <a:lnTo>
                  <a:pt x="564094" y="715264"/>
                </a:lnTo>
                <a:lnTo>
                  <a:pt x="541508" y="756875"/>
                </a:lnTo>
                <a:cubicBezTo>
                  <a:pt x="521029" y="805292"/>
                  <a:pt x="509705" y="858523"/>
                  <a:pt x="509705" y="914400"/>
                </a:cubicBezTo>
                <a:lnTo>
                  <a:pt x="404695" y="914400"/>
                </a:lnTo>
                <a:cubicBezTo>
                  <a:pt x="404695" y="858523"/>
                  <a:pt x="393371" y="805292"/>
                  <a:pt x="372892" y="756875"/>
                </a:cubicBezTo>
                <a:lnTo>
                  <a:pt x="350307" y="715264"/>
                </a:lnTo>
                <a:lnTo>
                  <a:pt x="304913" y="728717"/>
                </a:lnTo>
                <a:cubicBezTo>
                  <a:pt x="256196" y="748472"/>
                  <a:pt x="210548" y="778105"/>
                  <a:pt x="171037" y="817616"/>
                </a:cubicBezTo>
                <a:lnTo>
                  <a:pt x="96784" y="743363"/>
                </a:lnTo>
                <a:cubicBezTo>
                  <a:pt x="136295" y="703852"/>
                  <a:pt x="165928" y="658204"/>
                  <a:pt x="185684" y="609487"/>
                </a:cubicBezTo>
                <a:lnTo>
                  <a:pt x="199136" y="564094"/>
                </a:lnTo>
                <a:lnTo>
                  <a:pt x="157526" y="541508"/>
                </a:lnTo>
                <a:cubicBezTo>
                  <a:pt x="109109" y="521029"/>
                  <a:pt x="55877" y="509705"/>
                  <a:pt x="0" y="509705"/>
                </a:cubicBezTo>
                <a:lnTo>
                  <a:pt x="0" y="404695"/>
                </a:lnTo>
                <a:cubicBezTo>
                  <a:pt x="55877" y="404695"/>
                  <a:pt x="109109" y="393371"/>
                  <a:pt x="157526" y="372892"/>
                </a:cubicBezTo>
                <a:lnTo>
                  <a:pt x="199136" y="350307"/>
                </a:lnTo>
                <a:lnTo>
                  <a:pt x="185684" y="304913"/>
                </a:lnTo>
                <a:cubicBezTo>
                  <a:pt x="165928" y="256196"/>
                  <a:pt x="136295" y="210548"/>
                  <a:pt x="96784" y="171037"/>
                </a:cubicBezTo>
                <a:lnTo>
                  <a:pt x="171037" y="96784"/>
                </a:lnTo>
                <a:cubicBezTo>
                  <a:pt x="210548" y="136295"/>
                  <a:pt x="256196" y="165928"/>
                  <a:pt x="304913" y="185684"/>
                </a:cubicBezTo>
                <a:lnTo>
                  <a:pt x="350307" y="199136"/>
                </a:lnTo>
                <a:lnTo>
                  <a:pt x="372892" y="157526"/>
                </a:lnTo>
                <a:cubicBezTo>
                  <a:pt x="393371" y="109109"/>
                  <a:pt x="404695" y="55877"/>
                  <a:pt x="404695" y="0"/>
                </a:cubicBezTo>
                <a:close/>
              </a:path>
            </a:pathLst>
          </a:custGeom>
          <a:ln>
            <a:headEnd type="none" w="sm" len="sm"/>
            <a:tailEnd type="none" w="sm" len="sm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1" name="Plaque 3"/>
          <p:cNvSpPr/>
          <p:nvPr/>
        </p:nvSpPr>
        <p:spPr bwMode="auto">
          <a:xfrm>
            <a:off x="2820013" y="5560445"/>
            <a:ext cx="429469" cy="399165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1" y="342946"/>
                </a:moveTo>
                <a:cubicBezTo>
                  <a:pt x="394100" y="342946"/>
                  <a:pt x="342946" y="394100"/>
                  <a:pt x="342946" y="457201"/>
                </a:cubicBezTo>
                <a:cubicBezTo>
                  <a:pt x="342946" y="520302"/>
                  <a:pt x="394100" y="571456"/>
                  <a:pt x="457201" y="571456"/>
                </a:cubicBezTo>
                <a:cubicBezTo>
                  <a:pt x="520302" y="571456"/>
                  <a:pt x="571456" y="520302"/>
                  <a:pt x="571456" y="457201"/>
                </a:cubicBezTo>
                <a:cubicBezTo>
                  <a:pt x="571456" y="394100"/>
                  <a:pt x="520302" y="342946"/>
                  <a:pt x="457201" y="342946"/>
                </a:cubicBezTo>
                <a:close/>
                <a:moveTo>
                  <a:pt x="404695" y="0"/>
                </a:moveTo>
                <a:lnTo>
                  <a:pt x="509705" y="0"/>
                </a:lnTo>
                <a:cubicBezTo>
                  <a:pt x="509705" y="55877"/>
                  <a:pt x="521029" y="109109"/>
                  <a:pt x="541508" y="157526"/>
                </a:cubicBezTo>
                <a:lnTo>
                  <a:pt x="564094" y="199136"/>
                </a:lnTo>
                <a:lnTo>
                  <a:pt x="609487" y="185684"/>
                </a:lnTo>
                <a:cubicBezTo>
                  <a:pt x="658204" y="165928"/>
                  <a:pt x="703852" y="136295"/>
                  <a:pt x="743363" y="96784"/>
                </a:cubicBezTo>
                <a:lnTo>
                  <a:pt x="817616" y="171037"/>
                </a:lnTo>
                <a:cubicBezTo>
                  <a:pt x="778105" y="210548"/>
                  <a:pt x="748472" y="256196"/>
                  <a:pt x="728717" y="304913"/>
                </a:cubicBezTo>
                <a:lnTo>
                  <a:pt x="715264" y="350307"/>
                </a:lnTo>
                <a:lnTo>
                  <a:pt x="756875" y="372892"/>
                </a:lnTo>
                <a:cubicBezTo>
                  <a:pt x="805292" y="393371"/>
                  <a:pt x="858523" y="404695"/>
                  <a:pt x="914400" y="404695"/>
                </a:cubicBezTo>
                <a:lnTo>
                  <a:pt x="914400" y="509705"/>
                </a:lnTo>
                <a:cubicBezTo>
                  <a:pt x="858523" y="509705"/>
                  <a:pt x="805292" y="521029"/>
                  <a:pt x="756875" y="541508"/>
                </a:cubicBezTo>
                <a:lnTo>
                  <a:pt x="715264" y="564094"/>
                </a:lnTo>
                <a:lnTo>
                  <a:pt x="728717" y="609487"/>
                </a:lnTo>
                <a:cubicBezTo>
                  <a:pt x="748472" y="658204"/>
                  <a:pt x="778105" y="703852"/>
                  <a:pt x="817616" y="743363"/>
                </a:cubicBezTo>
                <a:lnTo>
                  <a:pt x="743363" y="817616"/>
                </a:lnTo>
                <a:cubicBezTo>
                  <a:pt x="703852" y="778105"/>
                  <a:pt x="658204" y="748472"/>
                  <a:pt x="609487" y="728717"/>
                </a:cubicBezTo>
                <a:lnTo>
                  <a:pt x="564094" y="715264"/>
                </a:lnTo>
                <a:lnTo>
                  <a:pt x="541508" y="756875"/>
                </a:lnTo>
                <a:cubicBezTo>
                  <a:pt x="521029" y="805292"/>
                  <a:pt x="509705" y="858523"/>
                  <a:pt x="509705" y="914400"/>
                </a:cubicBezTo>
                <a:lnTo>
                  <a:pt x="404695" y="914400"/>
                </a:lnTo>
                <a:cubicBezTo>
                  <a:pt x="404695" y="858523"/>
                  <a:pt x="393371" y="805292"/>
                  <a:pt x="372892" y="756875"/>
                </a:cubicBezTo>
                <a:lnTo>
                  <a:pt x="350307" y="715264"/>
                </a:lnTo>
                <a:lnTo>
                  <a:pt x="304913" y="728717"/>
                </a:lnTo>
                <a:cubicBezTo>
                  <a:pt x="256196" y="748472"/>
                  <a:pt x="210548" y="778105"/>
                  <a:pt x="171037" y="817616"/>
                </a:cubicBezTo>
                <a:lnTo>
                  <a:pt x="96784" y="743363"/>
                </a:lnTo>
                <a:cubicBezTo>
                  <a:pt x="136295" y="703852"/>
                  <a:pt x="165928" y="658204"/>
                  <a:pt x="185684" y="609487"/>
                </a:cubicBezTo>
                <a:lnTo>
                  <a:pt x="199136" y="564094"/>
                </a:lnTo>
                <a:lnTo>
                  <a:pt x="157526" y="541508"/>
                </a:lnTo>
                <a:cubicBezTo>
                  <a:pt x="109109" y="521029"/>
                  <a:pt x="55877" y="509705"/>
                  <a:pt x="0" y="509705"/>
                </a:cubicBezTo>
                <a:lnTo>
                  <a:pt x="0" y="404695"/>
                </a:lnTo>
                <a:cubicBezTo>
                  <a:pt x="55877" y="404695"/>
                  <a:pt x="109109" y="393371"/>
                  <a:pt x="157526" y="372892"/>
                </a:cubicBezTo>
                <a:lnTo>
                  <a:pt x="199136" y="350307"/>
                </a:lnTo>
                <a:lnTo>
                  <a:pt x="185684" y="304913"/>
                </a:lnTo>
                <a:cubicBezTo>
                  <a:pt x="165928" y="256196"/>
                  <a:pt x="136295" y="210548"/>
                  <a:pt x="96784" y="171037"/>
                </a:cubicBezTo>
                <a:lnTo>
                  <a:pt x="171037" y="96784"/>
                </a:lnTo>
                <a:cubicBezTo>
                  <a:pt x="210548" y="136295"/>
                  <a:pt x="256196" y="165928"/>
                  <a:pt x="304913" y="185684"/>
                </a:cubicBezTo>
                <a:lnTo>
                  <a:pt x="350307" y="199136"/>
                </a:lnTo>
                <a:lnTo>
                  <a:pt x="372892" y="157526"/>
                </a:lnTo>
                <a:cubicBezTo>
                  <a:pt x="393371" y="109109"/>
                  <a:pt x="404695" y="55877"/>
                  <a:pt x="404695" y="0"/>
                </a:cubicBezTo>
                <a:close/>
              </a:path>
            </a:pathLst>
          </a:custGeom>
          <a:ln>
            <a:headEnd type="none" w="sm" len="sm"/>
            <a:tailEnd type="none" w="sm" len="sm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2" name="Plaque 3"/>
          <p:cNvSpPr/>
          <p:nvPr/>
        </p:nvSpPr>
        <p:spPr bwMode="auto">
          <a:xfrm>
            <a:off x="2400249" y="3208292"/>
            <a:ext cx="429469" cy="399165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1" y="342946"/>
                </a:moveTo>
                <a:cubicBezTo>
                  <a:pt x="394100" y="342946"/>
                  <a:pt x="342946" y="394100"/>
                  <a:pt x="342946" y="457201"/>
                </a:cubicBezTo>
                <a:cubicBezTo>
                  <a:pt x="342946" y="520302"/>
                  <a:pt x="394100" y="571456"/>
                  <a:pt x="457201" y="571456"/>
                </a:cubicBezTo>
                <a:cubicBezTo>
                  <a:pt x="520302" y="571456"/>
                  <a:pt x="571456" y="520302"/>
                  <a:pt x="571456" y="457201"/>
                </a:cubicBezTo>
                <a:cubicBezTo>
                  <a:pt x="571456" y="394100"/>
                  <a:pt x="520302" y="342946"/>
                  <a:pt x="457201" y="342946"/>
                </a:cubicBezTo>
                <a:close/>
                <a:moveTo>
                  <a:pt x="404695" y="0"/>
                </a:moveTo>
                <a:lnTo>
                  <a:pt x="509705" y="0"/>
                </a:lnTo>
                <a:cubicBezTo>
                  <a:pt x="509705" y="55877"/>
                  <a:pt x="521029" y="109109"/>
                  <a:pt x="541508" y="157526"/>
                </a:cubicBezTo>
                <a:lnTo>
                  <a:pt x="564094" y="199136"/>
                </a:lnTo>
                <a:lnTo>
                  <a:pt x="609487" y="185684"/>
                </a:lnTo>
                <a:cubicBezTo>
                  <a:pt x="658204" y="165928"/>
                  <a:pt x="703852" y="136295"/>
                  <a:pt x="743363" y="96784"/>
                </a:cubicBezTo>
                <a:lnTo>
                  <a:pt x="817616" y="171037"/>
                </a:lnTo>
                <a:cubicBezTo>
                  <a:pt x="778105" y="210548"/>
                  <a:pt x="748472" y="256196"/>
                  <a:pt x="728717" y="304913"/>
                </a:cubicBezTo>
                <a:lnTo>
                  <a:pt x="715264" y="350307"/>
                </a:lnTo>
                <a:lnTo>
                  <a:pt x="756875" y="372892"/>
                </a:lnTo>
                <a:cubicBezTo>
                  <a:pt x="805292" y="393371"/>
                  <a:pt x="858523" y="404695"/>
                  <a:pt x="914400" y="404695"/>
                </a:cubicBezTo>
                <a:lnTo>
                  <a:pt x="914400" y="509705"/>
                </a:lnTo>
                <a:cubicBezTo>
                  <a:pt x="858523" y="509705"/>
                  <a:pt x="805292" y="521029"/>
                  <a:pt x="756875" y="541508"/>
                </a:cubicBezTo>
                <a:lnTo>
                  <a:pt x="715264" y="564094"/>
                </a:lnTo>
                <a:lnTo>
                  <a:pt x="728717" y="609487"/>
                </a:lnTo>
                <a:cubicBezTo>
                  <a:pt x="748472" y="658204"/>
                  <a:pt x="778105" y="703852"/>
                  <a:pt x="817616" y="743363"/>
                </a:cubicBezTo>
                <a:lnTo>
                  <a:pt x="743363" y="817616"/>
                </a:lnTo>
                <a:cubicBezTo>
                  <a:pt x="703852" y="778105"/>
                  <a:pt x="658204" y="748472"/>
                  <a:pt x="609487" y="728717"/>
                </a:cubicBezTo>
                <a:lnTo>
                  <a:pt x="564094" y="715264"/>
                </a:lnTo>
                <a:lnTo>
                  <a:pt x="541508" y="756875"/>
                </a:lnTo>
                <a:cubicBezTo>
                  <a:pt x="521029" y="805292"/>
                  <a:pt x="509705" y="858523"/>
                  <a:pt x="509705" y="914400"/>
                </a:cubicBezTo>
                <a:lnTo>
                  <a:pt x="404695" y="914400"/>
                </a:lnTo>
                <a:cubicBezTo>
                  <a:pt x="404695" y="858523"/>
                  <a:pt x="393371" y="805292"/>
                  <a:pt x="372892" y="756875"/>
                </a:cubicBezTo>
                <a:lnTo>
                  <a:pt x="350307" y="715264"/>
                </a:lnTo>
                <a:lnTo>
                  <a:pt x="304913" y="728717"/>
                </a:lnTo>
                <a:cubicBezTo>
                  <a:pt x="256196" y="748472"/>
                  <a:pt x="210548" y="778105"/>
                  <a:pt x="171037" y="817616"/>
                </a:cubicBezTo>
                <a:lnTo>
                  <a:pt x="96784" y="743363"/>
                </a:lnTo>
                <a:cubicBezTo>
                  <a:pt x="136295" y="703852"/>
                  <a:pt x="165928" y="658204"/>
                  <a:pt x="185684" y="609487"/>
                </a:cubicBezTo>
                <a:lnTo>
                  <a:pt x="199136" y="564094"/>
                </a:lnTo>
                <a:lnTo>
                  <a:pt x="157526" y="541508"/>
                </a:lnTo>
                <a:cubicBezTo>
                  <a:pt x="109109" y="521029"/>
                  <a:pt x="55877" y="509705"/>
                  <a:pt x="0" y="509705"/>
                </a:cubicBezTo>
                <a:lnTo>
                  <a:pt x="0" y="404695"/>
                </a:lnTo>
                <a:cubicBezTo>
                  <a:pt x="55877" y="404695"/>
                  <a:pt x="109109" y="393371"/>
                  <a:pt x="157526" y="372892"/>
                </a:cubicBezTo>
                <a:lnTo>
                  <a:pt x="199136" y="350307"/>
                </a:lnTo>
                <a:lnTo>
                  <a:pt x="185684" y="304913"/>
                </a:lnTo>
                <a:cubicBezTo>
                  <a:pt x="165928" y="256196"/>
                  <a:pt x="136295" y="210548"/>
                  <a:pt x="96784" y="171037"/>
                </a:cubicBezTo>
                <a:lnTo>
                  <a:pt x="171037" y="96784"/>
                </a:lnTo>
                <a:cubicBezTo>
                  <a:pt x="210548" y="136295"/>
                  <a:pt x="256196" y="165928"/>
                  <a:pt x="304913" y="185684"/>
                </a:cubicBezTo>
                <a:lnTo>
                  <a:pt x="350307" y="199136"/>
                </a:lnTo>
                <a:lnTo>
                  <a:pt x="372892" y="157526"/>
                </a:lnTo>
                <a:cubicBezTo>
                  <a:pt x="393371" y="109109"/>
                  <a:pt x="404695" y="55877"/>
                  <a:pt x="404695" y="0"/>
                </a:cubicBezTo>
                <a:close/>
              </a:path>
            </a:pathLst>
          </a:custGeom>
          <a:ln>
            <a:headEnd type="none" w="sm" len="sm"/>
            <a:tailEnd type="none" w="sm" len="sm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3" name="Plaque 3"/>
          <p:cNvSpPr/>
          <p:nvPr/>
        </p:nvSpPr>
        <p:spPr bwMode="auto">
          <a:xfrm>
            <a:off x="7444528" y="3049282"/>
            <a:ext cx="429469" cy="399165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1" y="342946"/>
                </a:moveTo>
                <a:cubicBezTo>
                  <a:pt x="394100" y="342946"/>
                  <a:pt x="342946" y="394100"/>
                  <a:pt x="342946" y="457201"/>
                </a:cubicBezTo>
                <a:cubicBezTo>
                  <a:pt x="342946" y="520302"/>
                  <a:pt x="394100" y="571456"/>
                  <a:pt x="457201" y="571456"/>
                </a:cubicBezTo>
                <a:cubicBezTo>
                  <a:pt x="520302" y="571456"/>
                  <a:pt x="571456" y="520302"/>
                  <a:pt x="571456" y="457201"/>
                </a:cubicBezTo>
                <a:cubicBezTo>
                  <a:pt x="571456" y="394100"/>
                  <a:pt x="520302" y="342946"/>
                  <a:pt x="457201" y="342946"/>
                </a:cubicBezTo>
                <a:close/>
                <a:moveTo>
                  <a:pt x="404695" y="0"/>
                </a:moveTo>
                <a:lnTo>
                  <a:pt x="509705" y="0"/>
                </a:lnTo>
                <a:cubicBezTo>
                  <a:pt x="509705" y="55877"/>
                  <a:pt x="521029" y="109109"/>
                  <a:pt x="541508" y="157526"/>
                </a:cubicBezTo>
                <a:lnTo>
                  <a:pt x="564094" y="199136"/>
                </a:lnTo>
                <a:lnTo>
                  <a:pt x="609487" y="185684"/>
                </a:lnTo>
                <a:cubicBezTo>
                  <a:pt x="658204" y="165928"/>
                  <a:pt x="703852" y="136295"/>
                  <a:pt x="743363" y="96784"/>
                </a:cubicBezTo>
                <a:lnTo>
                  <a:pt x="817616" y="171037"/>
                </a:lnTo>
                <a:cubicBezTo>
                  <a:pt x="778105" y="210548"/>
                  <a:pt x="748472" y="256196"/>
                  <a:pt x="728717" y="304913"/>
                </a:cubicBezTo>
                <a:lnTo>
                  <a:pt x="715264" y="350307"/>
                </a:lnTo>
                <a:lnTo>
                  <a:pt x="756875" y="372892"/>
                </a:lnTo>
                <a:cubicBezTo>
                  <a:pt x="805292" y="393371"/>
                  <a:pt x="858523" y="404695"/>
                  <a:pt x="914400" y="404695"/>
                </a:cubicBezTo>
                <a:lnTo>
                  <a:pt x="914400" y="509705"/>
                </a:lnTo>
                <a:cubicBezTo>
                  <a:pt x="858523" y="509705"/>
                  <a:pt x="805292" y="521029"/>
                  <a:pt x="756875" y="541508"/>
                </a:cubicBezTo>
                <a:lnTo>
                  <a:pt x="715264" y="564094"/>
                </a:lnTo>
                <a:lnTo>
                  <a:pt x="728717" y="609487"/>
                </a:lnTo>
                <a:cubicBezTo>
                  <a:pt x="748472" y="658204"/>
                  <a:pt x="778105" y="703852"/>
                  <a:pt x="817616" y="743363"/>
                </a:cubicBezTo>
                <a:lnTo>
                  <a:pt x="743363" y="817616"/>
                </a:lnTo>
                <a:cubicBezTo>
                  <a:pt x="703852" y="778105"/>
                  <a:pt x="658204" y="748472"/>
                  <a:pt x="609487" y="728717"/>
                </a:cubicBezTo>
                <a:lnTo>
                  <a:pt x="564094" y="715264"/>
                </a:lnTo>
                <a:lnTo>
                  <a:pt x="541508" y="756875"/>
                </a:lnTo>
                <a:cubicBezTo>
                  <a:pt x="521029" y="805292"/>
                  <a:pt x="509705" y="858523"/>
                  <a:pt x="509705" y="914400"/>
                </a:cubicBezTo>
                <a:lnTo>
                  <a:pt x="404695" y="914400"/>
                </a:lnTo>
                <a:cubicBezTo>
                  <a:pt x="404695" y="858523"/>
                  <a:pt x="393371" y="805292"/>
                  <a:pt x="372892" y="756875"/>
                </a:cubicBezTo>
                <a:lnTo>
                  <a:pt x="350307" y="715264"/>
                </a:lnTo>
                <a:lnTo>
                  <a:pt x="304913" y="728717"/>
                </a:lnTo>
                <a:cubicBezTo>
                  <a:pt x="256196" y="748472"/>
                  <a:pt x="210548" y="778105"/>
                  <a:pt x="171037" y="817616"/>
                </a:cubicBezTo>
                <a:lnTo>
                  <a:pt x="96784" y="743363"/>
                </a:lnTo>
                <a:cubicBezTo>
                  <a:pt x="136295" y="703852"/>
                  <a:pt x="165928" y="658204"/>
                  <a:pt x="185684" y="609487"/>
                </a:cubicBezTo>
                <a:lnTo>
                  <a:pt x="199136" y="564094"/>
                </a:lnTo>
                <a:lnTo>
                  <a:pt x="157526" y="541508"/>
                </a:lnTo>
                <a:cubicBezTo>
                  <a:pt x="109109" y="521029"/>
                  <a:pt x="55877" y="509705"/>
                  <a:pt x="0" y="509705"/>
                </a:cubicBezTo>
                <a:lnTo>
                  <a:pt x="0" y="404695"/>
                </a:lnTo>
                <a:cubicBezTo>
                  <a:pt x="55877" y="404695"/>
                  <a:pt x="109109" y="393371"/>
                  <a:pt x="157526" y="372892"/>
                </a:cubicBezTo>
                <a:lnTo>
                  <a:pt x="199136" y="350307"/>
                </a:lnTo>
                <a:lnTo>
                  <a:pt x="185684" y="304913"/>
                </a:lnTo>
                <a:cubicBezTo>
                  <a:pt x="165928" y="256196"/>
                  <a:pt x="136295" y="210548"/>
                  <a:pt x="96784" y="171037"/>
                </a:cubicBezTo>
                <a:lnTo>
                  <a:pt x="171037" y="96784"/>
                </a:lnTo>
                <a:cubicBezTo>
                  <a:pt x="210548" y="136295"/>
                  <a:pt x="256196" y="165928"/>
                  <a:pt x="304913" y="185684"/>
                </a:cubicBezTo>
                <a:lnTo>
                  <a:pt x="350307" y="199136"/>
                </a:lnTo>
                <a:lnTo>
                  <a:pt x="372892" y="157526"/>
                </a:lnTo>
                <a:cubicBezTo>
                  <a:pt x="393371" y="109109"/>
                  <a:pt x="404695" y="55877"/>
                  <a:pt x="404695" y="0"/>
                </a:cubicBezTo>
                <a:close/>
              </a:path>
            </a:pathLst>
          </a:custGeom>
          <a:ln>
            <a:headEnd type="none" w="sm" len="sm"/>
            <a:tailEnd type="none" w="sm" len="sm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4" name="Plaque 3"/>
          <p:cNvSpPr/>
          <p:nvPr/>
        </p:nvSpPr>
        <p:spPr bwMode="auto">
          <a:xfrm>
            <a:off x="7454995" y="5506966"/>
            <a:ext cx="429469" cy="399165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1" y="342946"/>
                </a:moveTo>
                <a:cubicBezTo>
                  <a:pt x="394100" y="342946"/>
                  <a:pt x="342946" y="394100"/>
                  <a:pt x="342946" y="457201"/>
                </a:cubicBezTo>
                <a:cubicBezTo>
                  <a:pt x="342946" y="520302"/>
                  <a:pt x="394100" y="571456"/>
                  <a:pt x="457201" y="571456"/>
                </a:cubicBezTo>
                <a:cubicBezTo>
                  <a:pt x="520302" y="571456"/>
                  <a:pt x="571456" y="520302"/>
                  <a:pt x="571456" y="457201"/>
                </a:cubicBezTo>
                <a:cubicBezTo>
                  <a:pt x="571456" y="394100"/>
                  <a:pt x="520302" y="342946"/>
                  <a:pt x="457201" y="342946"/>
                </a:cubicBezTo>
                <a:close/>
                <a:moveTo>
                  <a:pt x="404695" y="0"/>
                </a:moveTo>
                <a:lnTo>
                  <a:pt x="509705" y="0"/>
                </a:lnTo>
                <a:cubicBezTo>
                  <a:pt x="509705" y="55877"/>
                  <a:pt x="521029" y="109109"/>
                  <a:pt x="541508" y="157526"/>
                </a:cubicBezTo>
                <a:lnTo>
                  <a:pt x="564094" y="199136"/>
                </a:lnTo>
                <a:lnTo>
                  <a:pt x="609487" y="185684"/>
                </a:lnTo>
                <a:cubicBezTo>
                  <a:pt x="658204" y="165928"/>
                  <a:pt x="703852" y="136295"/>
                  <a:pt x="743363" y="96784"/>
                </a:cubicBezTo>
                <a:lnTo>
                  <a:pt x="817616" y="171037"/>
                </a:lnTo>
                <a:cubicBezTo>
                  <a:pt x="778105" y="210548"/>
                  <a:pt x="748472" y="256196"/>
                  <a:pt x="728717" y="304913"/>
                </a:cubicBezTo>
                <a:lnTo>
                  <a:pt x="715264" y="350307"/>
                </a:lnTo>
                <a:lnTo>
                  <a:pt x="756875" y="372892"/>
                </a:lnTo>
                <a:cubicBezTo>
                  <a:pt x="805292" y="393371"/>
                  <a:pt x="858523" y="404695"/>
                  <a:pt x="914400" y="404695"/>
                </a:cubicBezTo>
                <a:lnTo>
                  <a:pt x="914400" y="509705"/>
                </a:lnTo>
                <a:cubicBezTo>
                  <a:pt x="858523" y="509705"/>
                  <a:pt x="805292" y="521029"/>
                  <a:pt x="756875" y="541508"/>
                </a:cubicBezTo>
                <a:lnTo>
                  <a:pt x="715264" y="564094"/>
                </a:lnTo>
                <a:lnTo>
                  <a:pt x="728717" y="609487"/>
                </a:lnTo>
                <a:cubicBezTo>
                  <a:pt x="748472" y="658204"/>
                  <a:pt x="778105" y="703852"/>
                  <a:pt x="817616" y="743363"/>
                </a:cubicBezTo>
                <a:lnTo>
                  <a:pt x="743363" y="817616"/>
                </a:lnTo>
                <a:cubicBezTo>
                  <a:pt x="703852" y="778105"/>
                  <a:pt x="658204" y="748472"/>
                  <a:pt x="609487" y="728717"/>
                </a:cubicBezTo>
                <a:lnTo>
                  <a:pt x="564094" y="715264"/>
                </a:lnTo>
                <a:lnTo>
                  <a:pt x="541508" y="756875"/>
                </a:lnTo>
                <a:cubicBezTo>
                  <a:pt x="521029" y="805292"/>
                  <a:pt x="509705" y="858523"/>
                  <a:pt x="509705" y="914400"/>
                </a:cubicBezTo>
                <a:lnTo>
                  <a:pt x="404695" y="914400"/>
                </a:lnTo>
                <a:cubicBezTo>
                  <a:pt x="404695" y="858523"/>
                  <a:pt x="393371" y="805292"/>
                  <a:pt x="372892" y="756875"/>
                </a:cubicBezTo>
                <a:lnTo>
                  <a:pt x="350307" y="715264"/>
                </a:lnTo>
                <a:lnTo>
                  <a:pt x="304913" y="728717"/>
                </a:lnTo>
                <a:cubicBezTo>
                  <a:pt x="256196" y="748472"/>
                  <a:pt x="210548" y="778105"/>
                  <a:pt x="171037" y="817616"/>
                </a:cubicBezTo>
                <a:lnTo>
                  <a:pt x="96784" y="743363"/>
                </a:lnTo>
                <a:cubicBezTo>
                  <a:pt x="136295" y="703852"/>
                  <a:pt x="165928" y="658204"/>
                  <a:pt x="185684" y="609487"/>
                </a:cubicBezTo>
                <a:lnTo>
                  <a:pt x="199136" y="564094"/>
                </a:lnTo>
                <a:lnTo>
                  <a:pt x="157526" y="541508"/>
                </a:lnTo>
                <a:cubicBezTo>
                  <a:pt x="109109" y="521029"/>
                  <a:pt x="55877" y="509705"/>
                  <a:pt x="0" y="509705"/>
                </a:cubicBezTo>
                <a:lnTo>
                  <a:pt x="0" y="404695"/>
                </a:lnTo>
                <a:cubicBezTo>
                  <a:pt x="55877" y="404695"/>
                  <a:pt x="109109" y="393371"/>
                  <a:pt x="157526" y="372892"/>
                </a:cubicBezTo>
                <a:lnTo>
                  <a:pt x="199136" y="350307"/>
                </a:lnTo>
                <a:lnTo>
                  <a:pt x="185684" y="304913"/>
                </a:lnTo>
                <a:cubicBezTo>
                  <a:pt x="165928" y="256196"/>
                  <a:pt x="136295" y="210548"/>
                  <a:pt x="96784" y="171037"/>
                </a:cubicBezTo>
                <a:lnTo>
                  <a:pt x="171037" y="96784"/>
                </a:lnTo>
                <a:cubicBezTo>
                  <a:pt x="210548" y="136295"/>
                  <a:pt x="256196" y="165928"/>
                  <a:pt x="304913" y="185684"/>
                </a:cubicBezTo>
                <a:lnTo>
                  <a:pt x="350307" y="199136"/>
                </a:lnTo>
                <a:lnTo>
                  <a:pt x="372892" y="157526"/>
                </a:lnTo>
                <a:cubicBezTo>
                  <a:pt x="393371" y="109109"/>
                  <a:pt x="404695" y="55877"/>
                  <a:pt x="404695" y="0"/>
                </a:cubicBezTo>
                <a:close/>
              </a:path>
            </a:pathLst>
          </a:custGeom>
          <a:ln>
            <a:headEnd type="none" w="sm" len="sm"/>
            <a:tailEnd type="none" w="sm" len="sm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2030005" y="2753597"/>
            <a:ext cx="683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FF00"/>
                </a:solidFill>
                <a:sym typeface="Wingdings" panose="05000000000000000000" pitchFamily="2" charset="2"/>
              </a:rPr>
              <a:t></a:t>
            </a:r>
            <a:endParaRPr lang="en-US" sz="4800" dirty="0">
              <a:solidFill>
                <a:srgbClr val="00FF00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2455110" y="5135421"/>
            <a:ext cx="683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FF00"/>
                </a:solidFill>
                <a:sym typeface="Wingdings" panose="05000000000000000000" pitchFamily="2" charset="2"/>
              </a:rPr>
              <a:t></a:t>
            </a:r>
            <a:endParaRPr lang="en-US" sz="4800" dirty="0">
              <a:solidFill>
                <a:srgbClr val="00FF00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059877" y="5065963"/>
            <a:ext cx="683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FF00"/>
                </a:solidFill>
                <a:sym typeface="Wingdings" panose="05000000000000000000" pitchFamily="2" charset="2"/>
              </a:rPr>
              <a:t></a:t>
            </a:r>
            <a:endParaRPr lang="en-US" sz="4800" dirty="0">
              <a:solidFill>
                <a:srgbClr val="00FF00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4663490" y="2766094"/>
            <a:ext cx="683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FF00"/>
                </a:solidFill>
                <a:sym typeface="Wingdings" panose="05000000000000000000" pitchFamily="2" charset="2"/>
              </a:rPr>
              <a:t></a:t>
            </a:r>
            <a:endParaRPr lang="en-US" sz="4800" dirty="0">
              <a:solidFill>
                <a:srgbClr val="00FF00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089906" y="2621623"/>
            <a:ext cx="683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FF00"/>
                </a:solidFill>
                <a:sym typeface="Wingdings" panose="05000000000000000000" pitchFamily="2" charset="2"/>
              </a:rPr>
              <a:t></a:t>
            </a:r>
            <a:endParaRPr lang="en-US" sz="4800" dirty="0">
              <a:solidFill>
                <a:srgbClr val="00FF00"/>
              </a:solidFill>
            </a:endParaRPr>
          </a:p>
        </p:txBody>
      </p:sp>
      <p:sp>
        <p:nvSpPr>
          <p:cNvPr id="140" name="Cross 29" descr=" 123"/>
          <p:cNvSpPr>
            <a:spLocks noChangeAspect="1" noChangeArrowheads="1"/>
          </p:cNvSpPr>
          <p:nvPr/>
        </p:nvSpPr>
        <p:spPr bwMode="auto">
          <a:xfrm rot="2700000">
            <a:off x="4710584" y="5182173"/>
            <a:ext cx="544513" cy="546100"/>
          </a:xfrm>
          <a:prstGeom prst="plus">
            <a:avLst>
              <a:gd name="adj" fmla="val 34241"/>
            </a:avLst>
          </a:prstGeom>
          <a:solidFill>
            <a:srgbClr val="FC0128"/>
          </a:solidFill>
          <a:ln w="381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en-US" sz="2000" b="1">
              <a:solidFill>
                <a:srgbClr val="66FFFF"/>
              </a:solidFill>
              <a:cs typeface="Arial" charset="0"/>
            </a:endParaRPr>
          </a:p>
        </p:txBody>
      </p:sp>
      <p:grpSp>
        <p:nvGrpSpPr>
          <p:cNvPr id="141" name="Group 33"/>
          <p:cNvGrpSpPr/>
          <p:nvPr/>
        </p:nvGrpSpPr>
        <p:grpSpPr>
          <a:xfrm flipH="1">
            <a:off x="3888217" y="5195116"/>
            <a:ext cx="494661" cy="476919"/>
            <a:chOff x="5522913" y="1681163"/>
            <a:chExt cx="836612" cy="803275"/>
          </a:xfrm>
          <a:solidFill>
            <a:schemeClr val="tx1"/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142" name="Freeform 214"/>
            <p:cNvSpPr>
              <a:spLocks/>
            </p:cNvSpPr>
            <p:nvPr/>
          </p:nvSpPr>
          <p:spPr bwMode="auto">
            <a:xfrm>
              <a:off x="6097588" y="1898651"/>
              <a:ext cx="130175" cy="114300"/>
            </a:xfrm>
            <a:custGeom>
              <a:avLst/>
              <a:gdLst>
                <a:gd name="T0" fmla="*/ 0 w 82"/>
                <a:gd name="T1" fmla="*/ 60 h 72"/>
                <a:gd name="T2" fmla="*/ 1 w 82"/>
                <a:gd name="T3" fmla="*/ 58 h 72"/>
                <a:gd name="T4" fmla="*/ 3 w 82"/>
                <a:gd name="T5" fmla="*/ 55 h 72"/>
                <a:gd name="T6" fmla="*/ 6 w 82"/>
                <a:gd name="T7" fmla="*/ 53 h 72"/>
                <a:gd name="T8" fmla="*/ 8 w 82"/>
                <a:gd name="T9" fmla="*/ 50 h 72"/>
                <a:gd name="T10" fmla="*/ 12 w 82"/>
                <a:gd name="T11" fmla="*/ 47 h 72"/>
                <a:gd name="T12" fmla="*/ 14 w 82"/>
                <a:gd name="T13" fmla="*/ 45 h 72"/>
                <a:gd name="T14" fmla="*/ 16 w 82"/>
                <a:gd name="T15" fmla="*/ 43 h 72"/>
                <a:gd name="T16" fmla="*/ 18 w 82"/>
                <a:gd name="T17" fmla="*/ 40 h 72"/>
                <a:gd name="T18" fmla="*/ 20 w 82"/>
                <a:gd name="T19" fmla="*/ 38 h 72"/>
                <a:gd name="T20" fmla="*/ 23 w 82"/>
                <a:gd name="T21" fmla="*/ 37 h 72"/>
                <a:gd name="T22" fmla="*/ 25 w 82"/>
                <a:gd name="T23" fmla="*/ 34 h 72"/>
                <a:gd name="T24" fmla="*/ 29 w 82"/>
                <a:gd name="T25" fmla="*/ 32 h 72"/>
                <a:gd name="T26" fmla="*/ 32 w 82"/>
                <a:gd name="T27" fmla="*/ 28 h 72"/>
                <a:gd name="T28" fmla="*/ 35 w 82"/>
                <a:gd name="T29" fmla="*/ 27 h 72"/>
                <a:gd name="T30" fmla="*/ 38 w 82"/>
                <a:gd name="T31" fmla="*/ 23 h 72"/>
                <a:gd name="T32" fmla="*/ 41 w 82"/>
                <a:gd name="T33" fmla="*/ 21 h 72"/>
                <a:gd name="T34" fmla="*/ 45 w 82"/>
                <a:gd name="T35" fmla="*/ 18 h 72"/>
                <a:gd name="T36" fmla="*/ 47 w 82"/>
                <a:gd name="T37" fmla="*/ 16 h 72"/>
                <a:gd name="T38" fmla="*/ 51 w 82"/>
                <a:gd name="T39" fmla="*/ 14 h 72"/>
                <a:gd name="T40" fmla="*/ 55 w 82"/>
                <a:gd name="T41" fmla="*/ 11 h 72"/>
                <a:gd name="T42" fmla="*/ 60 w 82"/>
                <a:gd name="T43" fmla="*/ 9 h 72"/>
                <a:gd name="T44" fmla="*/ 63 w 82"/>
                <a:gd name="T45" fmla="*/ 6 h 72"/>
                <a:gd name="T46" fmla="*/ 67 w 82"/>
                <a:gd name="T47" fmla="*/ 4 h 72"/>
                <a:gd name="T48" fmla="*/ 72 w 82"/>
                <a:gd name="T49" fmla="*/ 1 h 72"/>
                <a:gd name="T50" fmla="*/ 82 w 82"/>
                <a:gd name="T51" fmla="*/ 14 h 72"/>
                <a:gd name="T52" fmla="*/ 79 w 82"/>
                <a:gd name="T53" fmla="*/ 15 h 72"/>
                <a:gd name="T54" fmla="*/ 77 w 82"/>
                <a:gd name="T55" fmla="*/ 17 h 72"/>
                <a:gd name="T56" fmla="*/ 73 w 82"/>
                <a:gd name="T57" fmla="*/ 20 h 72"/>
                <a:gd name="T58" fmla="*/ 71 w 82"/>
                <a:gd name="T59" fmla="*/ 21 h 72"/>
                <a:gd name="T60" fmla="*/ 68 w 82"/>
                <a:gd name="T61" fmla="*/ 22 h 72"/>
                <a:gd name="T62" fmla="*/ 66 w 82"/>
                <a:gd name="T63" fmla="*/ 25 h 72"/>
                <a:gd name="T64" fmla="*/ 62 w 82"/>
                <a:gd name="T65" fmla="*/ 27 h 72"/>
                <a:gd name="T66" fmla="*/ 60 w 82"/>
                <a:gd name="T67" fmla="*/ 30 h 72"/>
                <a:gd name="T68" fmla="*/ 57 w 82"/>
                <a:gd name="T69" fmla="*/ 32 h 72"/>
                <a:gd name="T70" fmla="*/ 55 w 82"/>
                <a:gd name="T71" fmla="*/ 33 h 72"/>
                <a:gd name="T72" fmla="*/ 51 w 82"/>
                <a:gd name="T73" fmla="*/ 36 h 72"/>
                <a:gd name="T74" fmla="*/ 49 w 82"/>
                <a:gd name="T75" fmla="*/ 38 h 72"/>
                <a:gd name="T76" fmla="*/ 45 w 82"/>
                <a:gd name="T77" fmla="*/ 40 h 72"/>
                <a:gd name="T78" fmla="*/ 42 w 82"/>
                <a:gd name="T79" fmla="*/ 43 h 72"/>
                <a:gd name="T80" fmla="*/ 39 w 82"/>
                <a:gd name="T81" fmla="*/ 45 h 72"/>
                <a:gd name="T82" fmla="*/ 36 w 82"/>
                <a:gd name="T83" fmla="*/ 47 h 72"/>
                <a:gd name="T84" fmla="*/ 34 w 82"/>
                <a:gd name="T85" fmla="*/ 50 h 72"/>
                <a:gd name="T86" fmla="*/ 30 w 82"/>
                <a:gd name="T87" fmla="*/ 52 h 72"/>
                <a:gd name="T88" fmla="*/ 28 w 82"/>
                <a:gd name="T89" fmla="*/ 55 h 72"/>
                <a:gd name="T90" fmla="*/ 25 w 82"/>
                <a:gd name="T91" fmla="*/ 58 h 72"/>
                <a:gd name="T92" fmla="*/ 23 w 82"/>
                <a:gd name="T93" fmla="*/ 60 h 72"/>
                <a:gd name="T94" fmla="*/ 20 w 82"/>
                <a:gd name="T95" fmla="*/ 62 h 72"/>
                <a:gd name="T96" fmla="*/ 18 w 82"/>
                <a:gd name="T97" fmla="*/ 65 h 72"/>
                <a:gd name="T98" fmla="*/ 16 w 82"/>
                <a:gd name="T99" fmla="*/ 66 h 72"/>
                <a:gd name="T100" fmla="*/ 14 w 82"/>
                <a:gd name="T101" fmla="*/ 70 h 72"/>
                <a:gd name="T102" fmla="*/ 13 w 82"/>
                <a:gd name="T103" fmla="*/ 72 h 72"/>
                <a:gd name="T104" fmla="*/ 0 w 82"/>
                <a:gd name="T105" fmla="*/ 60 h 7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82"/>
                <a:gd name="T160" fmla="*/ 0 h 72"/>
                <a:gd name="T161" fmla="*/ 82 w 82"/>
                <a:gd name="T162" fmla="*/ 72 h 7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82" h="72">
                  <a:moveTo>
                    <a:pt x="0" y="60"/>
                  </a:moveTo>
                  <a:lnTo>
                    <a:pt x="0" y="60"/>
                  </a:lnTo>
                  <a:lnTo>
                    <a:pt x="1" y="59"/>
                  </a:lnTo>
                  <a:lnTo>
                    <a:pt x="1" y="58"/>
                  </a:lnTo>
                  <a:lnTo>
                    <a:pt x="2" y="58"/>
                  </a:lnTo>
                  <a:lnTo>
                    <a:pt x="3" y="55"/>
                  </a:lnTo>
                  <a:lnTo>
                    <a:pt x="5" y="55"/>
                  </a:lnTo>
                  <a:lnTo>
                    <a:pt x="6" y="53"/>
                  </a:lnTo>
                  <a:lnTo>
                    <a:pt x="7" y="52"/>
                  </a:lnTo>
                  <a:lnTo>
                    <a:pt x="8" y="50"/>
                  </a:lnTo>
                  <a:lnTo>
                    <a:pt x="11" y="48"/>
                  </a:lnTo>
                  <a:lnTo>
                    <a:pt x="12" y="47"/>
                  </a:lnTo>
                  <a:lnTo>
                    <a:pt x="13" y="47"/>
                  </a:lnTo>
                  <a:lnTo>
                    <a:pt x="14" y="45"/>
                  </a:lnTo>
                  <a:lnTo>
                    <a:pt x="14" y="44"/>
                  </a:lnTo>
                  <a:lnTo>
                    <a:pt x="16" y="43"/>
                  </a:lnTo>
                  <a:lnTo>
                    <a:pt x="17" y="42"/>
                  </a:lnTo>
                  <a:lnTo>
                    <a:pt x="18" y="40"/>
                  </a:lnTo>
                  <a:lnTo>
                    <a:pt x="19" y="39"/>
                  </a:lnTo>
                  <a:lnTo>
                    <a:pt x="20" y="38"/>
                  </a:lnTo>
                  <a:lnTo>
                    <a:pt x="22" y="37"/>
                  </a:lnTo>
                  <a:lnTo>
                    <a:pt x="23" y="37"/>
                  </a:lnTo>
                  <a:lnTo>
                    <a:pt x="24" y="34"/>
                  </a:lnTo>
                  <a:lnTo>
                    <a:pt x="25" y="34"/>
                  </a:lnTo>
                  <a:lnTo>
                    <a:pt x="27" y="33"/>
                  </a:lnTo>
                  <a:lnTo>
                    <a:pt x="29" y="32"/>
                  </a:lnTo>
                  <a:lnTo>
                    <a:pt x="30" y="30"/>
                  </a:lnTo>
                  <a:lnTo>
                    <a:pt x="32" y="28"/>
                  </a:lnTo>
                  <a:lnTo>
                    <a:pt x="33" y="27"/>
                  </a:lnTo>
                  <a:lnTo>
                    <a:pt x="35" y="27"/>
                  </a:lnTo>
                  <a:lnTo>
                    <a:pt x="36" y="25"/>
                  </a:lnTo>
                  <a:lnTo>
                    <a:pt x="38" y="23"/>
                  </a:lnTo>
                  <a:lnTo>
                    <a:pt x="39" y="22"/>
                  </a:lnTo>
                  <a:lnTo>
                    <a:pt x="41" y="21"/>
                  </a:lnTo>
                  <a:lnTo>
                    <a:pt x="42" y="20"/>
                  </a:lnTo>
                  <a:lnTo>
                    <a:pt x="45" y="18"/>
                  </a:lnTo>
                  <a:lnTo>
                    <a:pt x="46" y="17"/>
                  </a:lnTo>
                  <a:lnTo>
                    <a:pt x="47" y="16"/>
                  </a:lnTo>
                  <a:lnTo>
                    <a:pt x="50" y="15"/>
                  </a:lnTo>
                  <a:lnTo>
                    <a:pt x="51" y="14"/>
                  </a:lnTo>
                  <a:lnTo>
                    <a:pt x="54" y="12"/>
                  </a:lnTo>
                  <a:lnTo>
                    <a:pt x="55" y="11"/>
                  </a:lnTo>
                  <a:lnTo>
                    <a:pt x="57" y="10"/>
                  </a:lnTo>
                  <a:lnTo>
                    <a:pt x="60" y="9"/>
                  </a:lnTo>
                  <a:lnTo>
                    <a:pt x="61" y="8"/>
                  </a:lnTo>
                  <a:lnTo>
                    <a:pt x="63" y="6"/>
                  </a:lnTo>
                  <a:lnTo>
                    <a:pt x="66" y="5"/>
                  </a:lnTo>
                  <a:lnTo>
                    <a:pt x="67" y="4"/>
                  </a:lnTo>
                  <a:lnTo>
                    <a:pt x="69" y="3"/>
                  </a:lnTo>
                  <a:lnTo>
                    <a:pt x="72" y="1"/>
                  </a:lnTo>
                  <a:lnTo>
                    <a:pt x="73" y="0"/>
                  </a:lnTo>
                  <a:lnTo>
                    <a:pt x="82" y="14"/>
                  </a:lnTo>
                  <a:lnTo>
                    <a:pt x="80" y="14"/>
                  </a:lnTo>
                  <a:lnTo>
                    <a:pt x="79" y="15"/>
                  </a:lnTo>
                  <a:lnTo>
                    <a:pt x="78" y="16"/>
                  </a:lnTo>
                  <a:lnTo>
                    <a:pt x="77" y="17"/>
                  </a:lnTo>
                  <a:lnTo>
                    <a:pt x="74" y="17"/>
                  </a:lnTo>
                  <a:lnTo>
                    <a:pt x="73" y="20"/>
                  </a:lnTo>
                  <a:lnTo>
                    <a:pt x="72" y="20"/>
                  </a:lnTo>
                  <a:lnTo>
                    <a:pt x="71" y="21"/>
                  </a:lnTo>
                  <a:lnTo>
                    <a:pt x="69" y="21"/>
                  </a:lnTo>
                  <a:lnTo>
                    <a:pt x="68" y="22"/>
                  </a:lnTo>
                  <a:lnTo>
                    <a:pt x="67" y="23"/>
                  </a:lnTo>
                  <a:lnTo>
                    <a:pt x="66" y="25"/>
                  </a:lnTo>
                  <a:lnTo>
                    <a:pt x="64" y="26"/>
                  </a:lnTo>
                  <a:lnTo>
                    <a:pt x="62" y="27"/>
                  </a:lnTo>
                  <a:lnTo>
                    <a:pt x="61" y="28"/>
                  </a:lnTo>
                  <a:lnTo>
                    <a:pt x="60" y="30"/>
                  </a:lnTo>
                  <a:lnTo>
                    <a:pt x="58" y="30"/>
                  </a:lnTo>
                  <a:lnTo>
                    <a:pt x="57" y="32"/>
                  </a:lnTo>
                  <a:lnTo>
                    <a:pt x="56" y="32"/>
                  </a:lnTo>
                  <a:lnTo>
                    <a:pt x="55" y="33"/>
                  </a:lnTo>
                  <a:lnTo>
                    <a:pt x="52" y="34"/>
                  </a:lnTo>
                  <a:lnTo>
                    <a:pt x="51" y="36"/>
                  </a:lnTo>
                  <a:lnTo>
                    <a:pt x="50" y="37"/>
                  </a:lnTo>
                  <a:lnTo>
                    <a:pt x="49" y="38"/>
                  </a:lnTo>
                  <a:lnTo>
                    <a:pt x="46" y="39"/>
                  </a:lnTo>
                  <a:lnTo>
                    <a:pt x="45" y="40"/>
                  </a:lnTo>
                  <a:lnTo>
                    <a:pt x="44" y="42"/>
                  </a:lnTo>
                  <a:lnTo>
                    <a:pt x="42" y="43"/>
                  </a:lnTo>
                  <a:lnTo>
                    <a:pt x="41" y="44"/>
                  </a:lnTo>
                  <a:lnTo>
                    <a:pt x="39" y="45"/>
                  </a:lnTo>
                  <a:lnTo>
                    <a:pt x="38" y="47"/>
                  </a:lnTo>
                  <a:lnTo>
                    <a:pt x="36" y="47"/>
                  </a:lnTo>
                  <a:lnTo>
                    <a:pt x="35" y="49"/>
                  </a:lnTo>
                  <a:lnTo>
                    <a:pt x="34" y="50"/>
                  </a:lnTo>
                  <a:lnTo>
                    <a:pt x="33" y="52"/>
                  </a:lnTo>
                  <a:lnTo>
                    <a:pt x="30" y="52"/>
                  </a:lnTo>
                  <a:lnTo>
                    <a:pt x="29" y="54"/>
                  </a:lnTo>
                  <a:lnTo>
                    <a:pt x="28" y="55"/>
                  </a:lnTo>
                  <a:lnTo>
                    <a:pt x="27" y="56"/>
                  </a:lnTo>
                  <a:lnTo>
                    <a:pt x="25" y="58"/>
                  </a:lnTo>
                  <a:lnTo>
                    <a:pt x="24" y="59"/>
                  </a:lnTo>
                  <a:lnTo>
                    <a:pt x="23" y="60"/>
                  </a:lnTo>
                  <a:lnTo>
                    <a:pt x="22" y="61"/>
                  </a:lnTo>
                  <a:lnTo>
                    <a:pt x="20" y="62"/>
                  </a:lnTo>
                  <a:lnTo>
                    <a:pt x="19" y="64"/>
                  </a:lnTo>
                  <a:lnTo>
                    <a:pt x="18" y="65"/>
                  </a:lnTo>
                  <a:lnTo>
                    <a:pt x="18" y="66"/>
                  </a:lnTo>
                  <a:lnTo>
                    <a:pt x="16" y="66"/>
                  </a:lnTo>
                  <a:lnTo>
                    <a:pt x="16" y="69"/>
                  </a:lnTo>
                  <a:lnTo>
                    <a:pt x="14" y="70"/>
                  </a:lnTo>
                  <a:lnTo>
                    <a:pt x="13" y="70"/>
                  </a:lnTo>
                  <a:lnTo>
                    <a:pt x="13" y="72"/>
                  </a:lnTo>
                  <a:lnTo>
                    <a:pt x="12" y="72"/>
                  </a:lnTo>
                  <a:lnTo>
                    <a:pt x="0" y="6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3" name="Freeform 213"/>
            <p:cNvSpPr>
              <a:spLocks/>
            </p:cNvSpPr>
            <p:nvPr/>
          </p:nvSpPr>
          <p:spPr bwMode="auto">
            <a:xfrm>
              <a:off x="5937250" y="1755776"/>
              <a:ext cx="49212" cy="142875"/>
            </a:xfrm>
            <a:custGeom>
              <a:avLst/>
              <a:gdLst>
                <a:gd name="T0" fmla="*/ 0 w 31"/>
                <a:gd name="T1" fmla="*/ 84 h 90"/>
                <a:gd name="T2" fmla="*/ 1 w 31"/>
                <a:gd name="T3" fmla="*/ 82 h 90"/>
                <a:gd name="T4" fmla="*/ 2 w 31"/>
                <a:gd name="T5" fmla="*/ 79 h 90"/>
                <a:gd name="T6" fmla="*/ 3 w 31"/>
                <a:gd name="T7" fmla="*/ 76 h 90"/>
                <a:gd name="T8" fmla="*/ 4 w 31"/>
                <a:gd name="T9" fmla="*/ 73 h 90"/>
                <a:gd name="T10" fmla="*/ 5 w 31"/>
                <a:gd name="T11" fmla="*/ 71 h 90"/>
                <a:gd name="T12" fmla="*/ 7 w 31"/>
                <a:gd name="T13" fmla="*/ 68 h 90"/>
                <a:gd name="T14" fmla="*/ 8 w 31"/>
                <a:gd name="T15" fmla="*/ 66 h 90"/>
                <a:gd name="T16" fmla="*/ 8 w 31"/>
                <a:gd name="T17" fmla="*/ 63 h 90"/>
                <a:gd name="T18" fmla="*/ 9 w 31"/>
                <a:gd name="T19" fmla="*/ 61 h 90"/>
                <a:gd name="T20" fmla="*/ 10 w 31"/>
                <a:gd name="T21" fmla="*/ 57 h 90"/>
                <a:gd name="T22" fmla="*/ 12 w 31"/>
                <a:gd name="T23" fmla="*/ 55 h 90"/>
                <a:gd name="T24" fmla="*/ 13 w 31"/>
                <a:gd name="T25" fmla="*/ 51 h 90"/>
                <a:gd name="T26" fmla="*/ 13 w 31"/>
                <a:gd name="T27" fmla="*/ 49 h 90"/>
                <a:gd name="T28" fmla="*/ 14 w 31"/>
                <a:gd name="T29" fmla="*/ 45 h 90"/>
                <a:gd name="T30" fmla="*/ 14 w 31"/>
                <a:gd name="T31" fmla="*/ 41 h 90"/>
                <a:gd name="T32" fmla="*/ 15 w 31"/>
                <a:gd name="T33" fmla="*/ 38 h 90"/>
                <a:gd name="T34" fmla="*/ 17 w 31"/>
                <a:gd name="T35" fmla="*/ 34 h 90"/>
                <a:gd name="T36" fmla="*/ 17 w 31"/>
                <a:gd name="T37" fmla="*/ 29 h 90"/>
                <a:gd name="T38" fmla="*/ 17 w 31"/>
                <a:gd name="T39" fmla="*/ 26 h 90"/>
                <a:gd name="T40" fmla="*/ 18 w 31"/>
                <a:gd name="T41" fmla="*/ 22 h 90"/>
                <a:gd name="T42" fmla="*/ 18 w 31"/>
                <a:gd name="T43" fmla="*/ 17 h 90"/>
                <a:gd name="T44" fmla="*/ 18 w 31"/>
                <a:gd name="T45" fmla="*/ 13 h 90"/>
                <a:gd name="T46" fmla="*/ 18 w 31"/>
                <a:gd name="T47" fmla="*/ 9 h 90"/>
                <a:gd name="T48" fmla="*/ 18 w 31"/>
                <a:gd name="T49" fmla="*/ 4 h 90"/>
                <a:gd name="T50" fmla="*/ 18 w 31"/>
                <a:gd name="T51" fmla="*/ 0 h 90"/>
                <a:gd name="T52" fmla="*/ 31 w 31"/>
                <a:gd name="T53" fmla="*/ 2 h 90"/>
                <a:gd name="T54" fmla="*/ 31 w 31"/>
                <a:gd name="T55" fmla="*/ 5 h 90"/>
                <a:gd name="T56" fmla="*/ 31 w 31"/>
                <a:gd name="T57" fmla="*/ 7 h 90"/>
                <a:gd name="T58" fmla="*/ 31 w 31"/>
                <a:gd name="T59" fmla="*/ 11 h 90"/>
                <a:gd name="T60" fmla="*/ 31 w 31"/>
                <a:gd name="T61" fmla="*/ 14 h 90"/>
                <a:gd name="T62" fmla="*/ 31 w 31"/>
                <a:gd name="T63" fmla="*/ 17 h 90"/>
                <a:gd name="T64" fmla="*/ 31 w 31"/>
                <a:gd name="T65" fmla="*/ 21 h 90"/>
                <a:gd name="T66" fmla="*/ 31 w 31"/>
                <a:gd name="T67" fmla="*/ 23 h 90"/>
                <a:gd name="T68" fmla="*/ 31 w 31"/>
                <a:gd name="T69" fmla="*/ 27 h 90"/>
                <a:gd name="T70" fmla="*/ 31 w 31"/>
                <a:gd name="T71" fmla="*/ 29 h 90"/>
                <a:gd name="T72" fmla="*/ 31 w 31"/>
                <a:gd name="T73" fmla="*/ 33 h 90"/>
                <a:gd name="T74" fmla="*/ 30 w 31"/>
                <a:gd name="T75" fmla="*/ 36 h 90"/>
                <a:gd name="T76" fmla="*/ 30 w 31"/>
                <a:gd name="T77" fmla="*/ 40 h 90"/>
                <a:gd name="T78" fmla="*/ 29 w 31"/>
                <a:gd name="T79" fmla="*/ 44 h 90"/>
                <a:gd name="T80" fmla="*/ 29 w 31"/>
                <a:gd name="T81" fmla="*/ 48 h 90"/>
                <a:gd name="T82" fmla="*/ 27 w 31"/>
                <a:gd name="T83" fmla="*/ 51 h 90"/>
                <a:gd name="T84" fmla="*/ 27 w 31"/>
                <a:gd name="T85" fmla="*/ 55 h 90"/>
                <a:gd name="T86" fmla="*/ 26 w 31"/>
                <a:gd name="T87" fmla="*/ 58 h 90"/>
                <a:gd name="T88" fmla="*/ 25 w 31"/>
                <a:gd name="T89" fmla="*/ 62 h 90"/>
                <a:gd name="T90" fmla="*/ 24 w 31"/>
                <a:gd name="T91" fmla="*/ 66 h 90"/>
                <a:gd name="T92" fmla="*/ 23 w 31"/>
                <a:gd name="T93" fmla="*/ 70 h 90"/>
                <a:gd name="T94" fmla="*/ 22 w 31"/>
                <a:gd name="T95" fmla="*/ 73 h 90"/>
                <a:gd name="T96" fmla="*/ 20 w 31"/>
                <a:gd name="T97" fmla="*/ 77 h 90"/>
                <a:gd name="T98" fmla="*/ 19 w 31"/>
                <a:gd name="T99" fmla="*/ 80 h 90"/>
                <a:gd name="T100" fmla="*/ 17 w 31"/>
                <a:gd name="T101" fmla="*/ 84 h 90"/>
                <a:gd name="T102" fmla="*/ 14 w 31"/>
                <a:gd name="T103" fmla="*/ 86 h 90"/>
                <a:gd name="T104" fmla="*/ 13 w 31"/>
                <a:gd name="T105" fmla="*/ 90 h 9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31"/>
                <a:gd name="T160" fmla="*/ 0 h 90"/>
                <a:gd name="T161" fmla="*/ 31 w 31"/>
                <a:gd name="T162" fmla="*/ 90 h 90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31" h="90">
                  <a:moveTo>
                    <a:pt x="0" y="84"/>
                  </a:moveTo>
                  <a:lnTo>
                    <a:pt x="0" y="84"/>
                  </a:lnTo>
                  <a:lnTo>
                    <a:pt x="1" y="83"/>
                  </a:lnTo>
                  <a:lnTo>
                    <a:pt x="1" y="82"/>
                  </a:lnTo>
                  <a:lnTo>
                    <a:pt x="1" y="80"/>
                  </a:lnTo>
                  <a:lnTo>
                    <a:pt x="2" y="79"/>
                  </a:lnTo>
                  <a:lnTo>
                    <a:pt x="3" y="78"/>
                  </a:lnTo>
                  <a:lnTo>
                    <a:pt x="3" y="76"/>
                  </a:lnTo>
                  <a:lnTo>
                    <a:pt x="4" y="74"/>
                  </a:lnTo>
                  <a:lnTo>
                    <a:pt x="4" y="73"/>
                  </a:lnTo>
                  <a:lnTo>
                    <a:pt x="5" y="72"/>
                  </a:lnTo>
                  <a:lnTo>
                    <a:pt x="5" y="71"/>
                  </a:lnTo>
                  <a:lnTo>
                    <a:pt x="7" y="70"/>
                  </a:lnTo>
                  <a:lnTo>
                    <a:pt x="7" y="68"/>
                  </a:lnTo>
                  <a:lnTo>
                    <a:pt x="7" y="67"/>
                  </a:lnTo>
                  <a:lnTo>
                    <a:pt x="8" y="66"/>
                  </a:lnTo>
                  <a:lnTo>
                    <a:pt x="8" y="65"/>
                  </a:lnTo>
                  <a:lnTo>
                    <a:pt x="8" y="63"/>
                  </a:lnTo>
                  <a:lnTo>
                    <a:pt x="9" y="62"/>
                  </a:lnTo>
                  <a:lnTo>
                    <a:pt x="9" y="61"/>
                  </a:lnTo>
                  <a:lnTo>
                    <a:pt x="9" y="58"/>
                  </a:lnTo>
                  <a:lnTo>
                    <a:pt x="10" y="57"/>
                  </a:lnTo>
                  <a:lnTo>
                    <a:pt x="12" y="56"/>
                  </a:lnTo>
                  <a:lnTo>
                    <a:pt x="12" y="55"/>
                  </a:lnTo>
                  <a:lnTo>
                    <a:pt x="12" y="54"/>
                  </a:lnTo>
                  <a:lnTo>
                    <a:pt x="13" y="51"/>
                  </a:lnTo>
                  <a:lnTo>
                    <a:pt x="13" y="50"/>
                  </a:lnTo>
                  <a:lnTo>
                    <a:pt x="13" y="49"/>
                  </a:lnTo>
                  <a:lnTo>
                    <a:pt x="14" y="46"/>
                  </a:lnTo>
                  <a:lnTo>
                    <a:pt x="14" y="45"/>
                  </a:lnTo>
                  <a:lnTo>
                    <a:pt x="14" y="43"/>
                  </a:lnTo>
                  <a:lnTo>
                    <a:pt x="14" y="41"/>
                  </a:lnTo>
                  <a:lnTo>
                    <a:pt x="15" y="39"/>
                  </a:lnTo>
                  <a:lnTo>
                    <a:pt x="15" y="38"/>
                  </a:lnTo>
                  <a:lnTo>
                    <a:pt x="15" y="35"/>
                  </a:lnTo>
                  <a:lnTo>
                    <a:pt x="17" y="34"/>
                  </a:lnTo>
                  <a:lnTo>
                    <a:pt x="17" y="32"/>
                  </a:lnTo>
                  <a:lnTo>
                    <a:pt x="17" y="29"/>
                  </a:lnTo>
                  <a:lnTo>
                    <a:pt x="17" y="28"/>
                  </a:lnTo>
                  <a:lnTo>
                    <a:pt x="17" y="26"/>
                  </a:lnTo>
                  <a:lnTo>
                    <a:pt x="17" y="24"/>
                  </a:lnTo>
                  <a:lnTo>
                    <a:pt x="18" y="22"/>
                  </a:lnTo>
                  <a:lnTo>
                    <a:pt x="18" y="19"/>
                  </a:lnTo>
                  <a:lnTo>
                    <a:pt x="18" y="17"/>
                  </a:lnTo>
                  <a:lnTo>
                    <a:pt x="18" y="14"/>
                  </a:lnTo>
                  <a:lnTo>
                    <a:pt x="18" y="13"/>
                  </a:lnTo>
                  <a:lnTo>
                    <a:pt x="18" y="11"/>
                  </a:lnTo>
                  <a:lnTo>
                    <a:pt x="18" y="9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18" y="1"/>
                  </a:lnTo>
                  <a:lnTo>
                    <a:pt x="18" y="0"/>
                  </a:lnTo>
                  <a:lnTo>
                    <a:pt x="31" y="1"/>
                  </a:lnTo>
                  <a:lnTo>
                    <a:pt x="31" y="2"/>
                  </a:lnTo>
                  <a:lnTo>
                    <a:pt x="31" y="4"/>
                  </a:lnTo>
                  <a:lnTo>
                    <a:pt x="31" y="5"/>
                  </a:lnTo>
                  <a:lnTo>
                    <a:pt x="31" y="6"/>
                  </a:lnTo>
                  <a:lnTo>
                    <a:pt x="31" y="7"/>
                  </a:lnTo>
                  <a:lnTo>
                    <a:pt x="31" y="9"/>
                  </a:lnTo>
                  <a:lnTo>
                    <a:pt x="31" y="11"/>
                  </a:lnTo>
                  <a:lnTo>
                    <a:pt x="31" y="13"/>
                  </a:lnTo>
                  <a:lnTo>
                    <a:pt x="31" y="14"/>
                  </a:lnTo>
                  <a:lnTo>
                    <a:pt x="31" y="16"/>
                  </a:lnTo>
                  <a:lnTo>
                    <a:pt x="31" y="17"/>
                  </a:lnTo>
                  <a:lnTo>
                    <a:pt x="31" y="18"/>
                  </a:lnTo>
                  <a:lnTo>
                    <a:pt x="31" y="21"/>
                  </a:lnTo>
                  <a:lnTo>
                    <a:pt x="31" y="22"/>
                  </a:lnTo>
                  <a:lnTo>
                    <a:pt x="31" y="23"/>
                  </a:lnTo>
                  <a:lnTo>
                    <a:pt x="31" y="24"/>
                  </a:lnTo>
                  <a:lnTo>
                    <a:pt x="31" y="27"/>
                  </a:lnTo>
                  <a:lnTo>
                    <a:pt x="31" y="28"/>
                  </a:lnTo>
                  <a:lnTo>
                    <a:pt x="31" y="29"/>
                  </a:lnTo>
                  <a:lnTo>
                    <a:pt x="31" y="32"/>
                  </a:lnTo>
                  <a:lnTo>
                    <a:pt x="31" y="33"/>
                  </a:lnTo>
                  <a:lnTo>
                    <a:pt x="30" y="34"/>
                  </a:lnTo>
                  <a:lnTo>
                    <a:pt x="30" y="36"/>
                  </a:lnTo>
                  <a:lnTo>
                    <a:pt x="30" y="38"/>
                  </a:lnTo>
                  <a:lnTo>
                    <a:pt x="30" y="40"/>
                  </a:lnTo>
                  <a:lnTo>
                    <a:pt x="30" y="41"/>
                  </a:lnTo>
                  <a:lnTo>
                    <a:pt x="29" y="44"/>
                  </a:lnTo>
                  <a:lnTo>
                    <a:pt x="29" y="45"/>
                  </a:lnTo>
                  <a:lnTo>
                    <a:pt x="29" y="48"/>
                  </a:lnTo>
                  <a:lnTo>
                    <a:pt x="29" y="49"/>
                  </a:lnTo>
                  <a:lnTo>
                    <a:pt x="27" y="51"/>
                  </a:lnTo>
                  <a:lnTo>
                    <a:pt x="27" y="54"/>
                  </a:lnTo>
                  <a:lnTo>
                    <a:pt x="27" y="55"/>
                  </a:lnTo>
                  <a:lnTo>
                    <a:pt x="27" y="56"/>
                  </a:lnTo>
                  <a:lnTo>
                    <a:pt x="26" y="58"/>
                  </a:lnTo>
                  <a:lnTo>
                    <a:pt x="26" y="60"/>
                  </a:lnTo>
                  <a:lnTo>
                    <a:pt x="25" y="62"/>
                  </a:lnTo>
                  <a:lnTo>
                    <a:pt x="25" y="65"/>
                  </a:lnTo>
                  <a:lnTo>
                    <a:pt x="24" y="66"/>
                  </a:lnTo>
                  <a:lnTo>
                    <a:pt x="23" y="67"/>
                  </a:lnTo>
                  <a:lnTo>
                    <a:pt x="23" y="70"/>
                  </a:lnTo>
                  <a:lnTo>
                    <a:pt x="23" y="72"/>
                  </a:lnTo>
                  <a:lnTo>
                    <a:pt x="22" y="73"/>
                  </a:lnTo>
                  <a:lnTo>
                    <a:pt x="22" y="76"/>
                  </a:lnTo>
                  <a:lnTo>
                    <a:pt x="20" y="77"/>
                  </a:lnTo>
                  <a:lnTo>
                    <a:pt x="19" y="79"/>
                  </a:lnTo>
                  <a:lnTo>
                    <a:pt x="19" y="80"/>
                  </a:lnTo>
                  <a:lnTo>
                    <a:pt x="18" y="82"/>
                  </a:lnTo>
                  <a:lnTo>
                    <a:pt x="17" y="84"/>
                  </a:lnTo>
                  <a:lnTo>
                    <a:pt x="15" y="85"/>
                  </a:lnTo>
                  <a:lnTo>
                    <a:pt x="14" y="86"/>
                  </a:lnTo>
                  <a:lnTo>
                    <a:pt x="14" y="89"/>
                  </a:lnTo>
                  <a:lnTo>
                    <a:pt x="13" y="90"/>
                  </a:lnTo>
                  <a:lnTo>
                    <a:pt x="0" y="84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4" name="Freeform 210"/>
            <p:cNvSpPr>
              <a:spLocks/>
            </p:cNvSpPr>
            <p:nvPr/>
          </p:nvSpPr>
          <p:spPr bwMode="auto">
            <a:xfrm>
              <a:off x="5675313" y="1819276"/>
              <a:ext cx="255587" cy="206375"/>
            </a:xfrm>
            <a:custGeom>
              <a:avLst/>
              <a:gdLst>
                <a:gd name="T0" fmla="*/ 41 w 161"/>
                <a:gd name="T1" fmla="*/ 127 h 130"/>
                <a:gd name="T2" fmla="*/ 40 w 161"/>
                <a:gd name="T3" fmla="*/ 121 h 130"/>
                <a:gd name="T4" fmla="*/ 37 w 161"/>
                <a:gd name="T5" fmla="*/ 116 h 130"/>
                <a:gd name="T6" fmla="*/ 36 w 161"/>
                <a:gd name="T7" fmla="*/ 110 h 130"/>
                <a:gd name="T8" fmla="*/ 35 w 161"/>
                <a:gd name="T9" fmla="*/ 105 h 130"/>
                <a:gd name="T10" fmla="*/ 33 w 161"/>
                <a:gd name="T11" fmla="*/ 99 h 130"/>
                <a:gd name="T12" fmla="*/ 31 w 161"/>
                <a:gd name="T13" fmla="*/ 92 h 130"/>
                <a:gd name="T14" fmla="*/ 29 w 161"/>
                <a:gd name="T15" fmla="*/ 86 h 130"/>
                <a:gd name="T16" fmla="*/ 28 w 161"/>
                <a:gd name="T17" fmla="*/ 78 h 130"/>
                <a:gd name="T18" fmla="*/ 25 w 161"/>
                <a:gd name="T19" fmla="*/ 70 h 130"/>
                <a:gd name="T20" fmla="*/ 24 w 161"/>
                <a:gd name="T21" fmla="*/ 61 h 130"/>
                <a:gd name="T22" fmla="*/ 23 w 161"/>
                <a:gd name="T23" fmla="*/ 54 h 130"/>
                <a:gd name="T24" fmla="*/ 22 w 161"/>
                <a:gd name="T25" fmla="*/ 44 h 130"/>
                <a:gd name="T26" fmla="*/ 58 w 161"/>
                <a:gd name="T27" fmla="*/ 20 h 130"/>
                <a:gd name="T28" fmla="*/ 63 w 161"/>
                <a:gd name="T29" fmla="*/ 20 h 130"/>
                <a:gd name="T30" fmla="*/ 68 w 161"/>
                <a:gd name="T31" fmla="*/ 21 h 130"/>
                <a:gd name="T32" fmla="*/ 75 w 161"/>
                <a:gd name="T33" fmla="*/ 21 h 130"/>
                <a:gd name="T34" fmla="*/ 81 w 161"/>
                <a:gd name="T35" fmla="*/ 22 h 130"/>
                <a:gd name="T36" fmla="*/ 89 w 161"/>
                <a:gd name="T37" fmla="*/ 23 h 130"/>
                <a:gd name="T38" fmla="*/ 96 w 161"/>
                <a:gd name="T39" fmla="*/ 25 h 130"/>
                <a:gd name="T40" fmla="*/ 105 w 161"/>
                <a:gd name="T41" fmla="*/ 26 h 130"/>
                <a:gd name="T42" fmla="*/ 113 w 161"/>
                <a:gd name="T43" fmla="*/ 28 h 130"/>
                <a:gd name="T44" fmla="*/ 122 w 161"/>
                <a:gd name="T45" fmla="*/ 31 h 130"/>
                <a:gd name="T46" fmla="*/ 131 w 161"/>
                <a:gd name="T47" fmla="*/ 33 h 130"/>
                <a:gd name="T48" fmla="*/ 141 w 161"/>
                <a:gd name="T49" fmla="*/ 38 h 130"/>
                <a:gd name="T50" fmla="*/ 150 w 161"/>
                <a:gd name="T51" fmla="*/ 42 h 130"/>
                <a:gd name="T52" fmla="*/ 160 w 161"/>
                <a:gd name="T53" fmla="*/ 46 h 130"/>
                <a:gd name="T54" fmla="*/ 161 w 161"/>
                <a:gd name="T55" fmla="*/ 51 h 130"/>
                <a:gd name="T56" fmla="*/ 158 w 161"/>
                <a:gd name="T57" fmla="*/ 56 h 130"/>
                <a:gd name="T58" fmla="*/ 157 w 161"/>
                <a:gd name="T59" fmla="*/ 61 h 130"/>
                <a:gd name="T60" fmla="*/ 156 w 161"/>
                <a:gd name="T61" fmla="*/ 66 h 130"/>
                <a:gd name="T62" fmla="*/ 153 w 161"/>
                <a:gd name="T63" fmla="*/ 72 h 130"/>
                <a:gd name="T64" fmla="*/ 152 w 161"/>
                <a:gd name="T65" fmla="*/ 78 h 130"/>
                <a:gd name="T66" fmla="*/ 151 w 161"/>
                <a:gd name="T67" fmla="*/ 84 h 130"/>
                <a:gd name="T68" fmla="*/ 150 w 161"/>
                <a:gd name="T69" fmla="*/ 90 h 130"/>
                <a:gd name="T70" fmla="*/ 148 w 161"/>
                <a:gd name="T71" fmla="*/ 97 h 130"/>
                <a:gd name="T72" fmla="*/ 147 w 161"/>
                <a:gd name="T73" fmla="*/ 104 h 130"/>
                <a:gd name="T74" fmla="*/ 146 w 161"/>
                <a:gd name="T75" fmla="*/ 110 h 130"/>
                <a:gd name="T76" fmla="*/ 146 w 161"/>
                <a:gd name="T77" fmla="*/ 117 h 130"/>
                <a:gd name="T78" fmla="*/ 146 w 161"/>
                <a:gd name="T79" fmla="*/ 122 h 130"/>
                <a:gd name="T80" fmla="*/ 144 w 161"/>
                <a:gd name="T81" fmla="*/ 125 h 130"/>
                <a:gd name="T82" fmla="*/ 138 w 161"/>
                <a:gd name="T83" fmla="*/ 124 h 130"/>
                <a:gd name="T84" fmla="*/ 130 w 161"/>
                <a:gd name="T85" fmla="*/ 124 h 130"/>
                <a:gd name="T86" fmla="*/ 125 w 161"/>
                <a:gd name="T87" fmla="*/ 124 h 130"/>
                <a:gd name="T88" fmla="*/ 121 w 161"/>
                <a:gd name="T89" fmla="*/ 122 h 130"/>
                <a:gd name="T90" fmla="*/ 116 w 161"/>
                <a:gd name="T91" fmla="*/ 122 h 130"/>
                <a:gd name="T92" fmla="*/ 109 w 161"/>
                <a:gd name="T93" fmla="*/ 122 h 130"/>
                <a:gd name="T94" fmla="*/ 103 w 161"/>
                <a:gd name="T95" fmla="*/ 122 h 130"/>
                <a:gd name="T96" fmla="*/ 99 w 161"/>
                <a:gd name="T97" fmla="*/ 122 h 130"/>
                <a:gd name="T98" fmla="*/ 94 w 161"/>
                <a:gd name="T99" fmla="*/ 122 h 130"/>
                <a:gd name="T100" fmla="*/ 89 w 161"/>
                <a:gd name="T101" fmla="*/ 122 h 130"/>
                <a:gd name="T102" fmla="*/ 84 w 161"/>
                <a:gd name="T103" fmla="*/ 122 h 130"/>
                <a:gd name="T104" fmla="*/ 79 w 161"/>
                <a:gd name="T105" fmla="*/ 124 h 130"/>
                <a:gd name="T106" fmla="*/ 74 w 161"/>
                <a:gd name="T107" fmla="*/ 124 h 130"/>
                <a:gd name="T108" fmla="*/ 69 w 161"/>
                <a:gd name="T109" fmla="*/ 125 h 130"/>
                <a:gd name="T110" fmla="*/ 64 w 161"/>
                <a:gd name="T111" fmla="*/ 126 h 130"/>
                <a:gd name="T112" fmla="*/ 57 w 161"/>
                <a:gd name="T113" fmla="*/ 127 h 130"/>
                <a:gd name="T114" fmla="*/ 51 w 161"/>
                <a:gd name="T115" fmla="*/ 128 h 130"/>
                <a:gd name="T116" fmla="*/ 45 w 161"/>
                <a:gd name="T117" fmla="*/ 130 h 13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61"/>
                <a:gd name="T178" fmla="*/ 0 h 130"/>
                <a:gd name="T179" fmla="*/ 161 w 161"/>
                <a:gd name="T180" fmla="*/ 130 h 130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61" h="130">
                  <a:moveTo>
                    <a:pt x="42" y="130"/>
                  </a:moveTo>
                  <a:lnTo>
                    <a:pt x="42" y="130"/>
                  </a:lnTo>
                  <a:lnTo>
                    <a:pt x="42" y="128"/>
                  </a:lnTo>
                  <a:lnTo>
                    <a:pt x="41" y="127"/>
                  </a:lnTo>
                  <a:lnTo>
                    <a:pt x="41" y="126"/>
                  </a:lnTo>
                  <a:lnTo>
                    <a:pt x="40" y="125"/>
                  </a:lnTo>
                  <a:lnTo>
                    <a:pt x="40" y="124"/>
                  </a:lnTo>
                  <a:lnTo>
                    <a:pt x="40" y="121"/>
                  </a:lnTo>
                  <a:lnTo>
                    <a:pt x="40" y="120"/>
                  </a:lnTo>
                  <a:lnTo>
                    <a:pt x="39" y="119"/>
                  </a:lnTo>
                  <a:lnTo>
                    <a:pt x="39" y="117"/>
                  </a:lnTo>
                  <a:lnTo>
                    <a:pt x="37" y="116"/>
                  </a:lnTo>
                  <a:lnTo>
                    <a:pt x="37" y="115"/>
                  </a:lnTo>
                  <a:lnTo>
                    <a:pt x="36" y="112"/>
                  </a:lnTo>
                  <a:lnTo>
                    <a:pt x="36" y="111"/>
                  </a:lnTo>
                  <a:lnTo>
                    <a:pt x="36" y="110"/>
                  </a:lnTo>
                  <a:lnTo>
                    <a:pt x="35" y="109"/>
                  </a:lnTo>
                  <a:lnTo>
                    <a:pt x="35" y="108"/>
                  </a:lnTo>
                  <a:lnTo>
                    <a:pt x="35" y="106"/>
                  </a:lnTo>
                  <a:lnTo>
                    <a:pt x="35" y="105"/>
                  </a:lnTo>
                  <a:lnTo>
                    <a:pt x="34" y="104"/>
                  </a:lnTo>
                  <a:lnTo>
                    <a:pt x="34" y="102"/>
                  </a:lnTo>
                  <a:lnTo>
                    <a:pt x="33" y="100"/>
                  </a:lnTo>
                  <a:lnTo>
                    <a:pt x="33" y="99"/>
                  </a:lnTo>
                  <a:lnTo>
                    <a:pt x="33" y="97"/>
                  </a:lnTo>
                  <a:lnTo>
                    <a:pt x="31" y="95"/>
                  </a:lnTo>
                  <a:lnTo>
                    <a:pt x="31" y="94"/>
                  </a:lnTo>
                  <a:lnTo>
                    <a:pt x="31" y="92"/>
                  </a:lnTo>
                  <a:lnTo>
                    <a:pt x="30" y="90"/>
                  </a:lnTo>
                  <a:lnTo>
                    <a:pt x="30" y="89"/>
                  </a:lnTo>
                  <a:lnTo>
                    <a:pt x="30" y="87"/>
                  </a:lnTo>
                  <a:lnTo>
                    <a:pt x="29" y="86"/>
                  </a:lnTo>
                  <a:lnTo>
                    <a:pt x="29" y="83"/>
                  </a:lnTo>
                  <a:lnTo>
                    <a:pt x="28" y="82"/>
                  </a:lnTo>
                  <a:lnTo>
                    <a:pt x="28" y="80"/>
                  </a:lnTo>
                  <a:lnTo>
                    <a:pt x="28" y="78"/>
                  </a:lnTo>
                  <a:lnTo>
                    <a:pt x="27" y="76"/>
                  </a:lnTo>
                  <a:lnTo>
                    <a:pt x="27" y="73"/>
                  </a:lnTo>
                  <a:lnTo>
                    <a:pt x="27" y="72"/>
                  </a:lnTo>
                  <a:lnTo>
                    <a:pt x="25" y="70"/>
                  </a:lnTo>
                  <a:lnTo>
                    <a:pt x="25" y="67"/>
                  </a:lnTo>
                  <a:lnTo>
                    <a:pt x="25" y="66"/>
                  </a:lnTo>
                  <a:lnTo>
                    <a:pt x="25" y="64"/>
                  </a:lnTo>
                  <a:lnTo>
                    <a:pt x="24" y="61"/>
                  </a:lnTo>
                  <a:lnTo>
                    <a:pt x="23" y="60"/>
                  </a:lnTo>
                  <a:lnTo>
                    <a:pt x="23" y="58"/>
                  </a:lnTo>
                  <a:lnTo>
                    <a:pt x="23" y="55"/>
                  </a:lnTo>
                  <a:lnTo>
                    <a:pt x="23" y="54"/>
                  </a:lnTo>
                  <a:lnTo>
                    <a:pt x="23" y="51"/>
                  </a:lnTo>
                  <a:lnTo>
                    <a:pt x="22" y="49"/>
                  </a:lnTo>
                  <a:lnTo>
                    <a:pt x="22" y="46"/>
                  </a:lnTo>
                  <a:lnTo>
                    <a:pt x="22" y="44"/>
                  </a:lnTo>
                  <a:lnTo>
                    <a:pt x="0" y="27"/>
                  </a:lnTo>
                  <a:lnTo>
                    <a:pt x="28" y="0"/>
                  </a:lnTo>
                  <a:lnTo>
                    <a:pt x="57" y="20"/>
                  </a:lnTo>
                  <a:lnTo>
                    <a:pt x="58" y="20"/>
                  </a:lnTo>
                  <a:lnTo>
                    <a:pt x="59" y="20"/>
                  </a:lnTo>
                  <a:lnTo>
                    <a:pt x="61" y="20"/>
                  </a:lnTo>
                  <a:lnTo>
                    <a:pt x="62" y="20"/>
                  </a:lnTo>
                  <a:lnTo>
                    <a:pt x="63" y="20"/>
                  </a:lnTo>
                  <a:lnTo>
                    <a:pt x="64" y="21"/>
                  </a:lnTo>
                  <a:lnTo>
                    <a:pt x="66" y="21"/>
                  </a:lnTo>
                  <a:lnTo>
                    <a:pt x="67" y="21"/>
                  </a:lnTo>
                  <a:lnTo>
                    <a:pt x="68" y="21"/>
                  </a:lnTo>
                  <a:lnTo>
                    <a:pt x="71" y="21"/>
                  </a:lnTo>
                  <a:lnTo>
                    <a:pt x="72" y="21"/>
                  </a:lnTo>
                  <a:lnTo>
                    <a:pt x="74" y="21"/>
                  </a:lnTo>
                  <a:lnTo>
                    <a:pt x="75" y="21"/>
                  </a:lnTo>
                  <a:lnTo>
                    <a:pt x="77" y="21"/>
                  </a:lnTo>
                  <a:lnTo>
                    <a:pt x="79" y="21"/>
                  </a:lnTo>
                  <a:lnTo>
                    <a:pt x="80" y="22"/>
                  </a:lnTo>
                  <a:lnTo>
                    <a:pt x="81" y="22"/>
                  </a:lnTo>
                  <a:lnTo>
                    <a:pt x="84" y="22"/>
                  </a:lnTo>
                  <a:lnTo>
                    <a:pt x="85" y="22"/>
                  </a:lnTo>
                  <a:lnTo>
                    <a:pt x="88" y="22"/>
                  </a:lnTo>
                  <a:lnTo>
                    <a:pt x="89" y="23"/>
                  </a:lnTo>
                  <a:lnTo>
                    <a:pt x="91" y="23"/>
                  </a:lnTo>
                  <a:lnTo>
                    <a:pt x="93" y="23"/>
                  </a:lnTo>
                  <a:lnTo>
                    <a:pt x="95" y="23"/>
                  </a:lnTo>
                  <a:lnTo>
                    <a:pt x="96" y="25"/>
                  </a:lnTo>
                  <a:lnTo>
                    <a:pt x="99" y="25"/>
                  </a:lnTo>
                  <a:lnTo>
                    <a:pt x="101" y="26"/>
                  </a:lnTo>
                  <a:lnTo>
                    <a:pt x="103" y="26"/>
                  </a:lnTo>
                  <a:lnTo>
                    <a:pt x="105" y="26"/>
                  </a:lnTo>
                  <a:lnTo>
                    <a:pt x="107" y="26"/>
                  </a:lnTo>
                  <a:lnTo>
                    <a:pt x="109" y="27"/>
                  </a:lnTo>
                  <a:lnTo>
                    <a:pt x="112" y="28"/>
                  </a:lnTo>
                  <a:lnTo>
                    <a:pt x="113" y="28"/>
                  </a:lnTo>
                  <a:lnTo>
                    <a:pt x="116" y="28"/>
                  </a:lnTo>
                  <a:lnTo>
                    <a:pt x="118" y="30"/>
                  </a:lnTo>
                  <a:lnTo>
                    <a:pt x="121" y="31"/>
                  </a:lnTo>
                  <a:lnTo>
                    <a:pt x="122" y="31"/>
                  </a:lnTo>
                  <a:lnTo>
                    <a:pt x="125" y="32"/>
                  </a:lnTo>
                  <a:lnTo>
                    <a:pt x="126" y="32"/>
                  </a:lnTo>
                  <a:lnTo>
                    <a:pt x="129" y="33"/>
                  </a:lnTo>
                  <a:lnTo>
                    <a:pt x="131" y="33"/>
                  </a:lnTo>
                  <a:lnTo>
                    <a:pt x="134" y="34"/>
                  </a:lnTo>
                  <a:lnTo>
                    <a:pt x="136" y="36"/>
                  </a:lnTo>
                  <a:lnTo>
                    <a:pt x="139" y="36"/>
                  </a:lnTo>
                  <a:lnTo>
                    <a:pt x="141" y="38"/>
                  </a:lnTo>
                  <a:lnTo>
                    <a:pt x="143" y="38"/>
                  </a:lnTo>
                  <a:lnTo>
                    <a:pt x="145" y="39"/>
                  </a:lnTo>
                  <a:lnTo>
                    <a:pt x="147" y="40"/>
                  </a:lnTo>
                  <a:lnTo>
                    <a:pt x="150" y="42"/>
                  </a:lnTo>
                  <a:lnTo>
                    <a:pt x="152" y="43"/>
                  </a:lnTo>
                  <a:lnTo>
                    <a:pt x="155" y="44"/>
                  </a:lnTo>
                  <a:lnTo>
                    <a:pt x="157" y="45"/>
                  </a:lnTo>
                  <a:lnTo>
                    <a:pt x="160" y="46"/>
                  </a:lnTo>
                  <a:lnTo>
                    <a:pt x="161" y="48"/>
                  </a:lnTo>
                  <a:lnTo>
                    <a:pt x="161" y="49"/>
                  </a:lnTo>
                  <a:lnTo>
                    <a:pt x="161" y="50"/>
                  </a:lnTo>
                  <a:lnTo>
                    <a:pt x="161" y="51"/>
                  </a:lnTo>
                  <a:lnTo>
                    <a:pt x="160" y="53"/>
                  </a:lnTo>
                  <a:lnTo>
                    <a:pt x="160" y="54"/>
                  </a:lnTo>
                  <a:lnTo>
                    <a:pt x="160" y="55"/>
                  </a:lnTo>
                  <a:lnTo>
                    <a:pt x="158" y="56"/>
                  </a:lnTo>
                  <a:lnTo>
                    <a:pt x="158" y="58"/>
                  </a:lnTo>
                  <a:lnTo>
                    <a:pt x="158" y="60"/>
                  </a:lnTo>
                  <a:lnTo>
                    <a:pt x="157" y="60"/>
                  </a:lnTo>
                  <a:lnTo>
                    <a:pt x="157" y="61"/>
                  </a:lnTo>
                  <a:lnTo>
                    <a:pt x="156" y="62"/>
                  </a:lnTo>
                  <a:lnTo>
                    <a:pt x="156" y="64"/>
                  </a:lnTo>
                  <a:lnTo>
                    <a:pt x="156" y="65"/>
                  </a:lnTo>
                  <a:lnTo>
                    <a:pt x="156" y="66"/>
                  </a:lnTo>
                  <a:lnTo>
                    <a:pt x="156" y="67"/>
                  </a:lnTo>
                  <a:lnTo>
                    <a:pt x="155" y="70"/>
                  </a:lnTo>
                  <a:lnTo>
                    <a:pt x="155" y="71"/>
                  </a:lnTo>
                  <a:lnTo>
                    <a:pt x="153" y="72"/>
                  </a:lnTo>
                  <a:lnTo>
                    <a:pt x="153" y="73"/>
                  </a:lnTo>
                  <a:lnTo>
                    <a:pt x="153" y="75"/>
                  </a:lnTo>
                  <a:lnTo>
                    <a:pt x="153" y="77"/>
                  </a:lnTo>
                  <a:lnTo>
                    <a:pt x="152" y="78"/>
                  </a:lnTo>
                  <a:lnTo>
                    <a:pt x="152" y="80"/>
                  </a:lnTo>
                  <a:lnTo>
                    <a:pt x="152" y="82"/>
                  </a:lnTo>
                  <a:lnTo>
                    <a:pt x="152" y="83"/>
                  </a:lnTo>
                  <a:lnTo>
                    <a:pt x="151" y="84"/>
                  </a:lnTo>
                  <a:lnTo>
                    <a:pt x="150" y="86"/>
                  </a:lnTo>
                  <a:lnTo>
                    <a:pt x="150" y="88"/>
                  </a:lnTo>
                  <a:lnTo>
                    <a:pt x="150" y="89"/>
                  </a:lnTo>
                  <a:lnTo>
                    <a:pt x="150" y="90"/>
                  </a:lnTo>
                  <a:lnTo>
                    <a:pt x="150" y="92"/>
                  </a:lnTo>
                  <a:lnTo>
                    <a:pt x="148" y="94"/>
                  </a:lnTo>
                  <a:lnTo>
                    <a:pt x="148" y="95"/>
                  </a:lnTo>
                  <a:lnTo>
                    <a:pt x="148" y="97"/>
                  </a:lnTo>
                  <a:lnTo>
                    <a:pt x="148" y="99"/>
                  </a:lnTo>
                  <a:lnTo>
                    <a:pt x="147" y="100"/>
                  </a:lnTo>
                  <a:lnTo>
                    <a:pt x="147" y="102"/>
                  </a:lnTo>
                  <a:lnTo>
                    <a:pt x="147" y="104"/>
                  </a:lnTo>
                  <a:lnTo>
                    <a:pt x="147" y="105"/>
                  </a:lnTo>
                  <a:lnTo>
                    <a:pt x="147" y="106"/>
                  </a:lnTo>
                  <a:lnTo>
                    <a:pt x="147" y="108"/>
                  </a:lnTo>
                  <a:lnTo>
                    <a:pt x="146" y="110"/>
                  </a:lnTo>
                  <a:lnTo>
                    <a:pt x="146" y="111"/>
                  </a:lnTo>
                  <a:lnTo>
                    <a:pt x="146" y="112"/>
                  </a:lnTo>
                  <a:lnTo>
                    <a:pt x="146" y="115"/>
                  </a:lnTo>
                  <a:lnTo>
                    <a:pt x="146" y="117"/>
                  </a:lnTo>
                  <a:lnTo>
                    <a:pt x="146" y="119"/>
                  </a:lnTo>
                  <a:lnTo>
                    <a:pt x="146" y="120"/>
                  </a:lnTo>
                  <a:lnTo>
                    <a:pt x="146" y="121"/>
                  </a:lnTo>
                  <a:lnTo>
                    <a:pt x="146" y="122"/>
                  </a:lnTo>
                  <a:lnTo>
                    <a:pt x="146" y="124"/>
                  </a:lnTo>
                  <a:lnTo>
                    <a:pt x="146" y="125"/>
                  </a:lnTo>
                  <a:lnTo>
                    <a:pt x="145" y="125"/>
                  </a:lnTo>
                  <a:lnTo>
                    <a:pt x="144" y="125"/>
                  </a:lnTo>
                  <a:lnTo>
                    <a:pt x="143" y="125"/>
                  </a:lnTo>
                  <a:lnTo>
                    <a:pt x="141" y="125"/>
                  </a:lnTo>
                  <a:lnTo>
                    <a:pt x="139" y="124"/>
                  </a:lnTo>
                  <a:lnTo>
                    <a:pt x="138" y="124"/>
                  </a:lnTo>
                  <a:lnTo>
                    <a:pt x="136" y="124"/>
                  </a:lnTo>
                  <a:lnTo>
                    <a:pt x="134" y="124"/>
                  </a:lnTo>
                  <a:lnTo>
                    <a:pt x="133" y="124"/>
                  </a:lnTo>
                  <a:lnTo>
                    <a:pt x="130" y="124"/>
                  </a:lnTo>
                  <a:lnTo>
                    <a:pt x="129" y="124"/>
                  </a:lnTo>
                  <a:lnTo>
                    <a:pt x="128" y="124"/>
                  </a:lnTo>
                  <a:lnTo>
                    <a:pt x="126" y="124"/>
                  </a:lnTo>
                  <a:lnTo>
                    <a:pt x="125" y="124"/>
                  </a:lnTo>
                  <a:lnTo>
                    <a:pt x="124" y="124"/>
                  </a:lnTo>
                  <a:lnTo>
                    <a:pt x="124" y="122"/>
                  </a:lnTo>
                  <a:lnTo>
                    <a:pt x="122" y="122"/>
                  </a:lnTo>
                  <a:lnTo>
                    <a:pt x="121" y="122"/>
                  </a:lnTo>
                  <a:lnTo>
                    <a:pt x="119" y="122"/>
                  </a:lnTo>
                  <a:lnTo>
                    <a:pt x="118" y="122"/>
                  </a:lnTo>
                  <a:lnTo>
                    <a:pt x="117" y="122"/>
                  </a:lnTo>
                  <a:lnTo>
                    <a:pt x="116" y="122"/>
                  </a:lnTo>
                  <a:lnTo>
                    <a:pt x="114" y="122"/>
                  </a:lnTo>
                  <a:lnTo>
                    <a:pt x="113" y="122"/>
                  </a:lnTo>
                  <a:lnTo>
                    <a:pt x="112" y="122"/>
                  </a:lnTo>
                  <a:lnTo>
                    <a:pt x="109" y="122"/>
                  </a:lnTo>
                  <a:lnTo>
                    <a:pt x="108" y="122"/>
                  </a:lnTo>
                  <a:lnTo>
                    <a:pt x="107" y="122"/>
                  </a:lnTo>
                  <a:lnTo>
                    <a:pt x="105" y="122"/>
                  </a:lnTo>
                  <a:lnTo>
                    <a:pt x="103" y="122"/>
                  </a:lnTo>
                  <a:lnTo>
                    <a:pt x="102" y="122"/>
                  </a:lnTo>
                  <a:lnTo>
                    <a:pt x="101" y="122"/>
                  </a:lnTo>
                  <a:lnTo>
                    <a:pt x="100" y="122"/>
                  </a:lnTo>
                  <a:lnTo>
                    <a:pt x="99" y="122"/>
                  </a:lnTo>
                  <a:lnTo>
                    <a:pt x="97" y="122"/>
                  </a:lnTo>
                  <a:lnTo>
                    <a:pt x="96" y="122"/>
                  </a:lnTo>
                  <a:lnTo>
                    <a:pt x="95" y="122"/>
                  </a:lnTo>
                  <a:lnTo>
                    <a:pt x="94" y="122"/>
                  </a:lnTo>
                  <a:lnTo>
                    <a:pt x="93" y="122"/>
                  </a:lnTo>
                  <a:lnTo>
                    <a:pt x="91" y="122"/>
                  </a:lnTo>
                  <a:lnTo>
                    <a:pt x="90" y="122"/>
                  </a:lnTo>
                  <a:lnTo>
                    <a:pt x="89" y="122"/>
                  </a:lnTo>
                  <a:lnTo>
                    <a:pt x="88" y="122"/>
                  </a:lnTo>
                  <a:lnTo>
                    <a:pt x="86" y="122"/>
                  </a:lnTo>
                  <a:lnTo>
                    <a:pt x="85" y="122"/>
                  </a:lnTo>
                  <a:lnTo>
                    <a:pt x="84" y="122"/>
                  </a:lnTo>
                  <a:lnTo>
                    <a:pt x="83" y="122"/>
                  </a:lnTo>
                  <a:lnTo>
                    <a:pt x="81" y="122"/>
                  </a:lnTo>
                  <a:lnTo>
                    <a:pt x="80" y="124"/>
                  </a:lnTo>
                  <a:lnTo>
                    <a:pt x="79" y="124"/>
                  </a:lnTo>
                  <a:lnTo>
                    <a:pt x="78" y="124"/>
                  </a:lnTo>
                  <a:lnTo>
                    <a:pt x="77" y="124"/>
                  </a:lnTo>
                  <a:lnTo>
                    <a:pt x="75" y="124"/>
                  </a:lnTo>
                  <a:lnTo>
                    <a:pt x="74" y="124"/>
                  </a:lnTo>
                  <a:lnTo>
                    <a:pt x="72" y="124"/>
                  </a:lnTo>
                  <a:lnTo>
                    <a:pt x="72" y="125"/>
                  </a:lnTo>
                  <a:lnTo>
                    <a:pt x="71" y="125"/>
                  </a:lnTo>
                  <a:lnTo>
                    <a:pt x="69" y="125"/>
                  </a:lnTo>
                  <a:lnTo>
                    <a:pt x="68" y="125"/>
                  </a:lnTo>
                  <a:lnTo>
                    <a:pt x="67" y="125"/>
                  </a:lnTo>
                  <a:lnTo>
                    <a:pt x="66" y="125"/>
                  </a:lnTo>
                  <a:lnTo>
                    <a:pt x="64" y="126"/>
                  </a:lnTo>
                  <a:lnTo>
                    <a:pt x="63" y="126"/>
                  </a:lnTo>
                  <a:lnTo>
                    <a:pt x="62" y="126"/>
                  </a:lnTo>
                  <a:lnTo>
                    <a:pt x="59" y="126"/>
                  </a:lnTo>
                  <a:lnTo>
                    <a:pt x="57" y="127"/>
                  </a:lnTo>
                  <a:lnTo>
                    <a:pt x="56" y="127"/>
                  </a:lnTo>
                  <a:lnTo>
                    <a:pt x="55" y="127"/>
                  </a:lnTo>
                  <a:lnTo>
                    <a:pt x="53" y="127"/>
                  </a:lnTo>
                  <a:lnTo>
                    <a:pt x="51" y="128"/>
                  </a:lnTo>
                  <a:lnTo>
                    <a:pt x="50" y="128"/>
                  </a:lnTo>
                  <a:lnTo>
                    <a:pt x="49" y="128"/>
                  </a:lnTo>
                  <a:lnTo>
                    <a:pt x="47" y="128"/>
                  </a:lnTo>
                  <a:lnTo>
                    <a:pt x="45" y="130"/>
                  </a:lnTo>
                  <a:lnTo>
                    <a:pt x="44" y="130"/>
                  </a:lnTo>
                  <a:lnTo>
                    <a:pt x="42" y="13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5" name="Freeform 211"/>
            <p:cNvSpPr>
              <a:spLocks/>
            </p:cNvSpPr>
            <p:nvPr/>
          </p:nvSpPr>
          <p:spPr bwMode="auto">
            <a:xfrm>
              <a:off x="5522913" y="1816101"/>
              <a:ext cx="171450" cy="96838"/>
            </a:xfrm>
            <a:custGeom>
              <a:avLst/>
              <a:gdLst>
                <a:gd name="T0" fmla="*/ 94 w 108"/>
                <a:gd name="T1" fmla="*/ 28 h 61"/>
                <a:gd name="T2" fmla="*/ 89 w 108"/>
                <a:gd name="T3" fmla="*/ 25 h 61"/>
                <a:gd name="T4" fmla="*/ 86 w 108"/>
                <a:gd name="T5" fmla="*/ 24 h 61"/>
                <a:gd name="T6" fmla="*/ 79 w 108"/>
                <a:gd name="T7" fmla="*/ 22 h 61"/>
                <a:gd name="T8" fmla="*/ 74 w 108"/>
                <a:gd name="T9" fmla="*/ 19 h 61"/>
                <a:gd name="T10" fmla="*/ 67 w 108"/>
                <a:gd name="T11" fmla="*/ 17 h 61"/>
                <a:gd name="T12" fmla="*/ 61 w 108"/>
                <a:gd name="T13" fmla="*/ 15 h 61"/>
                <a:gd name="T14" fmla="*/ 54 w 108"/>
                <a:gd name="T15" fmla="*/ 13 h 61"/>
                <a:gd name="T16" fmla="*/ 48 w 108"/>
                <a:gd name="T17" fmla="*/ 12 h 61"/>
                <a:gd name="T18" fmla="*/ 42 w 108"/>
                <a:gd name="T19" fmla="*/ 11 h 61"/>
                <a:gd name="T20" fmla="*/ 36 w 108"/>
                <a:gd name="T21" fmla="*/ 11 h 61"/>
                <a:gd name="T22" fmla="*/ 30 w 108"/>
                <a:gd name="T23" fmla="*/ 12 h 61"/>
                <a:gd name="T24" fmla="*/ 25 w 108"/>
                <a:gd name="T25" fmla="*/ 13 h 61"/>
                <a:gd name="T26" fmla="*/ 20 w 108"/>
                <a:gd name="T27" fmla="*/ 16 h 61"/>
                <a:gd name="T28" fmla="*/ 14 w 108"/>
                <a:gd name="T29" fmla="*/ 22 h 61"/>
                <a:gd name="T30" fmla="*/ 10 w 108"/>
                <a:gd name="T31" fmla="*/ 29 h 61"/>
                <a:gd name="T32" fmla="*/ 10 w 108"/>
                <a:gd name="T33" fmla="*/ 36 h 61"/>
                <a:gd name="T34" fmla="*/ 13 w 108"/>
                <a:gd name="T35" fmla="*/ 42 h 61"/>
                <a:gd name="T36" fmla="*/ 16 w 108"/>
                <a:gd name="T37" fmla="*/ 47 h 61"/>
                <a:gd name="T38" fmla="*/ 22 w 108"/>
                <a:gd name="T39" fmla="*/ 51 h 61"/>
                <a:gd name="T40" fmla="*/ 30 w 108"/>
                <a:gd name="T41" fmla="*/ 52 h 61"/>
                <a:gd name="T42" fmla="*/ 35 w 108"/>
                <a:gd name="T43" fmla="*/ 52 h 61"/>
                <a:gd name="T44" fmla="*/ 39 w 108"/>
                <a:gd name="T45" fmla="*/ 51 h 61"/>
                <a:gd name="T46" fmla="*/ 43 w 108"/>
                <a:gd name="T47" fmla="*/ 61 h 61"/>
                <a:gd name="T48" fmla="*/ 37 w 108"/>
                <a:gd name="T49" fmla="*/ 61 h 61"/>
                <a:gd name="T50" fmla="*/ 32 w 108"/>
                <a:gd name="T51" fmla="*/ 61 h 61"/>
                <a:gd name="T52" fmla="*/ 27 w 108"/>
                <a:gd name="T53" fmla="*/ 61 h 61"/>
                <a:gd name="T54" fmla="*/ 22 w 108"/>
                <a:gd name="T55" fmla="*/ 61 h 61"/>
                <a:gd name="T56" fmla="*/ 17 w 108"/>
                <a:gd name="T57" fmla="*/ 60 h 61"/>
                <a:gd name="T58" fmla="*/ 14 w 108"/>
                <a:gd name="T59" fmla="*/ 57 h 61"/>
                <a:gd name="T60" fmla="*/ 9 w 108"/>
                <a:gd name="T61" fmla="*/ 55 h 61"/>
                <a:gd name="T62" fmla="*/ 4 w 108"/>
                <a:gd name="T63" fmla="*/ 50 h 61"/>
                <a:gd name="T64" fmla="*/ 2 w 108"/>
                <a:gd name="T65" fmla="*/ 45 h 61"/>
                <a:gd name="T66" fmla="*/ 0 w 108"/>
                <a:gd name="T67" fmla="*/ 39 h 61"/>
                <a:gd name="T68" fmla="*/ 0 w 108"/>
                <a:gd name="T69" fmla="*/ 33 h 61"/>
                <a:gd name="T70" fmla="*/ 0 w 108"/>
                <a:gd name="T71" fmla="*/ 25 h 61"/>
                <a:gd name="T72" fmla="*/ 2 w 108"/>
                <a:gd name="T73" fmla="*/ 19 h 61"/>
                <a:gd name="T74" fmla="*/ 4 w 108"/>
                <a:gd name="T75" fmla="*/ 15 h 61"/>
                <a:gd name="T76" fmla="*/ 8 w 108"/>
                <a:gd name="T77" fmla="*/ 11 h 61"/>
                <a:gd name="T78" fmla="*/ 12 w 108"/>
                <a:gd name="T79" fmla="*/ 6 h 61"/>
                <a:gd name="T80" fmla="*/ 16 w 108"/>
                <a:gd name="T81" fmla="*/ 3 h 61"/>
                <a:gd name="T82" fmla="*/ 22 w 108"/>
                <a:gd name="T83" fmla="*/ 1 h 61"/>
                <a:gd name="T84" fmla="*/ 27 w 108"/>
                <a:gd name="T85" fmla="*/ 0 h 61"/>
                <a:gd name="T86" fmla="*/ 32 w 108"/>
                <a:gd name="T87" fmla="*/ 0 h 61"/>
                <a:gd name="T88" fmla="*/ 38 w 108"/>
                <a:gd name="T89" fmla="*/ 0 h 61"/>
                <a:gd name="T90" fmla="*/ 43 w 108"/>
                <a:gd name="T91" fmla="*/ 0 h 61"/>
                <a:gd name="T92" fmla="*/ 48 w 108"/>
                <a:gd name="T93" fmla="*/ 1 h 61"/>
                <a:gd name="T94" fmla="*/ 54 w 108"/>
                <a:gd name="T95" fmla="*/ 2 h 61"/>
                <a:gd name="T96" fmla="*/ 60 w 108"/>
                <a:gd name="T97" fmla="*/ 3 h 61"/>
                <a:gd name="T98" fmla="*/ 66 w 108"/>
                <a:gd name="T99" fmla="*/ 6 h 61"/>
                <a:gd name="T100" fmla="*/ 72 w 108"/>
                <a:gd name="T101" fmla="*/ 7 h 61"/>
                <a:gd name="T102" fmla="*/ 79 w 108"/>
                <a:gd name="T103" fmla="*/ 10 h 61"/>
                <a:gd name="T104" fmla="*/ 83 w 108"/>
                <a:gd name="T105" fmla="*/ 12 h 61"/>
                <a:gd name="T106" fmla="*/ 88 w 108"/>
                <a:gd name="T107" fmla="*/ 13 h 61"/>
                <a:gd name="T108" fmla="*/ 96 w 108"/>
                <a:gd name="T109" fmla="*/ 17 h 61"/>
                <a:gd name="T110" fmla="*/ 102 w 108"/>
                <a:gd name="T111" fmla="*/ 19 h 61"/>
                <a:gd name="T112" fmla="*/ 107 w 108"/>
                <a:gd name="T113" fmla="*/ 22 h 6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8"/>
                <a:gd name="T172" fmla="*/ 0 h 61"/>
                <a:gd name="T173" fmla="*/ 108 w 108"/>
                <a:gd name="T174" fmla="*/ 61 h 6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8" h="61">
                  <a:moveTo>
                    <a:pt x="96" y="29"/>
                  </a:moveTo>
                  <a:lnTo>
                    <a:pt x="96" y="29"/>
                  </a:lnTo>
                  <a:lnTo>
                    <a:pt x="96" y="28"/>
                  </a:lnTo>
                  <a:lnTo>
                    <a:pt x="94" y="28"/>
                  </a:lnTo>
                  <a:lnTo>
                    <a:pt x="93" y="28"/>
                  </a:lnTo>
                  <a:lnTo>
                    <a:pt x="92" y="27"/>
                  </a:lnTo>
                  <a:lnTo>
                    <a:pt x="89" y="27"/>
                  </a:lnTo>
                  <a:lnTo>
                    <a:pt x="89" y="25"/>
                  </a:lnTo>
                  <a:lnTo>
                    <a:pt x="88" y="25"/>
                  </a:lnTo>
                  <a:lnTo>
                    <a:pt x="87" y="25"/>
                  </a:lnTo>
                  <a:lnTo>
                    <a:pt x="87" y="24"/>
                  </a:lnTo>
                  <a:lnTo>
                    <a:pt x="86" y="24"/>
                  </a:lnTo>
                  <a:lnTo>
                    <a:pt x="83" y="23"/>
                  </a:lnTo>
                  <a:lnTo>
                    <a:pt x="82" y="23"/>
                  </a:lnTo>
                  <a:lnTo>
                    <a:pt x="81" y="22"/>
                  </a:lnTo>
                  <a:lnTo>
                    <a:pt x="79" y="22"/>
                  </a:lnTo>
                  <a:lnTo>
                    <a:pt x="77" y="20"/>
                  </a:lnTo>
                  <a:lnTo>
                    <a:pt x="76" y="20"/>
                  </a:lnTo>
                  <a:lnTo>
                    <a:pt x="75" y="19"/>
                  </a:lnTo>
                  <a:lnTo>
                    <a:pt x="74" y="19"/>
                  </a:lnTo>
                  <a:lnTo>
                    <a:pt x="72" y="18"/>
                  </a:lnTo>
                  <a:lnTo>
                    <a:pt x="71" y="18"/>
                  </a:lnTo>
                  <a:lnTo>
                    <a:pt x="69" y="18"/>
                  </a:lnTo>
                  <a:lnTo>
                    <a:pt x="67" y="17"/>
                  </a:lnTo>
                  <a:lnTo>
                    <a:pt x="66" y="17"/>
                  </a:lnTo>
                  <a:lnTo>
                    <a:pt x="65" y="16"/>
                  </a:lnTo>
                  <a:lnTo>
                    <a:pt x="63" y="16"/>
                  </a:lnTo>
                  <a:lnTo>
                    <a:pt x="61" y="15"/>
                  </a:lnTo>
                  <a:lnTo>
                    <a:pt x="60" y="15"/>
                  </a:lnTo>
                  <a:lnTo>
                    <a:pt x="58" y="13"/>
                  </a:lnTo>
                  <a:lnTo>
                    <a:pt x="57" y="13"/>
                  </a:lnTo>
                  <a:lnTo>
                    <a:pt x="54" y="13"/>
                  </a:lnTo>
                  <a:lnTo>
                    <a:pt x="53" y="13"/>
                  </a:lnTo>
                  <a:lnTo>
                    <a:pt x="52" y="12"/>
                  </a:lnTo>
                  <a:lnTo>
                    <a:pt x="49" y="12"/>
                  </a:lnTo>
                  <a:lnTo>
                    <a:pt x="48" y="12"/>
                  </a:lnTo>
                  <a:lnTo>
                    <a:pt x="47" y="12"/>
                  </a:lnTo>
                  <a:lnTo>
                    <a:pt x="44" y="12"/>
                  </a:lnTo>
                  <a:lnTo>
                    <a:pt x="43" y="11"/>
                  </a:lnTo>
                  <a:lnTo>
                    <a:pt x="42" y="11"/>
                  </a:lnTo>
                  <a:lnTo>
                    <a:pt x="39" y="11"/>
                  </a:lnTo>
                  <a:lnTo>
                    <a:pt x="38" y="11"/>
                  </a:lnTo>
                  <a:lnTo>
                    <a:pt x="37" y="11"/>
                  </a:lnTo>
                  <a:lnTo>
                    <a:pt x="36" y="11"/>
                  </a:lnTo>
                  <a:lnTo>
                    <a:pt x="35" y="11"/>
                  </a:lnTo>
                  <a:lnTo>
                    <a:pt x="32" y="11"/>
                  </a:lnTo>
                  <a:lnTo>
                    <a:pt x="31" y="11"/>
                  </a:lnTo>
                  <a:lnTo>
                    <a:pt x="30" y="12"/>
                  </a:lnTo>
                  <a:lnTo>
                    <a:pt x="29" y="12"/>
                  </a:lnTo>
                  <a:lnTo>
                    <a:pt x="27" y="12"/>
                  </a:lnTo>
                  <a:lnTo>
                    <a:pt x="26" y="12"/>
                  </a:lnTo>
                  <a:lnTo>
                    <a:pt x="25" y="13"/>
                  </a:lnTo>
                  <a:lnTo>
                    <a:pt x="24" y="13"/>
                  </a:lnTo>
                  <a:lnTo>
                    <a:pt x="22" y="13"/>
                  </a:lnTo>
                  <a:lnTo>
                    <a:pt x="21" y="15"/>
                  </a:lnTo>
                  <a:lnTo>
                    <a:pt x="20" y="16"/>
                  </a:lnTo>
                  <a:lnTo>
                    <a:pt x="19" y="17"/>
                  </a:lnTo>
                  <a:lnTo>
                    <a:pt x="16" y="18"/>
                  </a:lnTo>
                  <a:lnTo>
                    <a:pt x="15" y="20"/>
                  </a:lnTo>
                  <a:lnTo>
                    <a:pt x="14" y="22"/>
                  </a:lnTo>
                  <a:lnTo>
                    <a:pt x="13" y="24"/>
                  </a:lnTo>
                  <a:lnTo>
                    <a:pt x="12" y="25"/>
                  </a:lnTo>
                  <a:lnTo>
                    <a:pt x="12" y="28"/>
                  </a:lnTo>
                  <a:lnTo>
                    <a:pt x="10" y="29"/>
                  </a:lnTo>
                  <a:lnTo>
                    <a:pt x="10" y="32"/>
                  </a:lnTo>
                  <a:lnTo>
                    <a:pt x="10" y="33"/>
                  </a:lnTo>
                  <a:lnTo>
                    <a:pt x="10" y="35"/>
                  </a:lnTo>
                  <a:lnTo>
                    <a:pt x="10" y="36"/>
                  </a:lnTo>
                  <a:lnTo>
                    <a:pt x="10" y="38"/>
                  </a:lnTo>
                  <a:lnTo>
                    <a:pt x="12" y="39"/>
                  </a:lnTo>
                  <a:lnTo>
                    <a:pt x="12" y="41"/>
                  </a:lnTo>
                  <a:lnTo>
                    <a:pt x="13" y="42"/>
                  </a:lnTo>
                  <a:lnTo>
                    <a:pt x="13" y="44"/>
                  </a:lnTo>
                  <a:lnTo>
                    <a:pt x="14" y="45"/>
                  </a:lnTo>
                  <a:lnTo>
                    <a:pt x="15" y="46"/>
                  </a:lnTo>
                  <a:lnTo>
                    <a:pt x="16" y="47"/>
                  </a:lnTo>
                  <a:lnTo>
                    <a:pt x="17" y="48"/>
                  </a:lnTo>
                  <a:lnTo>
                    <a:pt x="20" y="50"/>
                  </a:lnTo>
                  <a:lnTo>
                    <a:pt x="21" y="50"/>
                  </a:lnTo>
                  <a:lnTo>
                    <a:pt x="22" y="51"/>
                  </a:lnTo>
                  <a:lnTo>
                    <a:pt x="25" y="52"/>
                  </a:lnTo>
                  <a:lnTo>
                    <a:pt x="26" y="52"/>
                  </a:lnTo>
                  <a:lnTo>
                    <a:pt x="29" y="52"/>
                  </a:lnTo>
                  <a:lnTo>
                    <a:pt x="30" y="52"/>
                  </a:lnTo>
                  <a:lnTo>
                    <a:pt x="31" y="52"/>
                  </a:lnTo>
                  <a:lnTo>
                    <a:pt x="32" y="53"/>
                  </a:lnTo>
                  <a:lnTo>
                    <a:pt x="34" y="52"/>
                  </a:lnTo>
                  <a:lnTo>
                    <a:pt x="35" y="52"/>
                  </a:lnTo>
                  <a:lnTo>
                    <a:pt x="36" y="52"/>
                  </a:lnTo>
                  <a:lnTo>
                    <a:pt x="37" y="52"/>
                  </a:lnTo>
                  <a:lnTo>
                    <a:pt x="38" y="52"/>
                  </a:lnTo>
                  <a:lnTo>
                    <a:pt x="39" y="51"/>
                  </a:lnTo>
                  <a:lnTo>
                    <a:pt x="41" y="51"/>
                  </a:lnTo>
                  <a:lnTo>
                    <a:pt x="47" y="60"/>
                  </a:lnTo>
                  <a:lnTo>
                    <a:pt x="44" y="61"/>
                  </a:lnTo>
                  <a:lnTo>
                    <a:pt x="43" y="61"/>
                  </a:lnTo>
                  <a:lnTo>
                    <a:pt x="42" y="61"/>
                  </a:lnTo>
                  <a:lnTo>
                    <a:pt x="41" y="61"/>
                  </a:lnTo>
                  <a:lnTo>
                    <a:pt x="39" y="61"/>
                  </a:lnTo>
                  <a:lnTo>
                    <a:pt x="37" y="61"/>
                  </a:lnTo>
                  <a:lnTo>
                    <a:pt x="36" y="61"/>
                  </a:lnTo>
                  <a:lnTo>
                    <a:pt x="35" y="61"/>
                  </a:lnTo>
                  <a:lnTo>
                    <a:pt x="34" y="61"/>
                  </a:lnTo>
                  <a:lnTo>
                    <a:pt x="32" y="61"/>
                  </a:lnTo>
                  <a:lnTo>
                    <a:pt x="31" y="61"/>
                  </a:lnTo>
                  <a:lnTo>
                    <a:pt x="30" y="61"/>
                  </a:lnTo>
                  <a:lnTo>
                    <a:pt x="29" y="61"/>
                  </a:lnTo>
                  <a:lnTo>
                    <a:pt x="27" y="61"/>
                  </a:lnTo>
                  <a:lnTo>
                    <a:pt x="26" y="61"/>
                  </a:lnTo>
                  <a:lnTo>
                    <a:pt x="25" y="61"/>
                  </a:lnTo>
                  <a:lnTo>
                    <a:pt x="24" y="61"/>
                  </a:lnTo>
                  <a:lnTo>
                    <a:pt x="22" y="61"/>
                  </a:lnTo>
                  <a:lnTo>
                    <a:pt x="21" y="61"/>
                  </a:lnTo>
                  <a:lnTo>
                    <a:pt x="20" y="60"/>
                  </a:lnTo>
                  <a:lnTo>
                    <a:pt x="19" y="60"/>
                  </a:lnTo>
                  <a:lnTo>
                    <a:pt x="17" y="60"/>
                  </a:lnTo>
                  <a:lnTo>
                    <a:pt x="16" y="60"/>
                  </a:lnTo>
                  <a:lnTo>
                    <a:pt x="16" y="58"/>
                  </a:lnTo>
                  <a:lnTo>
                    <a:pt x="15" y="58"/>
                  </a:lnTo>
                  <a:lnTo>
                    <a:pt x="14" y="57"/>
                  </a:lnTo>
                  <a:lnTo>
                    <a:pt x="13" y="57"/>
                  </a:lnTo>
                  <a:lnTo>
                    <a:pt x="12" y="56"/>
                  </a:lnTo>
                  <a:lnTo>
                    <a:pt x="10" y="56"/>
                  </a:lnTo>
                  <a:lnTo>
                    <a:pt x="9" y="55"/>
                  </a:lnTo>
                  <a:lnTo>
                    <a:pt x="8" y="53"/>
                  </a:lnTo>
                  <a:lnTo>
                    <a:pt x="7" y="52"/>
                  </a:lnTo>
                  <a:lnTo>
                    <a:pt x="5" y="51"/>
                  </a:lnTo>
                  <a:lnTo>
                    <a:pt x="4" y="50"/>
                  </a:lnTo>
                  <a:lnTo>
                    <a:pt x="4" y="48"/>
                  </a:lnTo>
                  <a:lnTo>
                    <a:pt x="3" y="48"/>
                  </a:lnTo>
                  <a:lnTo>
                    <a:pt x="3" y="46"/>
                  </a:lnTo>
                  <a:lnTo>
                    <a:pt x="2" y="45"/>
                  </a:lnTo>
                  <a:lnTo>
                    <a:pt x="2" y="44"/>
                  </a:lnTo>
                  <a:lnTo>
                    <a:pt x="0" y="41"/>
                  </a:lnTo>
                  <a:lnTo>
                    <a:pt x="0" y="40"/>
                  </a:lnTo>
                  <a:lnTo>
                    <a:pt x="0" y="39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4"/>
                  </a:lnTo>
                  <a:lnTo>
                    <a:pt x="0" y="33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0" y="27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0" y="22"/>
                  </a:lnTo>
                  <a:lnTo>
                    <a:pt x="2" y="20"/>
                  </a:lnTo>
                  <a:lnTo>
                    <a:pt x="2" y="19"/>
                  </a:lnTo>
                  <a:lnTo>
                    <a:pt x="2" y="18"/>
                  </a:lnTo>
                  <a:lnTo>
                    <a:pt x="3" y="17"/>
                  </a:lnTo>
                  <a:lnTo>
                    <a:pt x="3" y="16"/>
                  </a:lnTo>
                  <a:lnTo>
                    <a:pt x="4" y="15"/>
                  </a:lnTo>
                  <a:lnTo>
                    <a:pt x="4" y="13"/>
                  </a:lnTo>
                  <a:lnTo>
                    <a:pt x="5" y="12"/>
                  </a:lnTo>
                  <a:lnTo>
                    <a:pt x="7" y="12"/>
                  </a:lnTo>
                  <a:lnTo>
                    <a:pt x="8" y="11"/>
                  </a:lnTo>
                  <a:lnTo>
                    <a:pt x="8" y="10"/>
                  </a:lnTo>
                  <a:lnTo>
                    <a:pt x="9" y="8"/>
                  </a:lnTo>
                  <a:lnTo>
                    <a:pt x="10" y="7"/>
                  </a:lnTo>
                  <a:lnTo>
                    <a:pt x="12" y="6"/>
                  </a:lnTo>
                  <a:lnTo>
                    <a:pt x="13" y="6"/>
                  </a:lnTo>
                  <a:lnTo>
                    <a:pt x="14" y="5"/>
                  </a:lnTo>
                  <a:lnTo>
                    <a:pt x="15" y="5"/>
                  </a:lnTo>
                  <a:lnTo>
                    <a:pt x="16" y="3"/>
                  </a:lnTo>
                  <a:lnTo>
                    <a:pt x="17" y="2"/>
                  </a:lnTo>
                  <a:lnTo>
                    <a:pt x="20" y="2"/>
                  </a:lnTo>
                  <a:lnTo>
                    <a:pt x="21" y="2"/>
                  </a:lnTo>
                  <a:lnTo>
                    <a:pt x="22" y="1"/>
                  </a:lnTo>
                  <a:lnTo>
                    <a:pt x="24" y="1"/>
                  </a:lnTo>
                  <a:lnTo>
                    <a:pt x="25" y="1"/>
                  </a:lnTo>
                  <a:lnTo>
                    <a:pt x="26" y="1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30" y="0"/>
                  </a:lnTo>
                  <a:lnTo>
                    <a:pt x="31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35" y="0"/>
                  </a:lnTo>
                  <a:lnTo>
                    <a:pt x="37" y="0"/>
                  </a:lnTo>
                  <a:lnTo>
                    <a:pt x="38" y="0"/>
                  </a:lnTo>
                  <a:lnTo>
                    <a:pt x="39" y="0"/>
                  </a:lnTo>
                  <a:lnTo>
                    <a:pt x="41" y="0"/>
                  </a:lnTo>
                  <a:lnTo>
                    <a:pt x="42" y="0"/>
                  </a:lnTo>
                  <a:lnTo>
                    <a:pt x="43" y="0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47" y="1"/>
                  </a:lnTo>
                  <a:lnTo>
                    <a:pt x="48" y="1"/>
                  </a:lnTo>
                  <a:lnTo>
                    <a:pt x="49" y="1"/>
                  </a:lnTo>
                  <a:lnTo>
                    <a:pt x="51" y="1"/>
                  </a:lnTo>
                  <a:lnTo>
                    <a:pt x="52" y="1"/>
                  </a:lnTo>
                  <a:lnTo>
                    <a:pt x="54" y="2"/>
                  </a:lnTo>
                  <a:lnTo>
                    <a:pt x="55" y="2"/>
                  </a:lnTo>
                  <a:lnTo>
                    <a:pt x="58" y="2"/>
                  </a:lnTo>
                  <a:lnTo>
                    <a:pt x="59" y="2"/>
                  </a:lnTo>
                  <a:lnTo>
                    <a:pt x="60" y="3"/>
                  </a:lnTo>
                  <a:lnTo>
                    <a:pt x="61" y="3"/>
                  </a:lnTo>
                  <a:lnTo>
                    <a:pt x="63" y="3"/>
                  </a:lnTo>
                  <a:lnTo>
                    <a:pt x="65" y="5"/>
                  </a:lnTo>
                  <a:lnTo>
                    <a:pt x="66" y="6"/>
                  </a:lnTo>
                  <a:lnTo>
                    <a:pt x="69" y="6"/>
                  </a:lnTo>
                  <a:lnTo>
                    <a:pt x="70" y="7"/>
                  </a:lnTo>
                  <a:lnTo>
                    <a:pt x="71" y="7"/>
                  </a:lnTo>
                  <a:lnTo>
                    <a:pt x="72" y="7"/>
                  </a:lnTo>
                  <a:lnTo>
                    <a:pt x="74" y="8"/>
                  </a:lnTo>
                  <a:lnTo>
                    <a:pt x="76" y="8"/>
                  </a:lnTo>
                  <a:lnTo>
                    <a:pt x="77" y="10"/>
                  </a:lnTo>
                  <a:lnTo>
                    <a:pt x="79" y="10"/>
                  </a:lnTo>
                  <a:lnTo>
                    <a:pt x="80" y="11"/>
                  </a:lnTo>
                  <a:lnTo>
                    <a:pt x="81" y="11"/>
                  </a:lnTo>
                  <a:lnTo>
                    <a:pt x="82" y="12"/>
                  </a:lnTo>
                  <a:lnTo>
                    <a:pt x="83" y="12"/>
                  </a:lnTo>
                  <a:lnTo>
                    <a:pt x="85" y="12"/>
                  </a:lnTo>
                  <a:lnTo>
                    <a:pt x="86" y="13"/>
                  </a:lnTo>
                  <a:lnTo>
                    <a:pt x="87" y="13"/>
                  </a:lnTo>
                  <a:lnTo>
                    <a:pt x="88" y="13"/>
                  </a:lnTo>
                  <a:lnTo>
                    <a:pt x="89" y="15"/>
                  </a:lnTo>
                  <a:lnTo>
                    <a:pt x="92" y="16"/>
                  </a:lnTo>
                  <a:lnTo>
                    <a:pt x="94" y="16"/>
                  </a:lnTo>
                  <a:lnTo>
                    <a:pt x="96" y="17"/>
                  </a:lnTo>
                  <a:lnTo>
                    <a:pt x="97" y="18"/>
                  </a:lnTo>
                  <a:lnTo>
                    <a:pt x="99" y="18"/>
                  </a:lnTo>
                  <a:lnTo>
                    <a:pt x="101" y="19"/>
                  </a:lnTo>
                  <a:lnTo>
                    <a:pt x="102" y="19"/>
                  </a:lnTo>
                  <a:lnTo>
                    <a:pt x="103" y="19"/>
                  </a:lnTo>
                  <a:lnTo>
                    <a:pt x="104" y="20"/>
                  </a:lnTo>
                  <a:lnTo>
                    <a:pt x="105" y="22"/>
                  </a:lnTo>
                  <a:lnTo>
                    <a:pt x="107" y="22"/>
                  </a:lnTo>
                  <a:lnTo>
                    <a:pt x="108" y="22"/>
                  </a:lnTo>
                  <a:lnTo>
                    <a:pt x="96" y="29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6" name="Freeform 212"/>
            <p:cNvSpPr>
              <a:spLocks/>
            </p:cNvSpPr>
            <p:nvPr/>
          </p:nvSpPr>
          <p:spPr bwMode="auto">
            <a:xfrm>
              <a:off x="5672138" y="1681163"/>
              <a:ext cx="120650" cy="155575"/>
            </a:xfrm>
            <a:custGeom>
              <a:avLst/>
              <a:gdLst>
                <a:gd name="T0" fmla="*/ 20 w 76"/>
                <a:gd name="T1" fmla="*/ 96 h 98"/>
                <a:gd name="T2" fmla="*/ 15 w 76"/>
                <a:gd name="T3" fmla="*/ 91 h 98"/>
                <a:gd name="T4" fmla="*/ 11 w 76"/>
                <a:gd name="T5" fmla="*/ 85 h 98"/>
                <a:gd name="T6" fmla="*/ 9 w 76"/>
                <a:gd name="T7" fmla="*/ 80 h 98"/>
                <a:gd name="T8" fmla="*/ 7 w 76"/>
                <a:gd name="T9" fmla="*/ 75 h 98"/>
                <a:gd name="T10" fmla="*/ 5 w 76"/>
                <a:gd name="T11" fmla="*/ 69 h 98"/>
                <a:gd name="T12" fmla="*/ 3 w 76"/>
                <a:gd name="T13" fmla="*/ 64 h 98"/>
                <a:gd name="T14" fmla="*/ 2 w 76"/>
                <a:gd name="T15" fmla="*/ 58 h 98"/>
                <a:gd name="T16" fmla="*/ 0 w 76"/>
                <a:gd name="T17" fmla="*/ 49 h 98"/>
                <a:gd name="T18" fmla="*/ 0 w 76"/>
                <a:gd name="T19" fmla="*/ 42 h 98"/>
                <a:gd name="T20" fmla="*/ 2 w 76"/>
                <a:gd name="T21" fmla="*/ 35 h 98"/>
                <a:gd name="T22" fmla="*/ 4 w 76"/>
                <a:gd name="T23" fmla="*/ 27 h 98"/>
                <a:gd name="T24" fmla="*/ 8 w 76"/>
                <a:gd name="T25" fmla="*/ 19 h 98"/>
                <a:gd name="T26" fmla="*/ 11 w 76"/>
                <a:gd name="T27" fmla="*/ 13 h 98"/>
                <a:gd name="T28" fmla="*/ 16 w 76"/>
                <a:gd name="T29" fmla="*/ 8 h 98"/>
                <a:gd name="T30" fmla="*/ 22 w 76"/>
                <a:gd name="T31" fmla="*/ 4 h 98"/>
                <a:gd name="T32" fmla="*/ 29 w 76"/>
                <a:gd name="T33" fmla="*/ 2 h 98"/>
                <a:gd name="T34" fmla="*/ 36 w 76"/>
                <a:gd name="T35" fmla="*/ 0 h 98"/>
                <a:gd name="T36" fmla="*/ 42 w 76"/>
                <a:gd name="T37" fmla="*/ 0 h 98"/>
                <a:gd name="T38" fmla="*/ 48 w 76"/>
                <a:gd name="T39" fmla="*/ 0 h 98"/>
                <a:gd name="T40" fmla="*/ 54 w 76"/>
                <a:gd name="T41" fmla="*/ 3 h 98"/>
                <a:gd name="T42" fmla="*/ 59 w 76"/>
                <a:gd name="T43" fmla="*/ 5 h 98"/>
                <a:gd name="T44" fmla="*/ 64 w 76"/>
                <a:gd name="T45" fmla="*/ 8 h 98"/>
                <a:gd name="T46" fmla="*/ 69 w 76"/>
                <a:gd name="T47" fmla="*/ 12 h 98"/>
                <a:gd name="T48" fmla="*/ 73 w 76"/>
                <a:gd name="T49" fmla="*/ 16 h 98"/>
                <a:gd name="T50" fmla="*/ 75 w 76"/>
                <a:gd name="T51" fmla="*/ 21 h 98"/>
                <a:gd name="T52" fmla="*/ 76 w 76"/>
                <a:gd name="T53" fmla="*/ 29 h 98"/>
                <a:gd name="T54" fmla="*/ 76 w 76"/>
                <a:gd name="T55" fmla="*/ 34 h 98"/>
                <a:gd name="T56" fmla="*/ 74 w 76"/>
                <a:gd name="T57" fmla="*/ 41 h 98"/>
                <a:gd name="T58" fmla="*/ 70 w 76"/>
                <a:gd name="T59" fmla="*/ 46 h 98"/>
                <a:gd name="T60" fmla="*/ 65 w 76"/>
                <a:gd name="T61" fmla="*/ 49 h 98"/>
                <a:gd name="T62" fmla="*/ 59 w 76"/>
                <a:gd name="T63" fmla="*/ 52 h 98"/>
                <a:gd name="T64" fmla="*/ 55 w 76"/>
                <a:gd name="T65" fmla="*/ 42 h 98"/>
                <a:gd name="T66" fmla="*/ 60 w 76"/>
                <a:gd name="T67" fmla="*/ 38 h 98"/>
                <a:gd name="T68" fmla="*/ 63 w 76"/>
                <a:gd name="T69" fmla="*/ 34 h 98"/>
                <a:gd name="T70" fmla="*/ 64 w 76"/>
                <a:gd name="T71" fmla="*/ 30 h 98"/>
                <a:gd name="T72" fmla="*/ 63 w 76"/>
                <a:gd name="T73" fmla="*/ 25 h 98"/>
                <a:gd name="T74" fmla="*/ 59 w 76"/>
                <a:gd name="T75" fmla="*/ 20 h 98"/>
                <a:gd name="T76" fmla="*/ 53 w 76"/>
                <a:gd name="T77" fmla="*/ 16 h 98"/>
                <a:gd name="T78" fmla="*/ 47 w 76"/>
                <a:gd name="T79" fmla="*/ 14 h 98"/>
                <a:gd name="T80" fmla="*/ 41 w 76"/>
                <a:gd name="T81" fmla="*/ 14 h 98"/>
                <a:gd name="T82" fmla="*/ 35 w 76"/>
                <a:gd name="T83" fmla="*/ 14 h 98"/>
                <a:gd name="T84" fmla="*/ 29 w 76"/>
                <a:gd name="T85" fmla="*/ 16 h 98"/>
                <a:gd name="T86" fmla="*/ 21 w 76"/>
                <a:gd name="T87" fmla="*/ 21 h 98"/>
                <a:gd name="T88" fmla="*/ 17 w 76"/>
                <a:gd name="T89" fmla="*/ 26 h 98"/>
                <a:gd name="T90" fmla="*/ 16 w 76"/>
                <a:gd name="T91" fmla="*/ 32 h 98"/>
                <a:gd name="T92" fmla="*/ 15 w 76"/>
                <a:gd name="T93" fmla="*/ 37 h 98"/>
                <a:gd name="T94" fmla="*/ 15 w 76"/>
                <a:gd name="T95" fmla="*/ 42 h 98"/>
                <a:gd name="T96" fmla="*/ 15 w 76"/>
                <a:gd name="T97" fmla="*/ 48 h 98"/>
                <a:gd name="T98" fmla="*/ 15 w 76"/>
                <a:gd name="T99" fmla="*/ 53 h 98"/>
                <a:gd name="T100" fmla="*/ 15 w 76"/>
                <a:gd name="T101" fmla="*/ 58 h 98"/>
                <a:gd name="T102" fmla="*/ 16 w 76"/>
                <a:gd name="T103" fmla="*/ 63 h 98"/>
                <a:gd name="T104" fmla="*/ 17 w 76"/>
                <a:gd name="T105" fmla="*/ 68 h 98"/>
                <a:gd name="T106" fmla="*/ 20 w 76"/>
                <a:gd name="T107" fmla="*/ 73 h 98"/>
                <a:gd name="T108" fmla="*/ 24 w 76"/>
                <a:gd name="T109" fmla="*/ 79 h 98"/>
                <a:gd name="T110" fmla="*/ 26 w 76"/>
                <a:gd name="T111" fmla="*/ 85 h 98"/>
                <a:gd name="T112" fmla="*/ 30 w 76"/>
                <a:gd name="T113" fmla="*/ 88 h 9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6"/>
                <a:gd name="T172" fmla="*/ 0 h 98"/>
                <a:gd name="T173" fmla="*/ 76 w 76"/>
                <a:gd name="T174" fmla="*/ 98 h 98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6" h="98">
                  <a:moveTo>
                    <a:pt x="22" y="98"/>
                  </a:moveTo>
                  <a:lnTo>
                    <a:pt x="22" y="97"/>
                  </a:lnTo>
                  <a:lnTo>
                    <a:pt x="21" y="97"/>
                  </a:lnTo>
                  <a:lnTo>
                    <a:pt x="20" y="96"/>
                  </a:lnTo>
                  <a:lnTo>
                    <a:pt x="19" y="95"/>
                  </a:lnTo>
                  <a:lnTo>
                    <a:pt x="17" y="93"/>
                  </a:lnTo>
                  <a:lnTo>
                    <a:pt x="17" y="92"/>
                  </a:lnTo>
                  <a:lnTo>
                    <a:pt x="15" y="91"/>
                  </a:lnTo>
                  <a:lnTo>
                    <a:pt x="15" y="90"/>
                  </a:lnTo>
                  <a:lnTo>
                    <a:pt x="14" y="87"/>
                  </a:lnTo>
                  <a:lnTo>
                    <a:pt x="13" y="85"/>
                  </a:lnTo>
                  <a:lnTo>
                    <a:pt x="11" y="85"/>
                  </a:lnTo>
                  <a:lnTo>
                    <a:pt x="11" y="83"/>
                  </a:lnTo>
                  <a:lnTo>
                    <a:pt x="10" y="82"/>
                  </a:lnTo>
                  <a:lnTo>
                    <a:pt x="10" y="81"/>
                  </a:lnTo>
                  <a:lnTo>
                    <a:pt x="9" y="80"/>
                  </a:lnTo>
                  <a:lnTo>
                    <a:pt x="9" y="79"/>
                  </a:lnTo>
                  <a:lnTo>
                    <a:pt x="8" y="78"/>
                  </a:lnTo>
                  <a:lnTo>
                    <a:pt x="8" y="76"/>
                  </a:lnTo>
                  <a:lnTo>
                    <a:pt x="7" y="75"/>
                  </a:lnTo>
                  <a:lnTo>
                    <a:pt x="7" y="74"/>
                  </a:lnTo>
                  <a:lnTo>
                    <a:pt x="5" y="73"/>
                  </a:lnTo>
                  <a:lnTo>
                    <a:pt x="5" y="71"/>
                  </a:lnTo>
                  <a:lnTo>
                    <a:pt x="5" y="69"/>
                  </a:lnTo>
                  <a:lnTo>
                    <a:pt x="4" y="68"/>
                  </a:lnTo>
                  <a:lnTo>
                    <a:pt x="4" y="66"/>
                  </a:lnTo>
                  <a:lnTo>
                    <a:pt x="3" y="65"/>
                  </a:lnTo>
                  <a:lnTo>
                    <a:pt x="3" y="64"/>
                  </a:lnTo>
                  <a:lnTo>
                    <a:pt x="2" y="63"/>
                  </a:lnTo>
                  <a:lnTo>
                    <a:pt x="2" y="60"/>
                  </a:lnTo>
                  <a:lnTo>
                    <a:pt x="2" y="59"/>
                  </a:lnTo>
                  <a:lnTo>
                    <a:pt x="2" y="58"/>
                  </a:lnTo>
                  <a:lnTo>
                    <a:pt x="0" y="56"/>
                  </a:lnTo>
                  <a:lnTo>
                    <a:pt x="0" y="54"/>
                  </a:lnTo>
                  <a:lnTo>
                    <a:pt x="0" y="52"/>
                  </a:lnTo>
                  <a:lnTo>
                    <a:pt x="0" y="49"/>
                  </a:lnTo>
                  <a:lnTo>
                    <a:pt x="0" y="47"/>
                  </a:lnTo>
                  <a:lnTo>
                    <a:pt x="0" y="46"/>
                  </a:lnTo>
                  <a:lnTo>
                    <a:pt x="0" y="44"/>
                  </a:lnTo>
                  <a:lnTo>
                    <a:pt x="0" y="42"/>
                  </a:lnTo>
                  <a:lnTo>
                    <a:pt x="0" y="41"/>
                  </a:lnTo>
                  <a:lnTo>
                    <a:pt x="2" y="38"/>
                  </a:lnTo>
                  <a:lnTo>
                    <a:pt x="2" y="37"/>
                  </a:lnTo>
                  <a:lnTo>
                    <a:pt x="2" y="35"/>
                  </a:lnTo>
                  <a:lnTo>
                    <a:pt x="2" y="34"/>
                  </a:lnTo>
                  <a:lnTo>
                    <a:pt x="3" y="31"/>
                  </a:lnTo>
                  <a:lnTo>
                    <a:pt x="3" y="30"/>
                  </a:lnTo>
                  <a:lnTo>
                    <a:pt x="4" y="27"/>
                  </a:lnTo>
                  <a:lnTo>
                    <a:pt x="5" y="25"/>
                  </a:lnTo>
                  <a:lnTo>
                    <a:pt x="7" y="22"/>
                  </a:lnTo>
                  <a:lnTo>
                    <a:pt x="7" y="20"/>
                  </a:lnTo>
                  <a:lnTo>
                    <a:pt x="8" y="19"/>
                  </a:lnTo>
                  <a:lnTo>
                    <a:pt x="9" y="16"/>
                  </a:lnTo>
                  <a:lnTo>
                    <a:pt x="10" y="15"/>
                  </a:lnTo>
                  <a:lnTo>
                    <a:pt x="11" y="14"/>
                  </a:lnTo>
                  <a:lnTo>
                    <a:pt x="11" y="13"/>
                  </a:lnTo>
                  <a:lnTo>
                    <a:pt x="13" y="12"/>
                  </a:lnTo>
                  <a:lnTo>
                    <a:pt x="15" y="10"/>
                  </a:lnTo>
                  <a:lnTo>
                    <a:pt x="15" y="9"/>
                  </a:lnTo>
                  <a:lnTo>
                    <a:pt x="16" y="8"/>
                  </a:lnTo>
                  <a:lnTo>
                    <a:pt x="17" y="7"/>
                  </a:lnTo>
                  <a:lnTo>
                    <a:pt x="20" y="5"/>
                  </a:lnTo>
                  <a:lnTo>
                    <a:pt x="21" y="5"/>
                  </a:lnTo>
                  <a:lnTo>
                    <a:pt x="22" y="4"/>
                  </a:lnTo>
                  <a:lnTo>
                    <a:pt x="24" y="3"/>
                  </a:lnTo>
                  <a:lnTo>
                    <a:pt x="25" y="3"/>
                  </a:lnTo>
                  <a:lnTo>
                    <a:pt x="26" y="3"/>
                  </a:lnTo>
                  <a:lnTo>
                    <a:pt x="29" y="2"/>
                  </a:lnTo>
                  <a:lnTo>
                    <a:pt x="30" y="2"/>
                  </a:lnTo>
                  <a:lnTo>
                    <a:pt x="31" y="0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37" y="0"/>
                  </a:lnTo>
                  <a:lnTo>
                    <a:pt x="38" y="0"/>
                  </a:lnTo>
                  <a:lnTo>
                    <a:pt x="41" y="0"/>
                  </a:lnTo>
                  <a:lnTo>
                    <a:pt x="42" y="0"/>
                  </a:lnTo>
                  <a:lnTo>
                    <a:pt x="43" y="0"/>
                  </a:lnTo>
                  <a:lnTo>
                    <a:pt x="46" y="0"/>
                  </a:lnTo>
                  <a:lnTo>
                    <a:pt x="47" y="0"/>
                  </a:lnTo>
                  <a:lnTo>
                    <a:pt x="48" y="0"/>
                  </a:lnTo>
                  <a:lnTo>
                    <a:pt x="49" y="2"/>
                  </a:lnTo>
                  <a:lnTo>
                    <a:pt x="51" y="2"/>
                  </a:lnTo>
                  <a:lnTo>
                    <a:pt x="52" y="2"/>
                  </a:lnTo>
                  <a:lnTo>
                    <a:pt x="54" y="3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8" y="4"/>
                  </a:lnTo>
                  <a:lnTo>
                    <a:pt x="59" y="5"/>
                  </a:lnTo>
                  <a:lnTo>
                    <a:pt x="60" y="5"/>
                  </a:lnTo>
                  <a:lnTo>
                    <a:pt x="61" y="7"/>
                  </a:lnTo>
                  <a:lnTo>
                    <a:pt x="63" y="7"/>
                  </a:lnTo>
                  <a:lnTo>
                    <a:pt x="64" y="8"/>
                  </a:lnTo>
                  <a:lnTo>
                    <a:pt x="65" y="8"/>
                  </a:lnTo>
                  <a:lnTo>
                    <a:pt x="66" y="9"/>
                  </a:lnTo>
                  <a:lnTo>
                    <a:pt x="68" y="10"/>
                  </a:lnTo>
                  <a:lnTo>
                    <a:pt x="69" y="12"/>
                  </a:lnTo>
                  <a:lnTo>
                    <a:pt x="70" y="13"/>
                  </a:lnTo>
                  <a:lnTo>
                    <a:pt x="70" y="14"/>
                  </a:lnTo>
                  <a:lnTo>
                    <a:pt x="71" y="15"/>
                  </a:lnTo>
                  <a:lnTo>
                    <a:pt x="73" y="16"/>
                  </a:lnTo>
                  <a:lnTo>
                    <a:pt x="73" y="17"/>
                  </a:lnTo>
                  <a:lnTo>
                    <a:pt x="74" y="19"/>
                  </a:lnTo>
                  <a:lnTo>
                    <a:pt x="74" y="20"/>
                  </a:lnTo>
                  <a:lnTo>
                    <a:pt x="75" y="21"/>
                  </a:lnTo>
                  <a:lnTo>
                    <a:pt x="75" y="22"/>
                  </a:lnTo>
                  <a:lnTo>
                    <a:pt x="76" y="25"/>
                  </a:lnTo>
                  <a:lnTo>
                    <a:pt x="76" y="27"/>
                  </a:lnTo>
                  <a:lnTo>
                    <a:pt x="76" y="29"/>
                  </a:lnTo>
                  <a:lnTo>
                    <a:pt x="76" y="30"/>
                  </a:lnTo>
                  <a:lnTo>
                    <a:pt x="76" y="31"/>
                  </a:lnTo>
                  <a:lnTo>
                    <a:pt x="76" y="32"/>
                  </a:lnTo>
                  <a:lnTo>
                    <a:pt x="76" y="34"/>
                  </a:lnTo>
                  <a:lnTo>
                    <a:pt x="76" y="36"/>
                  </a:lnTo>
                  <a:lnTo>
                    <a:pt x="75" y="37"/>
                  </a:lnTo>
                  <a:lnTo>
                    <a:pt x="75" y="39"/>
                  </a:lnTo>
                  <a:lnTo>
                    <a:pt x="74" y="41"/>
                  </a:lnTo>
                  <a:lnTo>
                    <a:pt x="73" y="43"/>
                  </a:lnTo>
                  <a:lnTo>
                    <a:pt x="71" y="43"/>
                  </a:lnTo>
                  <a:lnTo>
                    <a:pt x="71" y="44"/>
                  </a:lnTo>
                  <a:lnTo>
                    <a:pt x="70" y="46"/>
                  </a:lnTo>
                  <a:lnTo>
                    <a:pt x="69" y="47"/>
                  </a:lnTo>
                  <a:lnTo>
                    <a:pt x="68" y="47"/>
                  </a:lnTo>
                  <a:lnTo>
                    <a:pt x="66" y="48"/>
                  </a:lnTo>
                  <a:lnTo>
                    <a:pt x="65" y="49"/>
                  </a:lnTo>
                  <a:lnTo>
                    <a:pt x="64" y="49"/>
                  </a:lnTo>
                  <a:lnTo>
                    <a:pt x="63" y="51"/>
                  </a:lnTo>
                  <a:lnTo>
                    <a:pt x="60" y="52"/>
                  </a:lnTo>
                  <a:lnTo>
                    <a:pt x="59" y="52"/>
                  </a:lnTo>
                  <a:lnTo>
                    <a:pt x="58" y="52"/>
                  </a:lnTo>
                  <a:lnTo>
                    <a:pt x="57" y="52"/>
                  </a:lnTo>
                  <a:lnTo>
                    <a:pt x="53" y="43"/>
                  </a:lnTo>
                  <a:lnTo>
                    <a:pt x="55" y="42"/>
                  </a:lnTo>
                  <a:lnTo>
                    <a:pt x="57" y="42"/>
                  </a:lnTo>
                  <a:lnTo>
                    <a:pt x="59" y="41"/>
                  </a:lnTo>
                  <a:lnTo>
                    <a:pt x="59" y="39"/>
                  </a:lnTo>
                  <a:lnTo>
                    <a:pt x="60" y="38"/>
                  </a:lnTo>
                  <a:lnTo>
                    <a:pt x="61" y="37"/>
                  </a:lnTo>
                  <a:lnTo>
                    <a:pt x="61" y="36"/>
                  </a:lnTo>
                  <a:lnTo>
                    <a:pt x="63" y="35"/>
                  </a:lnTo>
                  <a:lnTo>
                    <a:pt x="63" y="34"/>
                  </a:lnTo>
                  <a:lnTo>
                    <a:pt x="64" y="34"/>
                  </a:lnTo>
                  <a:lnTo>
                    <a:pt x="64" y="32"/>
                  </a:lnTo>
                  <a:lnTo>
                    <a:pt x="64" y="31"/>
                  </a:lnTo>
                  <a:lnTo>
                    <a:pt x="64" y="30"/>
                  </a:lnTo>
                  <a:lnTo>
                    <a:pt x="64" y="29"/>
                  </a:lnTo>
                  <a:lnTo>
                    <a:pt x="63" y="27"/>
                  </a:lnTo>
                  <a:lnTo>
                    <a:pt x="63" y="26"/>
                  </a:lnTo>
                  <a:lnTo>
                    <a:pt x="63" y="25"/>
                  </a:lnTo>
                  <a:lnTo>
                    <a:pt x="61" y="24"/>
                  </a:lnTo>
                  <a:lnTo>
                    <a:pt x="61" y="22"/>
                  </a:lnTo>
                  <a:lnTo>
                    <a:pt x="60" y="21"/>
                  </a:lnTo>
                  <a:lnTo>
                    <a:pt x="59" y="20"/>
                  </a:lnTo>
                  <a:lnTo>
                    <a:pt x="58" y="19"/>
                  </a:lnTo>
                  <a:lnTo>
                    <a:pt x="57" y="17"/>
                  </a:lnTo>
                  <a:lnTo>
                    <a:pt x="55" y="17"/>
                  </a:lnTo>
                  <a:lnTo>
                    <a:pt x="53" y="16"/>
                  </a:lnTo>
                  <a:lnTo>
                    <a:pt x="52" y="15"/>
                  </a:lnTo>
                  <a:lnTo>
                    <a:pt x="49" y="15"/>
                  </a:lnTo>
                  <a:lnTo>
                    <a:pt x="48" y="15"/>
                  </a:lnTo>
                  <a:lnTo>
                    <a:pt x="47" y="14"/>
                  </a:lnTo>
                  <a:lnTo>
                    <a:pt x="46" y="14"/>
                  </a:lnTo>
                  <a:lnTo>
                    <a:pt x="44" y="14"/>
                  </a:lnTo>
                  <a:lnTo>
                    <a:pt x="42" y="14"/>
                  </a:lnTo>
                  <a:lnTo>
                    <a:pt x="41" y="14"/>
                  </a:lnTo>
                  <a:lnTo>
                    <a:pt x="38" y="14"/>
                  </a:lnTo>
                  <a:lnTo>
                    <a:pt x="37" y="14"/>
                  </a:lnTo>
                  <a:lnTo>
                    <a:pt x="36" y="14"/>
                  </a:lnTo>
                  <a:lnTo>
                    <a:pt x="35" y="14"/>
                  </a:lnTo>
                  <a:lnTo>
                    <a:pt x="33" y="14"/>
                  </a:lnTo>
                  <a:lnTo>
                    <a:pt x="32" y="15"/>
                  </a:lnTo>
                  <a:lnTo>
                    <a:pt x="30" y="15"/>
                  </a:lnTo>
                  <a:lnTo>
                    <a:pt x="29" y="16"/>
                  </a:lnTo>
                  <a:lnTo>
                    <a:pt x="26" y="16"/>
                  </a:lnTo>
                  <a:lnTo>
                    <a:pt x="25" y="17"/>
                  </a:lnTo>
                  <a:lnTo>
                    <a:pt x="22" y="19"/>
                  </a:lnTo>
                  <a:lnTo>
                    <a:pt x="21" y="21"/>
                  </a:lnTo>
                  <a:lnTo>
                    <a:pt x="20" y="22"/>
                  </a:lnTo>
                  <a:lnTo>
                    <a:pt x="20" y="24"/>
                  </a:lnTo>
                  <a:lnTo>
                    <a:pt x="19" y="25"/>
                  </a:lnTo>
                  <a:lnTo>
                    <a:pt x="17" y="26"/>
                  </a:lnTo>
                  <a:lnTo>
                    <a:pt x="17" y="27"/>
                  </a:lnTo>
                  <a:lnTo>
                    <a:pt x="16" y="29"/>
                  </a:lnTo>
                  <a:lnTo>
                    <a:pt x="16" y="30"/>
                  </a:lnTo>
                  <a:lnTo>
                    <a:pt x="16" y="32"/>
                  </a:lnTo>
                  <a:lnTo>
                    <a:pt x="15" y="34"/>
                  </a:lnTo>
                  <a:lnTo>
                    <a:pt x="15" y="35"/>
                  </a:lnTo>
                  <a:lnTo>
                    <a:pt x="15" y="36"/>
                  </a:lnTo>
                  <a:lnTo>
                    <a:pt x="15" y="37"/>
                  </a:lnTo>
                  <a:lnTo>
                    <a:pt x="15" y="38"/>
                  </a:lnTo>
                  <a:lnTo>
                    <a:pt x="15" y="39"/>
                  </a:lnTo>
                  <a:lnTo>
                    <a:pt x="15" y="41"/>
                  </a:lnTo>
                  <a:lnTo>
                    <a:pt x="15" y="42"/>
                  </a:lnTo>
                  <a:lnTo>
                    <a:pt x="15" y="43"/>
                  </a:lnTo>
                  <a:lnTo>
                    <a:pt x="15" y="46"/>
                  </a:lnTo>
                  <a:lnTo>
                    <a:pt x="15" y="47"/>
                  </a:lnTo>
                  <a:lnTo>
                    <a:pt x="15" y="48"/>
                  </a:lnTo>
                  <a:lnTo>
                    <a:pt x="15" y="49"/>
                  </a:lnTo>
                  <a:lnTo>
                    <a:pt x="15" y="51"/>
                  </a:lnTo>
                  <a:lnTo>
                    <a:pt x="15" y="52"/>
                  </a:lnTo>
                  <a:lnTo>
                    <a:pt x="15" y="53"/>
                  </a:lnTo>
                  <a:lnTo>
                    <a:pt x="15" y="54"/>
                  </a:lnTo>
                  <a:lnTo>
                    <a:pt x="15" y="56"/>
                  </a:lnTo>
                  <a:lnTo>
                    <a:pt x="15" y="57"/>
                  </a:lnTo>
                  <a:lnTo>
                    <a:pt x="15" y="58"/>
                  </a:lnTo>
                  <a:lnTo>
                    <a:pt x="15" y="59"/>
                  </a:lnTo>
                  <a:lnTo>
                    <a:pt x="16" y="60"/>
                  </a:lnTo>
                  <a:lnTo>
                    <a:pt x="16" y="61"/>
                  </a:lnTo>
                  <a:lnTo>
                    <a:pt x="16" y="63"/>
                  </a:lnTo>
                  <a:lnTo>
                    <a:pt x="16" y="64"/>
                  </a:lnTo>
                  <a:lnTo>
                    <a:pt x="17" y="65"/>
                  </a:lnTo>
                  <a:lnTo>
                    <a:pt x="17" y="66"/>
                  </a:lnTo>
                  <a:lnTo>
                    <a:pt x="17" y="68"/>
                  </a:lnTo>
                  <a:lnTo>
                    <a:pt x="19" y="69"/>
                  </a:lnTo>
                  <a:lnTo>
                    <a:pt x="19" y="70"/>
                  </a:lnTo>
                  <a:lnTo>
                    <a:pt x="20" y="71"/>
                  </a:lnTo>
                  <a:lnTo>
                    <a:pt x="20" y="73"/>
                  </a:lnTo>
                  <a:lnTo>
                    <a:pt x="21" y="74"/>
                  </a:lnTo>
                  <a:lnTo>
                    <a:pt x="22" y="76"/>
                  </a:lnTo>
                  <a:lnTo>
                    <a:pt x="22" y="78"/>
                  </a:lnTo>
                  <a:lnTo>
                    <a:pt x="24" y="79"/>
                  </a:lnTo>
                  <a:lnTo>
                    <a:pt x="24" y="80"/>
                  </a:lnTo>
                  <a:lnTo>
                    <a:pt x="25" y="81"/>
                  </a:lnTo>
                  <a:lnTo>
                    <a:pt x="26" y="82"/>
                  </a:lnTo>
                  <a:lnTo>
                    <a:pt x="26" y="85"/>
                  </a:lnTo>
                  <a:lnTo>
                    <a:pt x="27" y="86"/>
                  </a:lnTo>
                  <a:lnTo>
                    <a:pt x="29" y="87"/>
                  </a:lnTo>
                  <a:lnTo>
                    <a:pt x="29" y="88"/>
                  </a:lnTo>
                  <a:lnTo>
                    <a:pt x="30" y="88"/>
                  </a:lnTo>
                  <a:lnTo>
                    <a:pt x="22" y="98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7" name="Freeform 215"/>
            <p:cNvSpPr>
              <a:spLocks/>
            </p:cNvSpPr>
            <p:nvPr/>
          </p:nvSpPr>
          <p:spPr bwMode="auto">
            <a:xfrm>
              <a:off x="6210300" y="2146301"/>
              <a:ext cx="149225" cy="41275"/>
            </a:xfrm>
            <a:custGeom>
              <a:avLst/>
              <a:gdLst>
                <a:gd name="T0" fmla="*/ 0 w 94"/>
                <a:gd name="T1" fmla="*/ 10 h 26"/>
                <a:gd name="T2" fmla="*/ 2 w 94"/>
                <a:gd name="T3" fmla="*/ 9 h 26"/>
                <a:gd name="T4" fmla="*/ 5 w 94"/>
                <a:gd name="T5" fmla="*/ 8 h 26"/>
                <a:gd name="T6" fmla="*/ 7 w 94"/>
                <a:gd name="T7" fmla="*/ 7 h 26"/>
                <a:gd name="T8" fmla="*/ 11 w 94"/>
                <a:gd name="T9" fmla="*/ 5 h 26"/>
                <a:gd name="T10" fmla="*/ 13 w 94"/>
                <a:gd name="T11" fmla="*/ 4 h 26"/>
                <a:gd name="T12" fmla="*/ 15 w 94"/>
                <a:gd name="T13" fmla="*/ 4 h 26"/>
                <a:gd name="T14" fmla="*/ 18 w 94"/>
                <a:gd name="T15" fmla="*/ 3 h 26"/>
                <a:gd name="T16" fmla="*/ 20 w 94"/>
                <a:gd name="T17" fmla="*/ 3 h 26"/>
                <a:gd name="T18" fmla="*/ 24 w 94"/>
                <a:gd name="T19" fmla="*/ 3 h 26"/>
                <a:gd name="T20" fmla="*/ 28 w 94"/>
                <a:gd name="T21" fmla="*/ 2 h 26"/>
                <a:gd name="T22" fmla="*/ 30 w 94"/>
                <a:gd name="T23" fmla="*/ 2 h 26"/>
                <a:gd name="T24" fmla="*/ 34 w 94"/>
                <a:gd name="T25" fmla="*/ 0 h 26"/>
                <a:gd name="T26" fmla="*/ 37 w 94"/>
                <a:gd name="T27" fmla="*/ 0 h 26"/>
                <a:gd name="T28" fmla="*/ 41 w 94"/>
                <a:gd name="T29" fmla="*/ 0 h 26"/>
                <a:gd name="T30" fmla="*/ 45 w 94"/>
                <a:gd name="T31" fmla="*/ 0 h 26"/>
                <a:gd name="T32" fmla="*/ 50 w 94"/>
                <a:gd name="T33" fmla="*/ 0 h 26"/>
                <a:gd name="T34" fmla="*/ 53 w 94"/>
                <a:gd name="T35" fmla="*/ 0 h 26"/>
                <a:gd name="T36" fmla="*/ 57 w 94"/>
                <a:gd name="T37" fmla="*/ 0 h 26"/>
                <a:gd name="T38" fmla="*/ 63 w 94"/>
                <a:gd name="T39" fmla="*/ 2 h 26"/>
                <a:gd name="T40" fmla="*/ 68 w 94"/>
                <a:gd name="T41" fmla="*/ 2 h 26"/>
                <a:gd name="T42" fmla="*/ 73 w 94"/>
                <a:gd name="T43" fmla="*/ 3 h 26"/>
                <a:gd name="T44" fmla="*/ 78 w 94"/>
                <a:gd name="T45" fmla="*/ 4 h 26"/>
                <a:gd name="T46" fmla="*/ 82 w 94"/>
                <a:gd name="T47" fmla="*/ 5 h 26"/>
                <a:gd name="T48" fmla="*/ 87 w 94"/>
                <a:gd name="T49" fmla="*/ 7 h 26"/>
                <a:gd name="T50" fmla="*/ 94 w 94"/>
                <a:gd name="T51" fmla="*/ 8 h 26"/>
                <a:gd name="T52" fmla="*/ 91 w 94"/>
                <a:gd name="T53" fmla="*/ 20 h 26"/>
                <a:gd name="T54" fmla="*/ 87 w 94"/>
                <a:gd name="T55" fmla="*/ 19 h 26"/>
                <a:gd name="T56" fmla="*/ 85 w 94"/>
                <a:gd name="T57" fmla="*/ 19 h 26"/>
                <a:gd name="T58" fmla="*/ 81 w 94"/>
                <a:gd name="T59" fmla="*/ 19 h 26"/>
                <a:gd name="T60" fmla="*/ 79 w 94"/>
                <a:gd name="T61" fmla="*/ 17 h 26"/>
                <a:gd name="T62" fmla="*/ 77 w 94"/>
                <a:gd name="T63" fmla="*/ 17 h 26"/>
                <a:gd name="T64" fmla="*/ 73 w 94"/>
                <a:gd name="T65" fmla="*/ 16 h 26"/>
                <a:gd name="T66" fmla="*/ 69 w 94"/>
                <a:gd name="T67" fmla="*/ 16 h 26"/>
                <a:gd name="T68" fmla="*/ 65 w 94"/>
                <a:gd name="T69" fmla="*/ 16 h 26"/>
                <a:gd name="T70" fmla="*/ 63 w 94"/>
                <a:gd name="T71" fmla="*/ 16 h 26"/>
                <a:gd name="T72" fmla="*/ 59 w 94"/>
                <a:gd name="T73" fmla="*/ 16 h 26"/>
                <a:gd name="T74" fmla="*/ 56 w 94"/>
                <a:gd name="T75" fmla="*/ 16 h 26"/>
                <a:gd name="T76" fmla="*/ 52 w 94"/>
                <a:gd name="T77" fmla="*/ 16 h 26"/>
                <a:gd name="T78" fmla="*/ 48 w 94"/>
                <a:gd name="T79" fmla="*/ 16 h 26"/>
                <a:gd name="T80" fmla="*/ 46 w 94"/>
                <a:gd name="T81" fmla="*/ 16 h 26"/>
                <a:gd name="T82" fmla="*/ 42 w 94"/>
                <a:gd name="T83" fmla="*/ 16 h 26"/>
                <a:gd name="T84" fmla="*/ 39 w 94"/>
                <a:gd name="T85" fmla="*/ 16 h 26"/>
                <a:gd name="T86" fmla="*/ 35 w 94"/>
                <a:gd name="T87" fmla="*/ 16 h 26"/>
                <a:gd name="T88" fmla="*/ 31 w 94"/>
                <a:gd name="T89" fmla="*/ 17 h 26"/>
                <a:gd name="T90" fmla="*/ 28 w 94"/>
                <a:gd name="T91" fmla="*/ 19 h 26"/>
                <a:gd name="T92" fmla="*/ 24 w 94"/>
                <a:gd name="T93" fmla="*/ 19 h 26"/>
                <a:gd name="T94" fmla="*/ 20 w 94"/>
                <a:gd name="T95" fmla="*/ 20 h 26"/>
                <a:gd name="T96" fmla="*/ 18 w 94"/>
                <a:gd name="T97" fmla="*/ 21 h 26"/>
                <a:gd name="T98" fmla="*/ 14 w 94"/>
                <a:gd name="T99" fmla="*/ 21 h 26"/>
                <a:gd name="T100" fmla="*/ 12 w 94"/>
                <a:gd name="T101" fmla="*/ 24 h 26"/>
                <a:gd name="T102" fmla="*/ 9 w 94"/>
                <a:gd name="T103" fmla="*/ 24 h 26"/>
                <a:gd name="T104" fmla="*/ 7 w 94"/>
                <a:gd name="T105" fmla="*/ 26 h 2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94"/>
                <a:gd name="T160" fmla="*/ 0 h 26"/>
                <a:gd name="T161" fmla="*/ 94 w 94"/>
                <a:gd name="T162" fmla="*/ 26 h 2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94" h="26">
                  <a:moveTo>
                    <a:pt x="0" y="10"/>
                  </a:moveTo>
                  <a:lnTo>
                    <a:pt x="0" y="10"/>
                  </a:lnTo>
                  <a:lnTo>
                    <a:pt x="1" y="9"/>
                  </a:lnTo>
                  <a:lnTo>
                    <a:pt x="2" y="9"/>
                  </a:lnTo>
                  <a:lnTo>
                    <a:pt x="3" y="8"/>
                  </a:lnTo>
                  <a:lnTo>
                    <a:pt x="5" y="8"/>
                  </a:lnTo>
                  <a:lnTo>
                    <a:pt x="6" y="8"/>
                  </a:lnTo>
                  <a:lnTo>
                    <a:pt x="7" y="7"/>
                  </a:lnTo>
                  <a:lnTo>
                    <a:pt x="9" y="5"/>
                  </a:lnTo>
                  <a:lnTo>
                    <a:pt x="11" y="5"/>
                  </a:lnTo>
                  <a:lnTo>
                    <a:pt x="12" y="4"/>
                  </a:lnTo>
                  <a:lnTo>
                    <a:pt x="13" y="4"/>
                  </a:lnTo>
                  <a:lnTo>
                    <a:pt x="14" y="4"/>
                  </a:lnTo>
                  <a:lnTo>
                    <a:pt x="15" y="4"/>
                  </a:lnTo>
                  <a:lnTo>
                    <a:pt x="17" y="3"/>
                  </a:lnTo>
                  <a:lnTo>
                    <a:pt x="18" y="3"/>
                  </a:lnTo>
                  <a:lnTo>
                    <a:pt x="19" y="3"/>
                  </a:lnTo>
                  <a:lnTo>
                    <a:pt x="20" y="3"/>
                  </a:lnTo>
                  <a:lnTo>
                    <a:pt x="23" y="3"/>
                  </a:lnTo>
                  <a:lnTo>
                    <a:pt x="24" y="3"/>
                  </a:lnTo>
                  <a:lnTo>
                    <a:pt x="25" y="2"/>
                  </a:lnTo>
                  <a:lnTo>
                    <a:pt x="28" y="2"/>
                  </a:lnTo>
                  <a:lnTo>
                    <a:pt x="29" y="2"/>
                  </a:lnTo>
                  <a:lnTo>
                    <a:pt x="30" y="2"/>
                  </a:lnTo>
                  <a:lnTo>
                    <a:pt x="33" y="2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37" y="0"/>
                  </a:lnTo>
                  <a:lnTo>
                    <a:pt x="39" y="0"/>
                  </a:lnTo>
                  <a:lnTo>
                    <a:pt x="41" y="0"/>
                  </a:lnTo>
                  <a:lnTo>
                    <a:pt x="42" y="0"/>
                  </a:lnTo>
                  <a:lnTo>
                    <a:pt x="45" y="0"/>
                  </a:lnTo>
                  <a:lnTo>
                    <a:pt x="47" y="0"/>
                  </a:lnTo>
                  <a:lnTo>
                    <a:pt x="50" y="0"/>
                  </a:lnTo>
                  <a:lnTo>
                    <a:pt x="51" y="0"/>
                  </a:lnTo>
                  <a:lnTo>
                    <a:pt x="53" y="0"/>
                  </a:lnTo>
                  <a:lnTo>
                    <a:pt x="56" y="0"/>
                  </a:lnTo>
                  <a:lnTo>
                    <a:pt x="57" y="0"/>
                  </a:lnTo>
                  <a:lnTo>
                    <a:pt x="61" y="2"/>
                  </a:lnTo>
                  <a:lnTo>
                    <a:pt x="63" y="2"/>
                  </a:lnTo>
                  <a:lnTo>
                    <a:pt x="65" y="2"/>
                  </a:lnTo>
                  <a:lnTo>
                    <a:pt x="68" y="2"/>
                  </a:lnTo>
                  <a:lnTo>
                    <a:pt x="69" y="3"/>
                  </a:lnTo>
                  <a:lnTo>
                    <a:pt x="73" y="3"/>
                  </a:lnTo>
                  <a:lnTo>
                    <a:pt x="75" y="3"/>
                  </a:lnTo>
                  <a:lnTo>
                    <a:pt x="78" y="4"/>
                  </a:lnTo>
                  <a:lnTo>
                    <a:pt x="80" y="4"/>
                  </a:lnTo>
                  <a:lnTo>
                    <a:pt x="82" y="5"/>
                  </a:lnTo>
                  <a:lnTo>
                    <a:pt x="85" y="5"/>
                  </a:lnTo>
                  <a:lnTo>
                    <a:pt x="87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2" y="20"/>
                  </a:lnTo>
                  <a:lnTo>
                    <a:pt x="91" y="20"/>
                  </a:lnTo>
                  <a:lnTo>
                    <a:pt x="90" y="20"/>
                  </a:lnTo>
                  <a:lnTo>
                    <a:pt x="87" y="19"/>
                  </a:lnTo>
                  <a:lnTo>
                    <a:pt x="86" y="19"/>
                  </a:lnTo>
                  <a:lnTo>
                    <a:pt x="85" y="19"/>
                  </a:lnTo>
                  <a:lnTo>
                    <a:pt x="82" y="19"/>
                  </a:lnTo>
                  <a:lnTo>
                    <a:pt x="81" y="19"/>
                  </a:lnTo>
                  <a:lnTo>
                    <a:pt x="80" y="19"/>
                  </a:lnTo>
                  <a:lnTo>
                    <a:pt x="79" y="17"/>
                  </a:lnTo>
                  <a:lnTo>
                    <a:pt x="78" y="17"/>
                  </a:lnTo>
                  <a:lnTo>
                    <a:pt x="77" y="17"/>
                  </a:lnTo>
                  <a:lnTo>
                    <a:pt x="75" y="17"/>
                  </a:lnTo>
                  <a:lnTo>
                    <a:pt x="73" y="16"/>
                  </a:lnTo>
                  <a:lnTo>
                    <a:pt x="70" y="16"/>
                  </a:lnTo>
                  <a:lnTo>
                    <a:pt x="69" y="16"/>
                  </a:lnTo>
                  <a:lnTo>
                    <a:pt x="68" y="16"/>
                  </a:lnTo>
                  <a:lnTo>
                    <a:pt x="65" y="16"/>
                  </a:lnTo>
                  <a:lnTo>
                    <a:pt x="64" y="16"/>
                  </a:lnTo>
                  <a:lnTo>
                    <a:pt x="63" y="16"/>
                  </a:lnTo>
                  <a:lnTo>
                    <a:pt x="61" y="16"/>
                  </a:lnTo>
                  <a:lnTo>
                    <a:pt x="59" y="16"/>
                  </a:lnTo>
                  <a:lnTo>
                    <a:pt x="57" y="16"/>
                  </a:lnTo>
                  <a:lnTo>
                    <a:pt x="56" y="16"/>
                  </a:lnTo>
                  <a:lnTo>
                    <a:pt x="55" y="16"/>
                  </a:lnTo>
                  <a:lnTo>
                    <a:pt x="52" y="16"/>
                  </a:lnTo>
                  <a:lnTo>
                    <a:pt x="51" y="16"/>
                  </a:lnTo>
                  <a:lnTo>
                    <a:pt x="48" y="16"/>
                  </a:lnTo>
                  <a:lnTo>
                    <a:pt x="47" y="16"/>
                  </a:lnTo>
                  <a:lnTo>
                    <a:pt x="46" y="16"/>
                  </a:lnTo>
                  <a:lnTo>
                    <a:pt x="44" y="16"/>
                  </a:lnTo>
                  <a:lnTo>
                    <a:pt x="42" y="16"/>
                  </a:lnTo>
                  <a:lnTo>
                    <a:pt x="40" y="16"/>
                  </a:lnTo>
                  <a:lnTo>
                    <a:pt x="39" y="16"/>
                  </a:lnTo>
                  <a:lnTo>
                    <a:pt x="36" y="16"/>
                  </a:lnTo>
                  <a:lnTo>
                    <a:pt x="35" y="16"/>
                  </a:lnTo>
                  <a:lnTo>
                    <a:pt x="33" y="17"/>
                  </a:lnTo>
                  <a:lnTo>
                    <a:pt x="31" y="17"/>
                  </a:lnTo>
                  <a:lnTo>
                    <a:pt x="30" y="17"/>
                  </a:lnTo>
                  <a:lnTo>
                    <a:pt x="28" y="19"/>
                  </a:lnTo>
                  <a:lnTo>
                    <a:pt x="25" y="19"/>
                  </a:lnTo>
                  <a:lnTo>
                    <a:pt x="24" y="19"/>
                  </a:lnTo>
                  <a:lnTo>
                    <a:pt x="23" y="19"/>
                  </a:lnTo>
                  <a:lnTo>
                    <a:pt x="20" y="20"/>
                  </a:lnTo>
                  <a:lnTo>
                    <a:pt x="19" y="20"/>
                  </a:lnTo>
                  <a:lnTo>
                    <a:pt x="18" y="21"/>
                  </a:lnTo>
                  <a:lnTo>
                    <a:pt x="17" y="21"/>
                  </a:lnTo>
                  <a:lnTo>
                    <a:pt x="14" y="21"/>
                  </a:lnTo>
                  <a:lnTo>
                    <a:pt x="13" y="22"/>
                  </a:lnTo>
                  <a:lnTo>
                    <a:pt x="12" y="24"/>
                  </a:lnTo>
                  <a:lnTo>
                    <a:pt x="11" y="24"/>
                  </a:lnTo>
                  <a:lnTo>
                    <a:pt x="9" y="24"/>
                  </a:lnTo>
                  <a:lnTo>
                    <a:pt x="8" y="25"/>
                  </a:lnTo>
                  <a:lnTo>
                    <a:pt x="7" y="26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8" name="Freeform 216"/>
            <p:cNvSpPr>
              <a:spLocks/>
            </p:cNvSpPr>
            <p:nvPr/>
          </p:nvSpPr>
          <p:spPr bwMode="auto">
            <a:xfrm>
              <a:off x="5995988" y="2341563"/>
              <a:ext cx="39687" cy="142875"/>
            </a:xfrm>
            <a:custGeom>
              <a:avLst/>
              <a:gdLst>
                <a:gd name="T0" fmla="*/ 25 w 25"/>
                <a:gd name="T1" fmla="*/ 4 h 90"/>
                <a:gd name="T2" fmla="*/ 24 w 25"/>
                <a:gd name="T3" fmla="*/ 6 h 90"/>
                <a:gd name="T4" fmla="*/ 22 w 25"/>
                <a:gd name="T5" fmla="*/ 8 h 90"/>
                <a:gd name="T6" fmla="*/ 21 w 25"/>
                <a:gd name="T7" fmla="*/ 12 h 90"/>
                <a:gd name="T8" fmla="*/ 21 w 25"/>
                <a:gd name="T9" fmla="*/ 14 h 90"/>
                <a:gd name="T10" fmla="*/ 20 w 25"/>
                <a:gd name="T11" fmla="*/ 17 h 90"/>
                <a:gd name="T12" fmla="*/ 20 w 25"/>
                <a:gd name="T13" fmla="*/ 19 h 90"/>
                <a:gd name="T14" fmla="*/ 19 w 25"/>
                <a:gd name="T15" fmla="*/ 22 h 90"/>
                <a:gd name="T16" fmla="*/ 19 w 25"/>
                <a:gd name="T17" fmla="*/ 24 h 90"/>
                <a:gd name="T18" fmla="*/ 17 w 25"/>
                <a:gd name="T19" fmla="*/ 26 h 90"/>
                <a:gd name="T20" fmla="*/ 16 w 25"/>
                <a:gd name="T21" fmla="*/ 31 h 90"/>
                <a:gd name="T22" fmla="*/ 16 w 25"/>
                <a:gd name="T23" fmla="*/ 34 h 90"/>
                <a:gd name="T24" fmla="*/ 16 w 25"/>
                <a:gd name="T25" fmla="*/ 37 h 90"/>
                <a:gd name="T26" fmla="*/ 16 w 25"/>
                <a:gd name="T27" fmla="*/ 41 h 90"/>
                <a:gd name="T28" fmla="*/ 15 w 25"/>
                <a:gd name="T29" fmla="*/ 44 h 90"/>
                <a:gd name="T30" fmla="*/ 15 w 25"/>
                <a:gd name="T31" fmla="*/ 47 h 90"/>
                <a:gd name="T32" fmla="*/ 15 w 25"/>
                <a:gd name="T33" fmla="*/ 52 h 90"/>
                <a:gd name="T34" fmla="*/ 15 w 25"/>
                <a:gd name="T35" fmla="*/ 56 h 90"/>
                <a:gd name="T36" fmla="*/ 15 w 25"/>
                <a:gd name="T37" fmla="*/ 59 h 90"/>
                <a:gd name="T38" fmla="*/ 15 w 25"/>
                <a:gd name="T39" fmla="*/ 63 h 90"/>
                <a:gd name="T40" fmla="*/ 15 w 25"/>
                <a:gd name="T41" fmla="*/ 68 h 90"/>
                <a:gd name="T42" fmla="*/ 16 w 25"/>
                <a:gd name="T43" fmla="*/ 72 h 90"/>
                <a:gd name="T44" fmla="*/ 16 w 25"/>
                <a:gd name="T45" fmla="*/ 76 h 90"/>
                <a:gd name="T46" fmla="*/ 16 w 25"/>
                <a:gd name="T47" fmla="*/ 80 h 90"/>
                <a:gd name="T48" fmla="*/ 17 w 25"/>
                <a:gd name="T49" fmla="*/ 85 h 90"/>
                <a:gd name="T50" fmla="*/ 19 w 25"/>
                <a:gd name="T51" fmla="*/ 90 h 90"/>
                <a:gd name="T52" fmla="*/ 5 w 25"/>
                <a:gd name="T53" fmla="*/ 89 h 90"/>
                <a:gd name="T54" fmla="*/ 4 w 25"/>
                <a:gd name="T55" fmla="*/ 86 h 90"/>
                <a:gd name="T56" fmla="*/ 4 w 25"/>
                <a:gd name="T57" fmla="*/ 84 h 90"/>
                <a:gd name="T58" fmla="*/ 4 w 25"/>
                <a:gd name="T59" fmla="*/ 81 h 90"/>
                <a:gd name="T60" fmla="*/ 3 w 25"/>
                <a:gd name="T61" fmla="*/ 78 h 90"/>
                <a:gd name="T62" fmla="*/ 3 w 25"/>
                <a:gd name="T63" fmla="*/ 74 h 90"/>
                <a:gd name="T64" fmla="*/ 2 w 25"/>
                <a:gd name="T65" fmla="*/ 72 h 90"/>
                <a:gd name="T66" fmla="*/ 2 w 25"/>
                <a:gd name="T67" fmla="*/ 69 h 90"/>
                <a:gd name="T68" fmla="*/ 2 w 25"/>
                <a:gd name="T69" fmla="*/ 66 h 90"/>
                <a:gd name="T70" fmla="*/ 2 w 25"/>
                <a:gd name="T71" fmla="*/ 63 h 90"/>
                <a:gd name="T72" fmla="*/ 0 w 25"/>
                <a:gd name="T73" fmla="*/ 59 h 90"/>
                <a:gd name="T74" fmla="*/ 0 w 25"/>
                <a:gd name="T75" fmla="*/ 56 h 90"/>
                <a:gd name="T76" fmla="*/ 0 w 25"/>
                <a:gd name="T77" fmla="*/ 53 h 90"/>
                <a:gd name="T78" fmla="*/ 0 w 25"/>
                <a:gd name="T79" fmla="*/ 48 h 90"/>
                <a:gd name="T80" fmla="*/ 0 w 25"/>
                <a:gd name="T81" fmla="*/ 46 h 90"/>
                <a:gd name="T82" fmla="*/ 0 w 25"/>
                <a:gd name="T83" fmla="*/ 42 h 90"/>
                <a:gd name="T84" fmla="*/ 0 w 25"/>
                <a:gd name="T85" fmla="*/ 39 h 90"/>
                <a:gd name="T86" fmla="*/ 2 w 25"/>
                <a:gd name="T87" fmla="*/ 35 h 90"/>
                <a:gd name="T88" fmla="*/ 2 w 25"/>
                <a:gd name="T89" fmla="*/ 30 h 90"/>
                <a:gd name="T90" fmla="*/ 3 w 25"/>
                <a:gd name="T91" fmla="*/ 26 h 90"/>
                <a:gd name="T92" fmla="*/ 3 w 25"/>
                <a:gd name="T93" fmla="*/ 23 h 90"/>
                <a:gd name="T94" fmla="*/ 4 w 25"/>
                <a:gd name="T95" fmla="*/ 19 h 90"/>
                <a:gd name="T96" fmla="*/ 5 w 25"/>
                <a:gd name="T97" fmla="*/ 15 h 90"/>
                <a:gd name="T98" fmla="*/ 5 w 25"/>
                <a:gd name="T99" fmla="*/ 12 h 90"/>
                <a:gd name="T100" fmla="*/ 7 w 25"/>
                <a:gd name="T101" fmla="*/ 8 h 90"/>
                <a:gd name="T102" fmla="*/ 9 w 25"/>
                <a:gd name="T103" fmla="*/ 4 h 90"/>
                <a:gd name="T104" fmla="*/ 10 w 25"/>
                <a:gd name="T105" fmla="*/ 1 h 90"/>
                <a:gd name="T106" fmla="*/ 25 w 25"/>
                <a:gd name="T107" fmla="*/ 3 h 9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25"/>
                <a:gd name="T163" fmla="*/ 0 h 90"/>
                <a:gd name="T164" fmla="*/ 25 w 25"/>
                <a:gd name="T165" fmla="*/ 90 h 9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25" h="90">
                  <a:moveTo>
                    <a:pt x="25" y="3"/>
                  </a:moveTo>
                  <a:lnTo>
                    <a:pt x="25" y="4"/>
                  </a:lnTo>
                  <a:lnTo>
                    <a:pt x="24" y="4"/>
                  </a:lnTo>
                  <a:lnTo>
                    <a:pt x="24" y="6"/>
                  </a:lnTo>
                  <a:lnTo>
                    <a:pt x="24" y="7"/>
                  </a:lnTo>
                  <a:lnTo>
                    <a:pt x="22" y="8"/>
                  </a:lnTo>
                  <a:lnTo>
                    <a:pt x="21" y="11"/>
                  </a:lnTo>
                  <a:lnTo>
                    <a:pt x="21" y="12"/>
                  </a:lnTo>
                  <a:lnTo>
                    <a:pt x="21" y="13"/>
                  </a:lnTo>
                  <a:lnTo>
                    <a:pt x="21" y="14"/>
                  </a:lnTo>
                  <a:lnTo>
                    <a:pt x="21" y="15"/>
                  </a:lnTo>
                  <a:lnTo>
                    <a:pt x="20" y="17"/>
                  </a:lnTo>
                  <a:lnTo>
                    <a:pt x="20" y="18"/>
                  </a:lnTo>
                  <a:lnTo>
                    <a:pt x="20" y="19"/>
                  </a:lnTo>
                  <a:lnTo>
                    <a:pt x="20" y="20"/>
                  </a:lnTo>
                  <a:lnTo>
                    <a:pt x="19" y="22"/>
                  </a:lnTo>
                  <a:lnTo>
                    <a:pt x="19" y="23"/>
                  </a:lnTo>
                  <a:lnTo>
                    <a:pt x="19" y="24"/>
                  </a:lnTo>
                  <a:lnTo>
                    <a:pt x="19" y="25"/>
                  </a:lnTo>
                  <a:lnTo>
                    <a:pt x="17" y="26"/>
                  </a:lnTo>
                  <a:lnTo>
                    <a:pt x="17" y="29"/>
                  </a:lnTo>
                  <a:lnTo>
                    <a:pt x="16" y="31"/>
                  </a:lnTo>
                  <a:lnTo>
                    <a:pt x="16" y="32"/>
                  </a:lnTo>
                  <a:lnTo>
                    <a:pt x="16" y="34"/>
                  </a:lnTo>
                  <a:lnTo>
                    <a:pt x="16" y="36"/>
                  </a:lnTo>
                  <a:lnTo>
                    <a:pt x="16" y="37"/>
                  </a:lnTo>
                  <a:lnTo>
                    <a:pt x="16" y="39"/>
                  </a:lnTo>
                  <a:lnTo>
                    <a:pt x="16" y="41"/>
                  </a:lnTo>
                  <a:lnTo>
                    <a:pt x="15" y="42"/>
                  </a:lnTo>
                  <a:lnTo>
                    <a:pt x="15" y="44"/>
                  </a:lnTo>
                  <a:lnTo>
                    <a:pt x="15" y="46"/>
                  </a:lnTo>
                  <a:lnTo>
                    <a:pt x="15" y="47"/>
                  </a:lnTo>
                  <a:lnTo>
                    <a:pt x="15" y="50"/>
                  </a:lnTo>
                  <a:lnTo>
                    <a:pt x="15" y="52"/>
                  </a:lnTo>
                  <a:lnTo>
                    <a:pt x="15" y="53"/>
                  </a:lnTo>
                  <a:lnTo>
                    <a:pt x="15" y="56"/>
                  </a:lnTo>
                  <a:lnTo>
                    <a:pt x="15" y="57"/>
                  </a:lnTo>
                  <a:lnTo>
                    <a:pt x="15" y="59"/>
                  </a:lnTo>
                  <a:lnTo>
                    <a:pt x="15" y="62"/>
                  </a:lnTo>
                  <a:lnTo>
                    <a:pt x="15" y="63"/>
                  </a:lnTo>
                  <a:lnTo>
                    <a:pt x="15" y="66"/>
                  </a:lnTo>
                  <a:lnTo>
                    <a:pt x="15" y="68"/>
                  </a:lnTo>
                  <a:lnTo>
                    <a:pt x="15" y="69"/>
                  </a:lnTo>
                  <a:lnTo>
                    <a:pt x="16" y="72"/>
                  </a:lnTo>
                  <a:lnTo>
                    <a:pt x="16" y="74"/>
                  </a:lnTo>
                  <a:lnTo>
                    <a:pt x="16" y="76"/>
                  </a:lnTo>
                  <a:lnTo>
                    <a:pt x="16" y="78"/>
                  </a:lnTo>
                  <a:lnTo>
                    <a:pt x="16" y="80"/>
                  </a:lnTo>
                  <a:lnTo>
                    <a:pt x="16" y="83"/>
                  </a:lnTo>
                  <a:lnTo>
                    <a:pt x="17" y="85"/>
                  </a:lnTo>
                  <a:lnTo>
                    <a:pt x="17" y="88"/>
                  </a:lnTo>
                  <a:lnTo>
                    <a:pt x="19" y="90"/>
                  </a:lnTo>
                  <a:lnTo>
                    <a:pt x="5" y="90"/>
                  </a:lnTo>
                  <a:lnTo>
                    <a:pt x="5" y="89"/>
                  </a:lnTo>
                  <a:lnTo>
                    <a:pt x="4" y="88"/>
                  </a:lnTo>
                  <a:lnTo>
                    <a:pt x="4" y="86"/>
                  </a:lnTo>
                  <a:lnTo>
                    <a:pt x="4" y="85"/>
                  </a:lnTo>
                  <a:lnTo>
                    <a:pt x="4" y="84"/>
                  </a:lnTo>
                  <a:lnTo>
                    <a:pt x="4" y="83"/>
                  </a:lnTo>
                  <a:lnTo>
                    <a:pt x="4" y="81"/>
                  </a:lnTo>
                  <a:lnTo>
                    <a:pt x="3" y="79"/>
                  </a:lnTo>
                  <a:lnTo>
                    <a:pt x="3" y="78"/>
                  </a:lnTo>
                  <a:lnTo>
                    <a:pt x="3" y="75"/>
                  </a:lnTo>
                  <a:lnTo>
                    <a:pt x="3" y="74"/>
                  </a:lnTo>
                  <a:lnTo>
                    <a:pt x="3" y="73"/>
                  </a:lnTo>
                  <a:lnTo>
                    <a:pt x="2" y="72"/>
                  </a:lnTo>
                  <a:lnTo>
                    <a:pt x="2" y="70"/>
                  </a:lnTo>
                  <a:lnTo>
                    <a:pt x="2" y="69"/>
                  </a:lnTo>
                  <a:lnTo>
                    <a:pt x="2" y="68"/>
                  </a:lnTo>
                  <a:lnTo>
                    <a:pt x="2" y="66"/>
                  </a:lnTo>
                  <a:lnTo>
                    <a:pt x="2" y="64"/>
                  </a:lnTo>
                  <a:lnTo>
                    <a:pt x="2" y="63"/>
                  </a:lnTo>
                  <a:lnTo>
                    <a:pt x="0" y="62"/>
                  </a:lnTo>
                  <a:lnTo>
                    <a:pt x="0" y="59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0" y="54"/>
                  </a:lnTo>
                  <a:lnTo>
                    <a:pt x="0" y="53"/>
                  </a:lnTo>
                  <a:lnTo>
                    <a:pt x="0" y="51"/>
                  </a:lnTo>
                  <a:lnTo>
                    <a:pt x="0" y="48"/>
                  </a:lnTo>
                  <a:lnTo>
                    <a:pt x="0" y="47"/>
                  </a:lnTo>
                  <a:lnTo>
                    <a:pt x="0" y="46"/>
                  </a:lnTo>
                  <a:lnTo>
                    <a:pt x="0" y="44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0" y="39"/>
                  </a:lnTo>
                  <a:lnTo>
                    <a:pt x="2" y="36"/>
                  </a:lnTo>
                  <a:lnTo>
                    <a:pt x="2" y="35"/>
                  </a:lnTo>
                  <a:lnTo>
                    <a:pt x="2" y="32"/>
                  </a:lnTo>
                  <a:lnTo>
                    <a:pt x="2" y="30"/>
                  </a:lnTo>
                  <a:lnTo>
                    <a:pt x="3" y="29"/>
                  </a:lnTo>
                  <a:lnTo>
                    <a:pt x="3" y="26"/>
                  </a:lnTo>
                  <a:lnTo>
                    <a:pt x="3" y="25"/>
                  </a:lnTo>
                  <a:lnTo>
                    <a:pt x="3" y="23"/>
                  </a:lnTo>
                  <a:lnTo>
                    <a:pt x="4" y="22"/>
                  </a:lnTo>
                  <a:lnTo>
                    <a:pt x="4" y="19"/>
                  </a:lnTo>
                  <a:lnTo>
                    <a:pt x="4" y="17"/>
                  </a:lnTo>
                  <a:lnTo>
                    <a:pt x="5" y="15"/>
                  </a:lnTo>
                  <a:lnTo>
                    <a:pt x="5" y="13"/>
                  </a:lnTo>
                  <a:lnTo>
                    <a:pt x="5" y="12"/>
                  </a:lnTo>
                  <a:lnTo>
                    <a:pt x="7" y="9"/>
                  </a:lnTo>
                  <a:lnTo>
                    <a:pt x="7" y="8"/>
                  </a:lnTo>
                  <a:lnTo>
                    <a:pt x="8" y="6"/>
                  </a:lnTo>
                  <a:lnTo>
                    <a:pt x="9" y="4"/>
                  </a:lnTo>
                  <a:lnTo>
                    <a:pt x="9" y="2"/>
                  </a:lnTo>
                  <a:lnTo>
                    <a:pt x="10" y="1"/>
                  </a:lnTo>
                  <a:lnTo>
                    <a:pt x="11" y="0"/>
                  </a:lnTo>
                  <a:lnTo>
                    <a:pt x="25" y="3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9" name="Freeform 217"/>
            <p:cNvSpPr>
              <a:spLocks/>
            </p:cNvSpPr>
            <p:nvPr/>
          </p:nvSpPr>
          <p:spPr bwMode="auto">
            <a:xfrm>
              <a:off x="5759450" y="2216151"/>
              <a:ext cx="120650" cy="128588"/>
            </a:xfrm>
            <a:custGeom>
              <a:avLst/>
              <a:gdLst>
                <a:gd name="T0" fmla="*/ 76 w 76"/>
                <a:gd name="T1" fmla="*/ 10 h 81"/>
                <a:gd name="T2" fmla="*/ 73 w 76"/>
                <a:gd name="T3" fmla="*/ 13 h 81"/>
                <a:gd name="T4" fmla="*/ 72 w 76"/>
                <a:gd name="T5" fmla="*/ 15 h 81"/>
                <a:gd name="T6" fmla="*/ 70 w 76"/>
                <a:gd name="T7" fmla="*/ 17 h 81"/>
                <a:gd name="T8" fmla="*/ 68 w 76"/>
                <a:gd name="T9" fmla="*/ 21 h 81"/>
                <a:gd name="T10" fmla="*/ 66 w 76"/>
                <a:gd name="T11" fmla="*/ 24 h 81"/>
                <a:gd name="T12" fmla="*/ 64 w 76"/>
                <a:gd name="T13" fmla="*/ 26 h 81"/>
                <a:gd name="T14" fmla="*/ 63 w 76"/>
                <a:gd name="T15" fmla="*/ 29 h 81"/>
                <a:gd name="T16" fmla="*/ 60 w 76"/>
                <a:gd name="T17" fmla="*/ 31 h 81"/>
                <a:gd name="T18" fmla="*/ 59 w 76"/>
                <a:gd name="T19" fmla="*/ 34 h 81"/>
                <a:gd name="T20" fmla="*/ 56 w 76"/>
                <a:gd name="T21" fmla="*/ 36 h 81"/>
                <a:gd name="T22" fmla="*/ 54 w 76"/>
                <a:gd name="T23" fmla="*/ 38 h 81"/>
                <a:gd name="T24" fmla="*/ 52 w 76"/>
                <a:gd name="T25" fmla="*/ 42 h 81"/>
                <a:gd name="T26" fmla="*/ 49 w 76"/>
                <a:gd name="T27" fmla="*/ 44 h 81"/>
                <a:gd name="T28" fmla="*/ 47 w 76"/>
                <a:gd name="T29" fmla="*/ 47 h 81"/>
                <a:gd name="T30" fmla="*/ 44 w 76"/>
                <a:gd name="T31" fmla="*/ 49 h 81"/>
                <a:gd name="T32" fmla="*/ 41 w 76"/>
                <a:gd name="T33" fmla="*/ 53 h 81"/>
                <a:gd name="T34" fmla="*/ 38 w 76"/>
                <a:gd name="T35" fmla="*/ 56 h 81"/>
                <a:gd name="T36" fmla="*/ 36 w 76"/>
                <a:gd name="T37" fmla="*/ 59 h 81"/>
                <a:gd name="T38" fmla="*/ 32 w 76"/>
                <a:gd name="T39" fmla="*/ 61 h 81"/>
                <a:gd name="T40" fmla="*/ 28 w 76"/>
                <a:gd name="T41" fmla="*/ 65 h 81"/>
                <a:gd name="T42" fmla="*/ 26 w 76"/>
                <a:gd name="T43" fmla="*/ 69 h 81"/>
                <a:gd name="T44" fmla="*/ 21 w 76"/>
                <a:gd name="T45" fmla="*/ 71 h 81"/>
                <a:gd name="T46" fmla="*/ 19 w 76"/>
                <a:gd name="T47" fmla="*/ 74 h 81"/>
                <a:gd name="T48" fmla="*/ 15 w 76"/>
                <a:gd name="T49" fmla="*/ 78 h 81"/>
                <a:gd name="T50" fmla="*/ 11 w 76"/>
                <a:gd name="T51" fmla="*/ 81 h 81"/>
                <a:gd name="T52" fmla="*/ 0 w 76"/>
                <a:gd name="T53" fmla="*/ 68 h 81"/>
                <a:gd name="T54" fmla="*/ 3 w 76"/>
                <a:gd name="T55" fmla="*/ 66 h 81"/>
                <a:gd name="T56" fmla="*/ 5 w 76"/>
                <a:gd name="T57" fmla="*/ 64 h 81"/>
                <a:gd name="T58" fmla="*/ 9 w 76"/>
                <a:gd name="T59" fmla="*/ 60 h 81"/>
                <a:gd name="T60" fmla="*/ 11 w 76"/>
                <a:gd name="T61" fmla="*/ 58 h 81"/>
                <a:gd name="T62" fmla="*/ 13 w 76"/>
                <a:gd name="T63" fmla="*/ 56 h 81"/>
                <a:gd name="T64" fmla="*/ 15 w 76"/>
                <a:gd name="T65" fmla="*/ 54 h 81"/>
                <a:gd name="T66" fmla="*/ 18 w 76"/>
                <a:gd name="T67" fmla="*/ 52 h 81"/>
                <a:gd name="T68" fmla="*/ 20 w 76"/>
                <a:gd name="T69" fmla="*/ 49 h 81"/>
                <a:gd name="T70" fmla="*/ 22 w 76"/>
                <a:gd name="T71" fmla="*/ 47 h 81"/>
                <a:gd name="T72" fmla="*/ 25 w 76"/>
                <a:gd name="T73" fmla="*/ 44 h 81"/>
                <a:gd name="T74" fmla="*/ 27 w 76"/>
                <a:gd name="T75" fmla="*/ 42 h 81"/>
                <a:gd name="T76" fmla="*/ 31 w 76"/>
                <a:gd name="T77" fmla="*/ 38 h 81"/>
                <a:gd name="T78" fmla="*/ 33 w 76"/>
                <a:gd name="T79" fmla="*/ 36 h 81"/>
                <a:gd name="T80" fmla="*/ 36 w 76"/>
                <a:gd name="T81" fmla="*/ 34 h 81"/>
                <a:gd name="T82" fmla="*/ 38 w 76"/>
                <a:gd name="T83" fmla="*/ 31 h 81"/>
                <a:gd name="T84" fmla="*/ 41 w 76"/>
                <a:gd name="T85" fmla="*/ 27 h 81"/>
                <a:gd name="T86" fmla="*/ 43 w 76"/>
                <a:gd name="T87" fmla="*/ 25 h 81"/>
                <a:gd name="T88" fmla="*/ 46 w 76"/>
                <a:gd name="T89" fmla="*/ 22 h 81"/>
                <a:gd name="T90" fmla="*/ 48 w 76"/>
                <a:gd name="T91" fmla="*/ 20 h 81"/>
                <a:gd name="T92" fmla="*/ 50 w 76"/>
                <a:gd name="T93" fmla="*/ 16 h 81"/>
                <a:gd name="T94" fmla="*/ 52 w 76"/>
                <a:gd name="T95" fmla="*/ 14 h 81"/>
                <a:gd name="T96" fmla="*/ 54 w 76"/>
                <a:gd name="T97" fmla="*/ 12 h 81"/>
                <a:gd name="T98" fmla="*/ 56 w 76"/>
                <a:gd name="T99" fmla="*/ 9 h 81"/>
                <a:gd name="T100" fmla="*/ 58 w 76"/>
                <a:gd name="T101" fmla="*/ 7 h 81"/>
                <a:gd name="T102" fmla="*/ 59 w 76"/>
                <a:gd name="T103" fmla="*/ 4 h 81"/>
                <a:gd name="T104" fmla="*/ 61 w 76"/>
                <a:gd name="T105" fmla="*/ 2 h 81"/>
                <a:gd name="T106" fmla="*/ 76 w 76"/>
                <a:gd name="T107" fmla="*/ 10 h 81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76"/>
                <a:gd name="T163" fmla="*/ 0 h 81"/>
                <a:gd name="T164" fmla="*/ 76 w 76"/>
                <a:gd name="T165" fmla="*/ 81 h 81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76" h="81">
                  <a:moveTo>
                    <a:pt x="76" y="10"/>
                  </a:moveTo>
                  <a:lnTo>
                    <a:pt x="76" y="10"/>
                  </a:lnTo>
                  <a:lnTo>
                    <a:pt x="75" y="12"/>
                  </a:lnTo>
                  <a:lnTo>
                    <a:pt x="73" y="13"/>
                  </a:lnTo>
                  <a:lnTo>
                    <a:pt x="73" y="14"/>
                  </a:lnTo>
                  <a:lnTo>
                    <a:pt x="72" y="15"/>
                  </a:lnTo>
                  <a:lnTo>
                    <a:pt x="71" y="16"/>
                  </a:lnTo>
                  <a:lnTo>
                    <a:pt x="70" y="17"/>
                  </a:lnTo>
                  <a:lnTo>
                    <a:pt x="69" y="20"/>
                  </a:lnTo>
                  <a:lnTo>
                    <a:pt x="68" y="21"/>
                  </a:lnTo>
                  <a:lnTo>
                    <a:pt x="66" y="22"/>
                  </a:lnTo>
                  <a:lnTo>
                    <a:pt x="66" y="24"/>
                  </a:lnTo>
                  <a:lnTo>
                    <a:pt x="65" y="25"/>
                  </a:lnTo>
                  <a:lnTo>
                    <a:pt x="64" y="26"/>
                  </a:lnTo>
                  <a:lnTo>
                    <a:pt x="63" y="27"/>
                  </a:lnTo>
                  <a:lnTo>
                    <a:pt x="63" y="29"/>
                  </a:lnTo>
                  <a:lnTo>
                    <a:pt x="61" y="30"/>
                  </a:lnTo>
                  <a:lnTo>
                    <a:pt x="60" y="31"/>
                  </a:lnTo>
                  <a:lnTo>
                    <a:pt x="59" y="32"/>
                  </a:lnTo>
                  <a:lnTo>
                    <a:pt x="59" y="34"/>
                  </a:lnTo>
                  <a:lnTo>
                    <a:pt x="58" y="35"/>
                  </a:lnTo>
                  <a:lnTo>
                    <a:pt x="56" y="36"/>
                  </a:lnTo>
                  <a:lnTo>
                    <a:pt x="55" y="37"/>
                  </a:lnTo>
                  <a:lnTo>
                    <a:pt x="54" y="38"/>
                  </a:lnTo>
                  <a:lnTo>
                    <a:pt x="53" y="39"/>
                  </a:lnTo>
                  <a:lnTo>
                    <a:pt x="52" y="42"/>
                  </a:lnTo>
                  <a:lnTo>
                    <a:pt x="50" y="43"/>
                  </a:lnTo>
                  <a:lnTo>
                    <a:pt x="49" y="44"/>
                  </a:lnTo>
                  <a:lnTo>
                    <a:pt x="48" y="46"/>
                  </a:lnTo>
                  <a:lnTo>
                    <a:pt x="47" y="47"/>
                  </a:lnTo>
                  <a:lnTo>
                    <a:pt x="46" y="48"/>
                  </a:lnTo>
                  <a:lnTo>
                    <a:pt x="44" y="49"/>
                  </a:lnTo>
                  <a:lnTo>
                    <a:pt x="42" y="52"/>
                  </a:lnTo>
                  <a:lnTo>
                    <a:pt x="41" y="53"/>
                  </a:lnTo>
                  <a:lnTo>
                    <a:pt x="40" y="54"/>
                  </a:lnTo>
                  <a:lnTo>
                    <a:pt x="38" y="56"/>
                  </a:lnTo>
                  <a:lnTo>
                    <a:pt x="36" y="57"/>
                  </a:lnTo>
                  <a:lnTo>
                    <a:pt x="36" y="59"/>
                  </a:lnTo>
                  <a:lnTo>
                    <a:pt x="33" y="60"/>
                  </a:lnTo>
                  <a:lnTo>
                    <a:pt x="32" y="61"/>
                  </a:lnTo>
                  <a:lnTo>
                    <a:pt x="30" y="64"/>
                  </a:lnTo>
                  <a:lnTo>
                    <a:pt x="28" y="65"/>
                  </a:lnTo>
                  <a:lnTo>
                    <a:pt x="27" y="66"/>
                  </a:lnTo>
                  <a:lnTo>
                    <a:pt x="26" y="69"/>
                  </a:lnTo>
                  <a:lnTo>
                    <a:pt x="24" y="69"/>
                  </a:lnTo>
                  <a:lnTo>
                    <a:pt x="21" y="71"/>
                  </a:lnTo>
                  <a:lnTo>
                    <a:pt x="20" y="73"/>
                  </a:lnTo>
                  <a:lnTo>
                    <a:pt x="19" y="74"/>
                  </a:lnTo>
                  <a:lnTo>
                    <a:pt x="16" y="76"/>
                  </a:lnTo>
                  <a:lnTo>
                    <a:pt x="15" y="78"/>
                  </a:lnTo>
                  <a:lnTo>
                    <a:pt x="13" y="79"/>
                  </a:lnTo>
                  <a:lnTo>
                    <a:pt x="11" y="81"/>
                  </a:lnTo>
                  <a:lnTo>
                    <a:pt x="0" y="69"/>
                  </a:lnTo>
                  <a:lnTo>
                    <a:pt x="0" y="68"/>
                  </a:lnTo>
                  <a:lnTo>
                    <a:pt x="2" y="66"/>
                  </a:lnTo>
                  <a:lnTo>
                    <a:pt x="3" y="66"/>
                  </a:lnTo>
                  <a:lnTo>
                    <a:pt x="4" y="65"/>
                  </a:lnTo>
                  <a:lnTo>
                    <a:pt x="5" y="64"/>
                  </a:lnTo>
                  <a:lnTo>
                    <a:pt x="6" y="63"/>
                  </a:lnTo>
                  <a:lnTo>
                    <a:pt x="9" y="60"/>
                  </a:lnTo>
                  <a:lnTo>
                    <a:pt x="10" y="59"/>
                  </a:lnTo>
                  <a:lnTo>
                    <a:pt x="11" y="58"/>
                  </a:lnTo>
                  <a:lnTo>
                    <a:pt x="13" y="57"/>
                  </a:lnTo>
                  <a:lnTo>
                    <a:pt x="13" y="56"/>
                  </a:lnTo>
                  <a:lnTo>
                    <a:pt x="14" y="56"/>
                  </a:lnTo>
                  <a:lnTo>
                    <a:pt x="15" y="54"/>
                  </a:lnTo>
                  <a:lnTo>
                    <a:pt x="16" y="53"/>
                  </a:lnTo>
                  <a:lnTo>
                    <a:pt x="18" y="52"/>
                  </a:lnTo>
                  <a:lnTo>
                    <a:pt x="19" y="51"/>
                  </a:lnTo>
                  <a:lnTo>
                    <a:pt x="20" y="49"/>
                  </a:lnTo>
                  <a:lnTo>
                    <a:pt x="21" y="48"/>
                  </a:lnTo>
                  <a:lnTo>
                    <a:pt x="22" y="47"/>
                  </a:lnTo>
                  <a:lnTo>
                    <a:pt x="24" y="46"/>
                  </a:lnTo>
                  <a:lnTo>
                    <a:pt x="25" y="44"/>
                  </a:lnTo>
                  <a:lnTo>
                    <a:pt x="26" y="43"/>
                  </a:lnTo>
                  <a:lnTo>
                    <a:pt x="27" y="42"/>
                  </a:lnTo>
                  <a:lnTo>
                    <a:pt x="28" y="41"/>
                  </a:lnTo>
                  <a:lnTo>
                    <a:pt x="31" y="38"/>
                  </a:lnTo>
                  <a:lnTo>
                    <a:pt x="32" y="38"/>
                  </a:lnTo>
                  <a:lnTo>
                    <a:pt x="33" y="36"/>
                  </a:lnTo>
                  <a:lnTo>
                    <a:pt x="35" y="35"/>
                  </a:lnTo>
                  <a:lnTo>
                    <a:pt x="36" y="34"/>
                  </a:lnTo>
                  <a:lnTo>
                    <a:pt x="37" y="32"/>
                  </a:lnTo>
                  <a:lnTo>
                    <a:pt x="38" y="31"/>
                  </a:lnTo>
                  <a:lnTo>
                    <a:pt x="40" y="30"/>
                  </a:lnTo>
                  <a:lnTo>
                    <a:pt x="41" y="27"/>
                  </a:lnTo>
                  <a:lnTo>
                    <a:pt x="42" y="26"/>
                  </a:lnTo>
                  <a:lnTo>
                    <a:pt x="43" y="25"/>
                  </a:lnTo>
                  <a:lnTo>
                    <a:pt x="44" y="24"/>
                  </a:lnTo>
                  <a:lnTo>
                    <a:pt x="46" y="22"/>
                  </a:lnTo>
                  <a:lnTo>
                    <a:pt x="47" y="21"/>
                  </a:lnTo>
                  <a:lnTo>
                    <a:pt x="48" y="20"/>
                  </a:lnTo>
                  <a:lnTo>
                    <a:pt x="49" y="17"/>
                  </a:lnTo>
                  <a:lnTo>
                    <a:pt x="50" y="16"/>
                  </a:lnTo>
                  <a:lnTo>
                    <a:pt x="50" y="15"/>
                  </a:lnTo>
                  <a:lnTo>
                    <a:pt x="52" y="14"/>
                  </a:lnTo>
                  <a:lnTo>
                    <a:pt x="53" y="13"/>
                  </a:lnTo>
                  <a:lnTo>
                    <a:pt x="54" y="12"/>
                  </a:lnTo>
                  <a:lnTo>
                    <a:pt x="55" y="10"/>
                  </a:lnTo>
                  <a:lnTo>
                    <a:pt x="56" y="9"/>
                  </a:lnTo>
                  <a:lnTo>
                    <a:pt x="56" y="8"/>
                  </a:lnTo>
                  <a:lnTo>
                    <a:pt x="58" y="7"/>
                  </a:lnTo>
                  <a:lnTo>
                    <a:pt x="59" y="5"/>
                  </a:lnTo>
                  <a:lnTo>
                    <a:pt x="59" y="4"/>
                  </a:lnTo>
                  <a:lnTo>
                    <a:pt x="60" y="3"/>
                  </a:lnTo>
                  <a:lnTo>
                    <a:pt x="61" y="2"/>
                  </a:lnTo>
                  <a:lnTo>
                    <a:pt x="61" y="0"/>
                  </a:lnTo>
                  <a:lnTo>
                    <a:pt x="76" y="1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0" name="Freeform 218"/>
            <p:cNvSpPr>
              <a:spLocks/>
            </p:cNvSpPr>
            <p:nvPr/>
          </p:nvSpPr>
          <p:spPr bwMode="auto">
            <a:xfrm>
              <a:off x="5603875" y="2066926"/>
              <a:ext cx="146050" cy="50800"/>
            </a:xfrm>
            <a:custGeom>
              <a:avLst/>
              <a:gdLst>
                <a:gd name="T0" fmla="*/ 92 w 92"/>
                <a:gd name="T1" fmla="*/ 15 h 32"/>
                <a:gd name="T2" fmla="*/ 90 w 92"/>
                <a:gd name="T3" fmla="*/ 16 h 32"/>
                <a:gd name="T4" fmla="*/ 89 w 92"/>
                <a:gd name="T5" fmla="*/ 18 h 32"/>
                <a:gd name="T6" fmla="*/ 85 w 92"/>
                <a:gd name="T7" fmla="*/ 20 h 32"/>
                <a:gd name="T8" fmla="*/ 82 w 92"/>
                <a:gd name="T9" fmla="*/ 21 h 32"/>
                <a:gd name="T10" fmla="*/ 80 w 92"/>
                <a:gd name="T11" fmla="*/ 22 h 32"/>
                <a:gd name="T12" fmla="*/ 78 w 92"/>
                <a:gd name="T13" fmla="*/ 24 h 32"/>
                <a:gd name="T14" fmla="*/ 75 w 92"/>
                <a:gd name="T15" fmla="*/ 25 h 32"/>
                <a:gd name="T16" fmla="*/ 72 w 92"/>
                <a:gd name="T17" fmla="*/ 25 h 32"/>
                <a:gd name="T18" fmla="*/ 68 w 92"/>
                <a:gd name="T19" fmla="*/ 26 h 32"/>
                <a:gd name="T20" fmla="*/ 65 w 92"/>
                <a:gd name="T21" fmla="*/ 27 h 32"/>
                <a:gd name="T22" fmla="*/ 62 w 92"/>
                <a:gd name="T23" fmla="*/ 29 h 32"/>
                <a:gd name="T24" fmla="*/ 58 w 92"/>
                <a:gd name="T25" fmla="*/ 29 h 32"/>
                <a:gd name="T26" fmla="*/ 54 w 92"/>
                <a:gd name="T27" fmla="*/ 30 h 32"/>
                <a:gd name="T28" fmla="*/ 51 w 92"/>
                <a:gd name="T29" fmla="*/ 30 h 32"/>
                <a:gd name="T30" fmla="*/ 47 w 92"/>
                <a:gd name="T31" fmla="*/ 31 h 32"/>
                <a:gd name="T32" fmla="*/ 43 w 92"/>
                <a:gd name="T33" fmla="*/ 31 h 32"/>
                <a:gd name="T34" fmla="*/ 38 w 92"/>
                <a:gd name="T35" fmla="*/ 31 h 32"/>
                <a:gd name="T36" fmla="*/ 34 w 92"/>
                <a:gd name="T37" fmla="*/ 31 h 32"/>
                <a:gd name="T38" fmla="*/ 29 w 92"/>
                <a:gd name="T39" fmla="*/ 32 h 32"/>
                <a:gd name="T40" fmla="*/ 24 w 92"/>
                <a:gd name="T41" fmla="*/ 32 h 32"/>
                <a:gd name="T42" fmla="*/ 19 w 92"/>
                <a:gd name="T43" fmla="*/ 31 h 32"/>
                <a:gd name="T44" fmla="*/ 14 w 92"/>
                <a:gd name="T45" fmla="*/ 31 h 32"/>
                <a:gd name="T46" fmla="*/ 8 w 92"/>
                <a:gd name="T47" fmla="*/ 31 h 32"/>
                <a:gd name="T48" fmla="*/ 3 w 92"/>
                <a:gd name="T49" fmla="*/ 30 h 32"/>
                <a:gd name="T50" fmla="*/ 1 w 92"/>
                <a:gd name="T51" fmla="*/ 19 h 32"/>
                <a:gd name="T52" fmla="*/ 3 w 92"/>
                <a:gd name="T53" fmla="*/ 19 h 32"/>
                <a:gd name="T54" fmla="*/ 6 w 92"/>
                <a:gd name="T55" fmla="*/ 19 h 32"/>
                <a:gd name="T56" fmla="*/ 8 w 92"/>
                <a:gd name="T57" fmla="*/ 19 h 32"/>
                <a:gd name="T58" fmla="*/ 10 w 92"/>
                <a:gd name="T59" fmla="*/ 19 h 32"/>
                <a:gd name="T60" fmla="*/ 13 w 92"/>
                <a:gd name="T61" fmla="*/ 19 h 32"/>
                <a:gd name="T62" fmla="*/ 15 w 92"/>
                <a:gd name="T63" fmla="*/ 18 h 32"/>
                <a:gd name="T64" fmla="*/ 19 w 92"/>
                <a:gd name="T65" fmla="*/ 18 h 32"/>
                <a:gd name="T66" fmla="*/ 21 w 92"/>
                <a:gd name="T67" fmla="*/ 18 h 32"/>
                <a:gd name="T68" fmla="*/ 25 w 92"/>
                <a:gd name="T69" fmla="*/ 18 h 32"/>
                <a:gd name="T70" fmla="*/ 28 w 92"/>
                <a:gd name="T71" fmla="*/ 18 h 32"/>
                <a:gd name="T72" fmla="*/ 31 w 92"/>
                <a:gd name="T73" fmla="*/ 18 h 32"/>
                <a:gd name="T74" fmla="*/ 35 w 92"/>
                <a:gd name="T75" fmla="*/ 16 h 32"/>
                <a:gd name="T76" fmla="*/ 38 w 92"/>
                <a:gd name="T77" fmla="*/ 16 h 32"/>
                <a:gd name="T78" fmla="*/ 41 w 92"/>
                <a:gd name="T79" fmla="*/ 16 h 32"/>
                <a:gd name="T80" fmla="*/ 45 w 92"/>
                <a:gd name="T81" fmla="*/ 15 h 32"/>
                <a:gd name="T82" fmla="*/ 48 w 92"/>
                <a:gd name="T83" fmla="*/ 15 h 32"/>
                <a:gd name="T84" fmla="*/ 52 w 92"/>
                <a:gd name="T85" fmla="*/ 14 h 32"/>
                <a:gd name="T86" fmla="*/ 56 w 92"/>
                <a:gd name="T87" fmla="*/ 13 h 32"/>
                <a:gd name="T88" fmla="*/ 58 w 92"/>
                <a:gd name="T89" fmla="*/ 13 h 32"/>
                <a:gd name="T90" fmla="*/ 62 w 92"/>
                <a:gd name="T91" fmla="*/ 12 h 32"/>
                <a:gd name="T92" fmla="*/ 65 w 92"/>
                <a:gd name="T93" fmla="*/ 10 h 32"/>
                <a:gd name="T94" fmla="*/ 69 w 92"/>
                <a:gd name="T95" fmla="*/ 9 h 32"/>
                <a:gd name="T96" fmla="*/ 72 w 92"/>
                <a:gd name="T97" fmla="*/ 8 h 32"/>
                <a:gd name="T98" fmla="*/ 75 w 92"/>
                <a:gd name="T99" fmla="*/ 7 h 32"/>
                <a:gd name="T100" fmla="*/ 78 w 92"/>
                <a:gd name="T101" fmla="*/ 5 h 32"/>
                <a:gd name="T102" fmla="*/ 80 w 92"/>
                <a:gd name="T103" fmla="*/ 3 h 32"/>
                <a:gd name="T104" fmla="*/ 84 w 92"/>
                <a:gd name="T105" fmla="*/ 2 h 32"/>
                <a:gd name="T106" fmla="*/ 92 w 92"/>
                <a:gd name="T107" fmla="*/ 15 h 3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92"/>
                <a:gd name="T163" fmla="*/ 0 h 32"/>
                <a:gd name="T164" fmla="*/ 92 w 92"/>
                <a:gd name="T165" fmla="*/ 32 h 3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92" h="32">
                  <a:moveTo>
                    <a:pt x="92" y="15"/>
                  </a:moveTo>
                  <a:lnTo>
                    <a:pt x="92" y="15"/>
                  </a:lnTo>
                  <a:lnTo>
                    <a:pt x="91" y="16"/>
                  </a:lnTo>
                  <a:lnTo>
                    <a:pt x="90" y="16"/>
                  </a:lnTo>
                  <a:lnTo>
                    <a:pt x="90" y="18"/>
                  </a:lnTo>
                  <a:lnTo>
                    <a:pt x="89" y="18"/>
                  </a:lnTo>
                  <a:lnTo>
                    <a:pt x="87" y="19"/>
                  </a:lnTo>
                  <a:lnTo>
                    <a:pt x="85" y="20"/>
                  </a:lnTo>
                  <a:lnTo>
                    <a:pt x="84" y="20"/>
                  </a:lnTo>
                  <a:lnTo>
                    <a:pt x="82" y="21"/>
                  </a:lnTo>
                  <a:lnTo>
                    <a:pt x="81" y="21"/>
                  </a:lnTo>
                  <a:lnTo>
                    <a:pt x="80" y="22"/>
                  </a:lnTo>
                  <a:lnTo>
                    <a:pt x="79" y="22"/>
                  </a:lnTo>
                  <a:lnTo>
                    <a:pt x="78" y="24"/>
                  </a:lnTo>
                  <a:lnTo>
                    <a:pt x="76" y="24"/>
                  </a:lnTo>
                  <a:lnTo>
                    <a:pt x="75" y="25"/>
                  </a:lnTo>
                  <a:lnTo>
                    <a:pt x="73" y="25"/>
                  </a:lnTo>
                  <a:lnTo>
                    <a:pt x="72" y="25"/>
                  </a:lnTo>
                  <a:lnTo>
                    <a:pt x="70" y="26"/>
                  </a:lnTo>
                  <a:lnTo>
                    <a:pt x="68" y="26"/>
                  </a:lnTo>
                  <a:lnTo>
                    <a:pt x="67" y="27"/>
                  </a:lnTo>
                  <a:lnTo>
                    <a:pt x="65" y="27"/>
                  </a:lnTo>
                  <a:lnTo>
                    <a:pt x="63" y="29"/>
                  </a:lnTo>
                  <a:lnTo>
                    <a:pt x="62" y="29"/>
                  </a:lnTo>
                  <a:lnTo>
                    <a:pt x="59" y="29"/>
                  </a:lnTo>
                  <a:lnTo>
                    <a:pt x="58" y="29"/>
                  </a:lnTo>
                  <a:lnTo>
                    <a:pt x="57" y="30"/>
                  </a:lnTo>
                  <a:lnTo>
                    <a:pt x="54" y="30"/>
                  </a:lnTo>
                  <a:lnTo>
                    <a:pt x="53" y="30"/>
                  </a:lnTo>
                  <a:lnTo>
                    <a:pt x="51" y="30"/>
                  </a:lnTo>
                  <a:lnTo>
                    <a:pt x="48" y="31"/>
                  </a:lnTo>
                  <a:lnTo>
                    <a:pt x="47" y="31"/>
                  </a:lnTo>
                  <a:lnTo>
                    <a:pt x="45" y="31"/>
                  </a:lnTo>
                  <a:lnTo>
                    <a:pt x="43" y="31"/>
                  </a:lnTo>
                  <a:lnTo>
                    <a:pt x="41" y="31"/>
                  </a:lnTo>
                  <a:lnTo>
                    <a:pt x="38" y="31"/>
                  </a:lnTo>
                  <a:lnTo>
                    <a:pt x="36" y="31"/>
                  </a:lnTo>
                  <a:lnTo>
                    <a:pt x="34" y="31"/>
                  </a:lnTo>
                  <a:lnTo>
                    <a:pt x="31" y="32"/>
                  </a:lnTo>
                  <a:lnTo>
                    <a:pt x="29" y="32"/>
                  </a:lnTo>
                  <a:lnTo>
                    <a:pt x="26" y="32"/>
                  </a:lnTo>
                  <a:lnTo>
                    <a:pt x="24" y="32"/>
                  </a:lnTo>
                  <a:lnTo>
                    <a:pt x="21" y="32"/>
                  </a:lnTo>
                  <a:lnTo>
                    <a:pt x="19" y="31"/>
                  </a:lnTo>
                  <a:lnTo>
                    <a:pt x="16" y="31"/>
                  </a:lnTo>
                  <a:lnTo>
                    <a:pt x="14" y="31"/>
                  </a:lnTo>
                  <a:lnTo>
                    <a:pt x="12" y="31"/>
                  </a:lnTo>
                  <a:lnTo>
                    <a:pt x="8" y="31"/>
                  </a:lnTo>
                  <a:lnTo>
                    <a:pt x="6" y="31"/>
                  </a:lnTo>
                  <a:lnTo>
                    <a:pt x="3" y="30"/>
                  </a:lnTo>
                  <a:lnTo>
                    <a:pt x="0" y="30"/>
                  </a:lnTo>
                  <a:lnTo>
                    <a:pt x="1" y="19"/>
                  </a:lnTo>
                  <a:lnTo>
                    <a:pt x="2" y="19"/>
                  </a:lnTo>
                  <a:lnTo>
                    <a:pt x="3" y="19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7" y="19"/>
                  </a:lnTo>
                  <a:lnTo>
                    <a:pt x="8" y="19"/>
                  </a:lnTo>
                  <a:lnTo>
                    <a:pt x="9" y="19"/>
                  </a:lnTo>
                  <a:lnTo>
                    <a:pt x="10" y="19"/>
                  </a:lnTo>
                  <a:lnTo>
                    <a:pt x="12" y="19"/>
                  </a:lnTo>
                  <a:lnTo>
                    <a:pt x="13" y="19"/>
                  </a:lnTo>
                  <a:lnTo>
                    <a:pt x="14" y="19"/>
                  </a:lnTo>
                  <a:lnTo>
                    <a:pt x="15" y="18"/>
                  </a:lnTo>
                  <a:lnTo>
                    <a:pt x="18" y="18"/>
                  </a:lnTo>
                  <a:lnTo>
                    <a:pt x="19" y="18"/>
                  </a:lnTo>
                  <a:lnTo>
                    <a:pt x="20" y="18"/>
                  </a:lnTo>
                  <a:lnTo>
                    <a:pt x="21" y="18"/>
                  </a:lnTo>
                  <a:lnTo>
                    <a:pt x="24" y="18"/>
                  </a:lnTo>
                  <a:lnTo>
                    <a:pt x="25" y="18"/>
                  </a:lnTo>
                  <a:lnTo>
                    <a:pt x="26" y="18"/>
                  </a:lnTo>
                  <a:lnTo>
                    <a:pt x="28" y="18"/>
                  </a:lnTo>
                  <a:lnTo>
                    <a:pt x="30" y="18"/>
                  </a:lnTo>
                  <a:lnTo>
                    <a:pt x="31" y="18"/>
                  </a:lnTo>
                  <a:lnTo>
                    <a:pt x="34" y="18"/>
                  </a:lnTo>
                  <a:lnTo>
                    <a:pt x="35" y="16"/>
                  </a:lnTo>
                  <a:lnTo>
                    <a:pt x="36" y="16"/>
                  </a:lnTo>
                  <a:lnTo>
                    <a:pt x="38" y="16"/>
                  </a:lnTo>
                  <a:lnTo>
                    <a:pt x="40" y="16"/>
                  </a:lnTo>
                  <a:lnTo>
                    <a:pt x="41" y="16"/>
                  </a:lnTo>
                  <a:lnTo>
                    <a:pt x="43" y="15"/>
                  </a:lnTo>
                  <a:lnTo>
                    <a:pt x="45" y="15"/>
                  </a:lnTo>
                  <a:lnTo>
                    <a:pt x="47" y="15"/>
                  </a:lnTo>
                  <a:lnTo>
                    <a:pt x="48" y="15"/>
                  </a:lnTo>
                  <a:lnTo>
                    <a:pt x="50" y="15"/>
                  </a:lnTo>
                  <a:lnTo>
                    <a:pt x="52" y="14"/>
                  </a:lnTo>
                  <a:lnTo>
                    <a:pt x="53" y="14"/>
                  </a:lnTo>
                  <a:lnTo>
                    <a:pt x="56" y="13"/>
                  </a:lnTo>
                  <a:lnTo>
                    <a:pt x="57" y="13"/>
                  </a:lnTo>
                  <a:lnTo>
                    <a:pt x="58" y="13"/>
                  </a:lnTo>
                  <a:lnTo>
                    <a:pt x="60" y="13"/>
                  </a:lnTo>
                  <a:lnTo>
                    <a:pt x="62" y="12"/>
                  </a:lnTo>
                  <a:lnTo>
                    <a:pt x="64" y="12"/>
                  </a:lnTo>
                  <a:lnTo>
                    <a:pt x="65" y="10"/>
                  </a:lnTo>
                  <a:lnTo>
                    <a:pt x="68" y="10"/>
                  </a:lnTo>
                  <a:lnTo>
                    <a:pt x="69" y="9"/>
                  </a:lnTo>
                  <a:lnTo>
                    <a:pt x="70" y="8"/>
                  </a:lnTo>
                  <a:lnTo>
                    <a:pt x="72" y="8"/>
                  </a:lnTo>
                  <a:lnTo>
                    <a:pt x="73" y="8"/>
                  </a:lnTo>
                  <a:lnTo>
                    <a:pt x="75" y="7"/>
                  </a:lnTo>
                  <a:lnTo>
                    <a:pt x="76" y="5"/>
                  </a:lnTo>
                  <a:lnTo>
                    <a:pt x="78" y="5"/>
                  </a:lnTo>
                  <a:lnTo>
                    <a:pt x="79" y="4"/>
                  </a:lnTo>
                  <a:lnTo>
                    <a:pt x="80" y="3"/>
                  </a:lnTo>
                  <a:lnTo>
                    <a:pt x="81" y="2"/>
                  </a:lnTo>
                  <a:lnTo>
                    <a:pt x="84" y="2"/>
                  </a:lnTo>
                  <a:lnTo>
                    <a:pt x="85" y="0"/>
                  </a:lnTo>
                  <a:lnTo>
                    <a:pt x="92" y="1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1" name="Freeform 219"/>
            <p:cNvSpPr>
              <a:spLocks/>
            </p:cNvSpPr>
            <p:nvPr/>
          </p:nvSpPr>
          <p:spPr bwMode="auto">
            <a:xfrm>
              <a:off x="5926138" y="1906588"/>
              <a:ext cx="287337" cy="322263"/>
            </a:xfrm>
            <a:custGeom>
              <a:avLst/>
              <a:gdLst>
                <a:gd name="T0" fmla="*/ 24 w 181"/>
                <a:gd name="T1" fmla="*/ 4 h 203"/>
                <a:gd name="T2" fmla="*/ 34 w 181"/>
                <a:gd name="T3" fmla="*/ 10 h 203"/>
                <a:gd name="T4" fmla="*/ 43 w 181"/>
                <a:gd name="T5" fmla="*/ 16 h 203"/>
                <a:gd name="T6" fmla="*/ 54 w 181"/>
                <a:gd name="T7" fmla="*/ 25 h 203"/>
                <a:gd name="T8" fmla="*/ 65 w 181"/>
                <a:gd name="T9" fmla="*/ 32 h 203"/>
                <a:gd name="T10" fmla="*/ 78 w 181"/>
                <a:gd name="T11" fmla="*/ 43 h 203"/>
                <a:gd name="T12" fmla="*/ 74 w 181"/>
                <a:gd name="T13" fmla="*/ 54 h 203"/>
                <a:gd name="T14" fmla="*/ 60 w 181"/>
                <a:gd name="T15" fmla="*/ 65 h 203"/>
                <a:gd name="T16" fmla="*/ 52 w 181"/>
                <a:gd name="T17" fmla="*/ 65 h 203"/>
                <a:gd name="T18" fmla="*/ 39 w 181"/>
                <a:gd name="T19" fmla="*/ 69 h 203"/>
                <a:gd name="T20" fmla="*/ 37 w 181"/>
                <a:gd name="T21" fmla="*/ 78 h 203"/>
                <a:gd name="T22" fmla="*/ 47 w 181"/>
                <a:gd name="T23" fmla="*/ 86 h 203"/>
                <a:gd name="T24" fmla="*/ 56 w 181"/>
                <a:gd name="T25" fmla="*/ 86 h 203"/>
                <a:gd name="T26" fmla="*/ 61 w 181"/>
                <a:gd name="T27" fmla="*/ 75 h 203"/>
                <a:gd name="T28" fmla="*/ 66 w 181"/>
                <a:gd name="T29" fmla="*/ 62 h 203"/>
                <a:gd name="T30" fmla="*/ 78 w 181"/>
                <a:gd name="T31" fmla="*/ 50 h 203"/>
                <a:gd name="T32" fmla="*/ 92 w 181"/>
                <a:gd name="T33" fmla="*/ 54 h 203"/>
                <a:gd name="T34" fmla="*/ 105 w 181"/>
                <a:gd name="T35" fmla="*/ 67 h 203"/>
                <a:gd name="T36" fmla="*/ 119 w 181"/>
                <a:gd name="T37" fmla="*/ 82 h 203"/>
                <a:gd name="T38" fmla="*/ 128 w 181"/>
                <a:gd name="T39" fmla="*/ 94 h 203"/>
                <a:gd name="T40" fmla="*/ 136 w 181"/>
                <a:gd name="T41" fmla="*/ 103 h 203"/>
                <a:gd name="T42" fmla="*/ 142 w 181"/>
                <a:gd name="T43" fmla="*/ 113 h 203"/>
                <a:gd name="T44" fmla="*/ 146 w 181"/>
                <a:gd name="T45" fmla="*/ 121 h 203"/>
                <a:gd name="T46" fmla="*/ 137 w 181"/>
                <a:gd name="T47" fmla="*/ 130 h 203"/>
                <a:gd name="T48" fmla="*/ 128 w 181"/>
                <a:gd name="T49" fmla="*/ 138 h 203"/>
                <a:gd name="T50" fmla="*/ 118 w 181"/>
                <a:gd name="T51" fmla="*/ 133 h 203"/>
                <a:gd name="T52" fmla="*/ 108 w 181"/>
                <a:gd name="T53" fmla="*/ 141 h 203"/>
                <a:gd name="T54" fmla="*/ 109 w 181"/>
                <a:gd name="T55" fmla="*/ 149 h 203"/>
                <a:gd name="T56" fmla="*/ 116 w 181"/>
                <a:gd name="T57" fmla="*/ 155 h 203"/>
                <a:gd name="T58" fmla="*/ 126 w 181"/>
                <a:gd name="T59" fmla="*/ 154 h 203"/>
                <a:gd name="T60" fmla="*/ 132 w 181"/>
                <a:gd name="T61" fmla="*/ 144 h 203"/>
                <a:gd name="T62" fmla="*/ 136 w 181"/>
                <a:gd name="T63" fmla="*/ 134 h 203"/>
                <a:gd name="T64" fmla="*/ 147 w 181"/>
                <a:gd name="T65" fmla="*/ 125 h 203"/>
                <a:gd name="T66" fmla="*/ 155 w 181"/>
                <a:gd name="T67" fmla="*/ 136 h 203"/>
                <a:gd name="T68" fmla="*/ 165 w 181"/>
                <a:gd name="T69" fmla="*/ 153 h 203"/>
                <a:gd name="T70" fmla="*/ 171 w 181"/>
                <a:gd name="T71" fmla="*/ 166 h 203"/>
                <a:gd name="T72" fmla="*/ 176 w 181"/>
                <a:gd name="T73" fmla="*/ 178 h 203"/>
                <a:gd name="T74" fmla="*/ 179 w 181"/>
                <a:gd name="T75" fmla="*/ 189 h 203"/>
                <a:gd name="T76" fmla="*/ 181 w 181"/>
                <a:gd name="T77" fmla="*/ 200 h 203"/>
                <a:gd name="T78" fmla="*/ 171 w 181"/>
                <a:gd name="T79" fmla="*/ 203 h 203"/>
                <a:gd name="T80" fmla="*/ 159 w 181"/>
                <a:gd name="T81" fmla="*/ 202 h 203"/>
                <a:gd name="T82" fmla="*/ 149 w 181"/>
                <a:gd name="T83" fmla="*/ 200 h 203"/>
                <a:gd name="T84" fmla="*/ 138 w 181"/>
                <a:gd name="T85" fmla="*/ 197 h 203"/>
                <a:gd name="T86" fmla="*/ 128 w 181"/>
                <a:gd name="T87" fmla="*/ 194 h 203"/>
                <a:gd name="T88" fmla="*/ 115 w 181"/>
                <a:gd name="T89" fmla="*/ 189 h 203"/>
                <a:gd name="T90" fmla="*/ 105 w 181"/>
                <a:gd name="T91" fmla="*/ 182 h 203"/>
                <a:gd name="T92" fmla="*/ 89 w 181"/>
                <a:gd name="T93" fmla="*/ 167 h 203"/>
                <a:gd name="T94" fmla="*/ 70 w 181"/>
                <a:gd name="T95" fmla="*/ 150 h 203"/>
                <a:gd name="T96" fmla="*/ 49 w 181"/>
                <a:gd name="T97" fmla="*/ 131 h 203"/>
                <a:gd name="T98" fmla="*/ 31 w 181"/>
                <a:gd name="T99" fmla="*/ 111 h 203"/>
                <a:gd name="T100" fmla="*/ 15 w 181"/>
                <a:gd name="T101" fmla="*/ 93 h 203"/>
                <a:gd name="T102" fmla="*/ 4 w 181"/>
                <a:gd name="T103" fmla="*/ 78 h 203"/>
                <a:gd name="T104" fmla="*/ 0 w 181"/>
                <a:gd name="T105" fmla="*/ 67 h 203"/>
                <a:gd name="T106" fmla="*/ 2 w 181"/>
                <a:gd name="T107" fmla="*/ 56 h 203"/>
                <a:gd name="T108" fmla="*/ 3 w 181"/>
                <a:gd name="T109" fmla="*/ 45 h 203"/>
                <a:gd name="T110" fmla="*/ 7 w 181"/>
                <a:gd name="T111" fmla="*/ 33 h 203"/>
                <a:gd name="T112" fmla="*/ 10 w 181"/>
                <a:gd name="T113" fmla="*/ 22 h 203"/>
                <a:gd name="T114" fmla="*/ 12 w 181"/>
                <a:gd name="T115" fmla="*/ 11 h 203"/>
                <a:gd name="T116" fmla="*/ 17 w 181"/>
                <a:gd name="T117" fmla="*/ 0 h 20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81"/>
                <a:gd name="T178" fmla="*/ 0 h 203"/>
                <a:gd name="T179" fmla="*/ 181 w 181"/>
                <a:gd name="T180" fmla="*/ 203 h 203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81" h="203">
                  <a:moveTo>
                    <a:pt x="17" y="0"/>
                  </a:moveTo>
                  <a:lnTo>
                    <a:pt x="17" y="0"/>
                  </a:lnTo>
                  <a:lnTo>
                    <a:pt x="19" y="0"/>
                  </a:lnTo>
                  <a:lnTo>
                    <a:pt x="19" y="1"/>
                  </a:lnTo>
                  <a:lnTo>
                    <a:pt x="20" y="1"/>
                  </a:lnTo>
                  <a:lnTo>
                    <a:pt x="21" y="3"/>
                  </a:lnTo>
                  <a:lnTo>
                    <a:pt x="22" y="3"/>
                  </a:lnTo>
                  <a:lnTo>
                    <a:pt x="24" y="4"/>
                  </a:lnTo>
                  <a:lnTo>
                    <a:pt x="25" y="5"/>
                  </a:lnTo>
                  <a:lnTo>
                    <a:pt x="27" y="5"/>
                  </a:lnTo>
                  <a:lnTo>
                    <a:pt x="29" y="6"/>
                  </a:lnTo>
                  <a:lnTo>
                    <a:pt x="30" y="7"/>
                  </a:lnTo>
                  <a:lnTo>
                    <a:pt x="31" y="9"/>
                  </a:lnTo>
                  <a:lnTo>
                    <a:pt x="32" y="9"/>
                  </a:lnTo>
                  <a:lnTo>
                    <a:pt x="33" y="10"/>
                  </a:lnTo>
                  <a:lnTo>
                    <a:pt x="34" y="10"/>
                  </a:lnTo>
                  <a:lnTo>
                    <a:pt x="36" y="11"/>
                  </a:lnTo>
                  <a:lnTo>
                    <a:pt x="37" y="11"/>
                  </a:lnTo>
                  <a:lnTo>
                    <a:pt x="38" y="12"/>
                  </a:lnTo>
                  <a:lnTo>
                    <a:pt x="38" y="13"/>
                  </a:lnTo>
                  <a:lnTo>
                    <a:pt x="39" y="13"/>
                  </a:lnTo>
                  <a:lnTo>
                    <a:pt x="41" y="15"/>
                  </a:lnTo>
                  <a:lnTo>
                    <a:pt x="42" y="16"/>
                  </a:lnTo>
                  <a:lnTo>
                    <a:pt x="43" y="16"/>
                  </a:lnTo>
                  <a:lnTo>
                    <a:pt x="44" y="17"/>
                  </a:lnTo>
                  <a:lnTo>
                    <a:pt x="47" y="18"/>
                  </a:lnTo>
                  <a:lnTo>
                    <a:pt x="47" y="20"/>
                  </a:lnTo>
                  <a:lnTo>
                    <a:pt x="49" y="20"/>
                  </a:lnTo>
                  <a:lnTo>
                    <a:pt x="49" y="21"/>
                  </a:lnTo>
                  <a:lnTo>
                    <a:pt x="52" y="22"/>
                  </a:lnTo>
                  <a:lnTo>
                    <a:pt x="53" y="22"/>
                  </a:lnTo>
                  <a:lnTo>
                    <a:pt x="54" y="25"/>
                  </a:lnTo>
                  <a:lnTo>
                    <a:pt x="55" y="25"/>
                  </a:lnTo>
                  <a:lnTo>
                    <a:pt x="56" y="26"/>
                  </a:lnTo>
                  <a:lnTo>
                    <a:pt x="58" y="27"/>
                  </a:lnTo>
                  <a:lnTo>
                    <a:pt x="60" y="28"/>
                  </a:lnTo>
                  <a:lnTo>
                    <a:pt x="61" y="29"/>
                  </a:lnTo>
                  <a:lnTo>
                    <a:pt x="63" y="31"/>
                  </a:lnTo>
                  <a:lnTo>
                    <a:pt x="64" y="32"/>
                  </a:lnTo>
                  <a:lnTo>
                    <a:pt x="65" y="32"/>
                  </a:lnTo>
                  <a:lnTo>
                    <a:pt x="68" y="33"/>
                  </a:lnTo>
                  <a:lnTo>
                    <a:pt x="69" y="34"/>
                  </a:lnTo>
                  <a:lnTo>
                    <a:pt x="70" y="35"/>
                  </a:lnTo>
                  <a:lnTo>
                    <a:pt x="71" y="37"/>
                  </a:lnTo>
                  <a:lnTo>
                    <a:pt x="74" y="38"/>
                  </a:lnTo>
                  <a:lnTo>
                    <a:pt x="75" y="40"/>
                  </a:lnTo>
                  <a:lnTo>
                    <a:pt x="76" y="42"/>
                  </a:lnTo>
                  <a:lnTo>
                    <a:pt x="78" y="43"/>
                  </a:lnTo>
                  <a:lnTo>
                    <a:pt x="80" y="43"/>
                  </a:lnTo>
                  <a:lnTo>
                    <a:pt x="81" y="45"/>
                  </a:lnTo>
                  <a:lnTo>
                    <a:pt x="80" y="47"/>
                  </a:lnTo>
                  <a:lnTo>
                    <a:pt x="78" y="48"/>
                  </a:lnTo>
                  <a:lnTo>
                    <a:pt x="77" y="49"/>
                  </a:lnTo>
                  <a:lnTo>
                    <a:pt x="76" y="50"/>
                  </a:lnTo>
                  <a:lnTo>
                    <a:pt x="74" y="51"/>
                  </a:lnTo>
                  <a:lnTo>
                    <a:pt x="74" y="54"/>
                  </a:lnTo>
                  <a:lnTo>
                    <a:pt x="71" y="55"/>
                  </a:lnTo>
                  <a:lnTo>
                    <a:pt x="70" y="56"/>
                  </a:lnTo>
                  <a:lnTo>
                    <a:pt x="69" y="57"/>
                  </a:lnTo>
                  <a:lnTo>
                    <a:pt x="66" y="60"/>
                  </a:lnTo>
                  <a:lnTo>
                    <a:pt x="65" y="61"/>
                  </a:lnTo>
                  <a:lnTo>
                    <a:pt x="64" y="62"/>
                  </a:lnTo>
                  <a:lnTo>
                    <a:pt x="61" y="64"/>
                  </a:lnTo>
                  <a:lnTo>
                    <a:pt x="60" y="65"/>
                  </a:lnTo>
                  <a:lnTo>
                    <a:pt x="59" y="67"/>
                  </a:lnTo>
                  <a:lnTo>
                    <a:pt x="58" y="69"/>
                  </a:lnTo>
                  <a:lnTo>
                    <a:pt x="58" y="67"/>
                  </a:lnTo>
                  <a:lnTo>
                    <a:pt x="56" y="67"/>
                  </a:lnTo>
                  <a:lnTo>
                    <a:pt x="56" y="66"/>
                  </a:lnTo>
                  <a:lnTo>
                    <a:pt x="54" y="65"/>
                  </a:lnTo>
                  <a:lnTo>
                    <a:pt x="53" y="65"/>
                  </a:lnTo>
                  <a:lnTo>
                    <a:pt x="52" y="65"/>
                  </a:lnTo>
                  <a:lnTo>
                    <a:pt x="49" y="64"/>
                  </a:lnTo>
                  <a:lnTo>
                    <a:pt x="48" y="64"/>
                  </a:lnTo>
                  <a:lnTo>
                    <a:pt x="47" y="64"/>
                  </a:lnTo>
                  <a:lnTo>
                    <a:pt x="44" y="65"/>
                  </a:lnTo>
                  <a:lnTo>
                    <a:pt x="43" y="65"/>
                  </a:lnTo>
                  <a:lnTo>
                    <a:pt x="42" y="66"/>
                  </a:lnTo>
                  <a:lnTo>
                    <a:pt x="41" y="67"/>
                  </a:lnTo>
                  <a:lnTo>
                    <a:pt x="39" y="69"/>
                  </a:lnTo>
                  <a:lnTo>
                    <a:pt x="38" y="70"/>
                  </a:lnTo>
                  <a:lnTo>
                    <a:pt x="38" y="71"/>
                  </a:lnTo>
                  <a:lnTo>
                    <a:pt x="38" y="72"/>
                  </a:lnTo>
                  <a:lnTo>
                    <a:pt x="37" y="73"/>
                  </a:lnTo>
                  <a:lnTo>
                    <a:pt x="37" y="75"/>
                  </a:lnTo>
                  <a:lnTo>
                    <a:pt x="37" y="76"/>
                  </a:lnTo>
                  <a:lnTo>
                    <a:pt x="37" y="77"/>
                  </a:lnTo>
                  <a:lnTo>
                    <a:pt x="37" y="78"/>
                  </a:lnTo>
                  <a:lnTo>
                    <a:pt x="38" y="79"/>
                  </a:lnTo>
                  <a:lnTo>
                    <a:pt x="38" y="81"/>
                  </a:lnTo>
                  <a:lnTo>
                    <a:pt x="38" y="82"/>
                  </a:lnTo>
                  <a:lnTo>
                    <a:pt x="39" y="82"/>
                  </a:lnTo>
                  <a:lnTo>
                    <a:pt x="42" y="84"/>
                  </a:lnTo>
                  <a:lnTo>
                    <a:pt x="43" y="84"/>
                  </a:lnTo>
                  <a:lnTo>
                    <a:pt x="44" y="86"/>
                  </a:lnTo>
                  <a:lnTo>
                    <a:pt x="47" y="86"/>
                  </a:lnTo>
                  <a:lnTo>
                    <a:pt x="48" y="86"/>
                  </a:lnTo>
                  <a:lnTo>
                    <a:pt x="49" y="86"/>
                  </a:lnTo>
                  <a:lnTo>
                    <a:pt x="51" y="86"/>
                  </a:lnTo>
                  <a:lnTo>
                    <a:pt x="52" y="86"/>
                  </a:lnTo>
                  <a:lnTo>
                    <a:pt x="53" y="86"/>
                  </a:lnTo>
                  <a:lnTo>
                    <a:pt x="54" y="86"/>
                  </a:lnTo>
                  <a:lnTo>
                    <a:pt x="55" y="86"/>
                  </a:lnTo>
                  <a:lnTo>
                    <a:pt x="56" y="86"/>
                  </a:lnTo>
                  <a:lnTo>
                    <a:pt x="58" y="84"/>
                  </a:lnTo>
                  <a:lnTo>
                    <a:pt x="59" y="84"/>
                  </a:lnTo>
                  <a:lnTo>
                    <a:pt x="60" y="83"/>
                  </a:lnTo>
                  <a:lnTo>
                    <a:pt x="61" y="82"/>
                  </a:lnTo>
                  <a:lnTo>
                    <a:pt x="61" y="79"/>
                  </a:lnTo>
                  <a:lnTo>
                    <a:pt x="61" y="78"/>
                  </a:lnTo>
                  <a:lnTo>
                    <a:pt x="63" y="76"/>
                  </a:lnTo>
                  <a:lnTo>
                    <a:pt x="61" y="75"/>
                  </a:lnTo>
                  <a:lnTo>
                    <a:pt x="61" y="73"/>
                  </a:lnTo>
                  <a:lnTo>
                    <a:pt x="60" y="72"/>
                  </a:lnTo>
                  <a:lnTo>
                    <a:pt x="60" y="70"/>
                  </a:lnTo>
                  <a:lnTo>
                    <a:pt x="60" y="69"/>
                  </a:lnTo>
                  <a:lnTo>
                    <a:pt x="61" y="67"/>
                  </a:lnTo>
                  <a:lnTo>
                    <a:pt x="64" y="65"/>
                  </a:lnTo>
                  <a:lnTo>
                    <a:pt x="65" y="64"/>
                  </a:lnTo>
                  <a:lnTo>
                    <a:pt x="66" y="62"/>
                  </a:lnTo>
                  <a:lnTo>
                    <a:pt x="69" y="61"/>
                  </a:lnTo>
                  <a:lnTo>
                    <a:pt x="70" y="59"/>
                  </a:lnTo>
                  <a:lnTo>
                    <a:pt x="71" y="57"/>
                  </a:lnTo>
                  <a:lnTo>
                    <a:pt x="74" y="56"/>
                  </a:lnTo>
                  <a:lnTo>
                    <a:pt x="75" y="55"/>
                  </a:lnTo>
                  <a:lnTo>
                    <a:pt x="76" y="53"/>
                  </a:lnTo>
                  <a:lnTo>
                    <a:pt x="78" y="51"/>
                  </a:lnTo>
                  <a:lnTo>
                    <a:pt x="78" y="50"/>
                  </a:lnTo>
                  <a:lnTo>
                    <a:pt x="81" y="49"/>
                  </a:lnTo>
                  <a:lnTo>
                    <a:pt x="82" y="48"/>
                  </a:lnTo>
                  <a:lnTo>
                    <a:pt x="83" y="47"/>
                  </a:lnTo>
                  <a:lnTo>
                    <a:pt x="85" y="48"/>
                  </a:lnTo>
                  <a:lnTo>
                    <a:pt x="86" y="49"/>
                  </a:lnTo>
                  <a:lnTo>
                    <a:pt x="88" y="51"/>
                  </a:lnTo>
                  <a:lnTo>
                    <a:pt x="89" y="53"/>
                  </a:lnTo>
                  <a:lnTo>
                    <a:pt x="92" y="54"/>
                  </a:lnTo>
                  <a:lnTo>
                    <a:pt x="93" y="55"/>
                  </a:lnTo>
                  <a:lnTo>
                    <a:pt x="96" y="57"/>
                  </a:lnTo>
                  <a:lnTo>
                    <a:pt x="97" y="59"/>
                  </a:lnTo>
                  <a:lnTo>
                    <a:pt x="99" y="60"/>
                  </a:lnTo>
                  <a:lnTo>
                    <a:pt x="100" y="62"/>
                  </a:lnTo>
                  <a:lnTo>
                    <a:pt x="102" y="64"/>
                  </a:lnTo>
                  <a:lnTo>
                    <a:pt x="104" y="66"/>
                  </a:lnTo>
                  <a:lnTo>
                    <a:pt x="105" y="67"/>
                  </a:lnTo>
                  <a:lnTo>
                    <a:pt x="108" y="70"/>
                  </a:lnTo>
                  <a:lnTo>
                    <a:pt x="109" y="71"/>
                  </a:lnTo>
                  <a:lnTo>
                    <a:pt x="111" y="73"/>
                  </a:lnTo>
                  <a:lnTo>
                    <a:pt x="113" y="75"/>
                  </a:lnTo>
                  <a:lnTo>
                    <a:pt x="114" y="76"/>
                  </a:lnTo>
                  <a:lnTo>
                    <a:pt x="116" y="78"/>
                  </a:lnTo>
                  <a:lnTo>
                    <a:pt x="118" y="81"/>
                  </a:lnTo>
                  <a:lnTo>
                    <a:pt x="119" y="82"/>
                  </a:lnTo>
                  <a:lnTo>
                    <a:pt x="121" y="84"/>
                  </a:lnTo>
                  <a:lnTo>
                    <a:pt x="122" y="86"/>
                  </a:lnTo>
                  <a:lnTo>
                    <a:pt x="124" y="87"/>
                  </a:lnTo>
                  <a:lnTo>
                    <a:pt x="124" y="88"/>
                  </a:lnTo>
                  <a:lnTo>
                    <a:pt x="126" y="91"/>
                  </a:lnTo>
                  <a:lnTo>
                    <a:pt x="127" y="92"/>
                  </a:lnTo>
                  <a:lnTo>
                    <a:pt x="127" y="93"/>
                  </a:lnTo>
                  <a:lnTo>
                    <a:pt x="128" y="94"/>
                  </a:lnTo>
                  <a:lnTo>
                    <a:pt x="130" y="95"/>
                  </a:lnTo>
                  <a:lnTo>
                    <a:pt x="131" y="97"/>
                  </a:lnTo>
                  <a:lnTo>
                    <a:pt x="132" y="98"/>
                  </a:lnTo>
                  <a:lnTo>
                    <a:pt x="132" y="99"/>
                  </a:lnTo>
                  <a:lnTo>
                    <a:pt x="133" y="100"/>
                  </a:lnTo>
                  <a:lnTo>
                    <a:pt x="133" y="101"/>
                  </a:lnTo>
                  <a:lnTo>
                    <a:pt x="135" y="103"/>
                  </a:lnTo>
                  <a:lnTo>
                    <a:pt x="136" y="103"/>
                  </a:lnTo>
                  <a:lnTo>
                    <a:pt x="137" y="104"/>
                  </a:lnTo>
                  <a:lnTo>
                    <a:pt x="137" y="105"/>
                  </a:lnTo>
                  <a:lnTo>
                    <a:pt x="138" y="106"/>
                  </a:lnTo>
                  <a:lnTo>
                    <a:pt x="138" y="108"/>
                  </a:lnTo>
                  <a:lnTo>
                    <a:pt x="140" y="109"/>
                  </a:lnTo>
                  <a:lnTo>
                    <a:pt x="141" y="110"/>
                  </a:lnTo>
                  <a:lnTo>
                    <a:pt x="141" y="111"/>
                  </a:lnTo>
                  <a:lnTo>
                    <a:pt x="142" y="113"/>
                  </a:lnTo>
                  <a:lnTo>
                    <a:pt x="142" y="114"/>
                  </a:lnTo>
                  <a:lnTo>
                    <a:pt x="143" y="114"/>
                  </a:lnTo>
                  <a:lnTo>
                    <a:pt x="144" y="116"/>
                  </a:lnTo>
                  <a:lnTo>
                    <a:pt x="144" y="117"/>
                  </a:lnTo>
                  <a:lnTo>
                    <a:pt x="146" y="119"/>
                  </a:lnTo>
                  <a:lnTo>
                    <a:pt x="147" y="119"/>
                  </a:lnTo>
                  <a:lnTo>
                    <a:pt x="147" y="121"/>
                  </a:lnTo>
                  <a:lnTo>
                    <a:pt x="146" y="121"/>
                  </a:lnTo>
                  <a:lnTo>
                    <a:pt x="144" y="122"/>
                  </a:lnTo>
                  <a:lnTo>
                    <a:pt x="143" y="123"/>
                  </a:lnTo>
                  <a:lnTo>
                    <a:pt x="143" y="125"/>
                  </a:lnTo>
                  <a:lnTo>
                    <a:pt x="141" y="126"/>
                  </a:lnTo>
                  <a:lnTo>
                    <a:pt x="141" y="127"/>
                  </a:lnTo>
                  <a:lnTo>
                    <a:pt x="140" y="128"/>
                  </a:lnTo>
                  <a:lnTo>
                    <a:pt x="138" y="130"/>
                  </a:lnTo>
                  <a:lnTo>
                    <a:pt x="137" y="130"/>
                  </a:lnTo>
                  <a:lnTo>
                    <a:pt x="136" y="132"/>
                  </a:lnTo>
                  <a:lnTo>
                    <a:pt x="135" y="133"/>
                  </a:lnTo>
                  <a:lnTo>
                    <a:pt x="133" y="134"/>
                  </a:lnTo>
                  <a:lnTo>
                    <a:pt x="132" y="136"/>
                  </a:lnTo>
                  <a:lnTo>
                    <a:pt x="131" y="136"/>
                  </a:lnTo>
                  <a:lnTo>
                    <a:pt x="130" y="137"/>
                  </a:lnTo>
                  <a:lnTo>
                    <a:pt x="130" y="138"/>
                  </a:lnTo>
                  <a:lnTo>
                    <a:pt x="128" y="138"/>
                  </a:lnTo>
                  <a:lnTo>
                    <a:pt x="128" y="137"/>
                  </a:lnTo>
                  <a:lnTo>
                    <a:pt x="127" y="136"/>
                  </a:lnTo>
                  <a:lnTo>
                    <a:pt x="126" y="136"/>
                  </a:lnTo>
                  <a:lnTo>
                    <a:pt x="125" y="134"/>
                  </a:lnTo>
                  <a:lnTo>
                    <a:pt x="124" y="134"/>
                  </a:lnTo>
                  <a:lnTo>
                    <a:pt x="121" y="133"/>
                  </a:lnTo>
                  <a:lnTo>
                    <a:pt x="120" y="133"/>
                  </a:lnTo>
                  <a:lnTo>
                    <a:pt x="118" y="133"/>
                  </a:lnTo>
                  <a:lnTo>
                    <a:pt x="116" y="133"/>
                  </a:lnTo>
                  <a:lnTo>
                    <a:pt x="114" y="133"/>
                  </a:lnTo>
                  <a:lnTo>
                    <a:pt x="113" y="134"/>
                  </a:lnTo>
                  <a:lnTo>
                    <a:pt x="111" y="136"/>
                  </a:lnTo>
                  <a:lnTo>
                    <a:pt x="110" y="136"/>
                  </a:lnTo>
                  <a:lnTo>
                    <a:pt x="109" y="138"/>
                  </a:lnTo>
                  <a:lnTo>
                    <a:pt x="109" y="139"/>
                  </a:lnTo>
                  <a:lnTo>
                    <a:pt x="108" y="141"/>
                  </a:lnTo>
                  <a:lnTo>
                    <a:pt x="108" y="142"/>
                  </a:lnTo>
                  <a:lnTo>
                    <a:pt x="108" y="143"/>
                  </a:lnTo>
                  <a:lnTo>
                    <a:pt x="108" y="144"/>
                  </a:lnTo>
                  <a:lnTo>
                    <a:pt x="108" y="145"/>
                  </a:lnTo>
                  <a:lnTo>
                    <a:pt x="108" y="147"/>
                  </a:lnTo>
                  <a:lnTo>
                    <a:pt x="108" y="148"/>
                  </a:lnTo>
                  <a:lnTo>
                    <a:pt x="108" y="149"/>
                  </a:lnTo>
                  <a:lnTo>
                    <a:pt x="109" y="149"/>
                  </a:lnTo>
                  <a:lnTo>
                    <a:pt x="109" y="150"/>
                  </a:lnTo>
                  <a:lnTo>
                    <a:pt x="109" y="151"/>
                  </a:lnTo>
                  <a:lnTo>
                    <a:pt x="110" y="151"/>
                  </a:lnTo>
                  <a:lnTo>
                    <a:pt x="111" y="153"/>
                  </a:lnTo>
                  <a:lnTo>
                    <a:pt x="113" y="154"/>
                  </a:lnTo>
                  <a:lnTo>
                    <a:pt x="114" y="154"/>
                  </a:lnTo>
                  <a:lnTo>
                    <a:pt x="115" y="154"/>
                  </a:lnTo>
                  <a:lnTo>
                    <a:pt x="116" y="155"/>
                  </a:lnTo>
                  <a:lnTo>
                    <a:pt x="118" y="155"/>
                  </a:lnTo>
                  <a:lnTo>
                    <a:pt x="119" y="155"/>
                  </a:lnTo>
                  <a:lnTo>
                    <a:pt x="120" y="155"/>
                  </a:lnTo>
                  <a:lnTo>
                    <a:pt x="121" y="155"/>
                  </a:lnTo>
                  <a:lnTo>
                    <a:pt x="122" y="155"/>
                  </a:lnTo>
                  <a:lnTo>
                    <a:pt x="124" y="155"/>
                  </a:lnTo>
                  <a:lnTo>
                    <a:pt x="125" y="155"/>
                  </a:lnTo>
                  <a:lnTo>
                    <a:pt x="126" y="154"/>
                  </a:lnTo>
                  <a:lnTo>
                    <a:pt x="127" y="154"/>
                  </a:lnTo>
                  <a:lnTo>
                    <a:pt x="128" y="153"/>
                  </a:lnTo>
                  <a:lnTo>
                    <a:pt x="130" y="153"/>
                  </a:lnTo>
                  <a:lnTo>
                    <a:pt x="131" y="150"/>
                  </a:lnTo>
                  <a:lnTo>
                    <a:pt x="132" y="149"/>
                  </a:lnTo>
                  <a:lnTo>
                    <a:pt x="132" y="148"/>
                  </a:lnTo>
                  <a:lnTo>
                    <a:pt x="132" y="147"/>
                  </a:lnTo>
                  <a:lnTo>
                    <a:pt x="132" y="144"/>
                  </a:lnTo>
                  <a:lnTo>
                    <a:pt x="132" y="143"/>
                  </a:lnTo>
                  <a:lnTo>
                    <a:pt x="131" y="142"/>
                  </a:lnTo>
                  <a:lnTo>
                    <a:pt x="131" y="141"/>
                  </a:lnTo>
                  <a:lnTo>
                    <a:pt x="131" y="139"/>
                  </a:lnTo>
                  <a:lnTo>
                    <a:pt x="132" y="138"/>
                  </a:lnTo>
                  <a:lnTo>
                    <a:pt x="133" y="137"/>
                  </a:lnTo>
                  <a:lnTo>
                    <a:pt x="135" y="136"/>
                  </a:lnTo>
                  <a:lnTo>
                    <a:pt x="136" y="134"/>
                  </a:lnTo>
                  <a:lnTo>
                    <a:pt x="137" y="133"/>
                  </a:lnTo>
                  <a:lnTo>
                    <a:pt x="138" y="132"/>
                  </a:lnTo>
                  <a:lnTo>
                    <a:pt x="140" y="132"/>
                  </a:lnTo>
                  <a:lnTo>
                    <a:pt x="141" y="130"/>
                  </a:lnTo>
                  <a:lnTo>
                    <a:pt x="142" y="128"/>
                  </a:lnTo>
                  <a:lnTo>
                    <a:pt x="143" y="127"/>
                  </a:lnTo>
                  <a:lnTo>
                    <a:pt x="144" y="126"/>
                  </a:lnTo>
                  <a:lnTo>
                    <a:pt x="147" y="125"/>
                  </a:lnTo>
                  <a:lnTo>
                    <a:pt x="147" y="123"/>
                  </a:lnTo>
                  <a:lnTo>
                    <a:pt x="148" y="122"/>
                  </a:lnTo>
                  <a:lnTo>
                    <a:pt x="149" y="125"/>
                  </a:lnTo>
                  <a:lnTo>
                    <a:pt x="150" y="127"/>
                  </a:lnTo>
                  <a:lnTo>
                    <a:pt x="152" y="130"/>
                  </a:lnTo>
                  <a:lnTo>
                    <a:pt x="154" y="132"/>
                  </a:lnTo>
                  <a:lnTo>
                    <a:pt x="154" y="133"/>
                  </a:lnTo>
                  <a:lnTo>
                    <a:pt x="155" y="136"/>
                  </a:lnTo>
                  <a:lnTo>
                    <a:pt x="158" y="138"/>
                  </a:lnTo>
                  <a:lnTo>
                    <a:pt x="159" y="141"/>
                  </a:lnTo>
                  <a:lnTo>
                    <a:pt x="160" y="143"/>
                  </a:lnTo>
                  <a:lnTo>
                    <a:pt x="160" y="144"/>
                  </a:lnTo>
                  <a:lnTo>
                    <a:pt x="163" y="147"/>
                  </a:lnTo>
                  <a:lnTo>
                    <a:pt x="163" y="149"/>
                  </a:lnTo>
                  <a:lnTo>
                    <a:pt x="164" y="150"/>
                  </a:lnTo>
                  <a:lnTo>
                    <a:pt x="165" y="153"/>
                  </a:lnTo>
                  <a:lnTo>
                    <a:pt x="165" y="154"/>
                  </a:lnTo>
                  <a:lnTo>
                    <a:pt x="166" y="156"/>
                  </a:lnTo>
                  <a:lnTo>
                    <a:pt x="168" y="158"/>
                  </a:lnTo>
                  <a:lnTo>
                    <a:pt x="168" y="160"/>
                  </a:lnTo>
                  <a:lnTo>
                    <a:pt x="169" y="161"/>
                  </a:lnTo>
                  <a:lnTo>
                    <a:pt x="170" y="163"/>
                  </a:lnTo>
                  <a:lnTo>
                    <a:pt x="170" y="165"/>
                  </a:lnTo>
                  <a:lnTo>
                    <a:pt x="171" y="166"/>
                  </a:lnTo>
                  <a:lnTo>
                    <a:pt x="172" y="167"/>
                  </a:lnTo>
                  <a:lnTo>
                    <a:pt x="172" y="170"/>
                  </a:lnTo>
                  <a:lnTo>
                    <a:pt x="174" y="171"/>
                  </a:lnTo>
                  <a:lnTo>
                    <a:pt x="174" y="172"/>
                  </a:lnTo>
                  <a:lnTo>
                    <a:pt x="174" y="175"/>
                  </a:lnTo>
                  <a:lnTo>
                    <a:pt x="175" y="176"/>
                  </a:lnTo>
                  <a:lnTo>
                    <a:pt x="175" y="177"/>
                  </a:lnTo>
                  <a:lnTo>
                    <a:pt x="176" y="178"/>
                  </a:lnTo>
                  <a:lnTo>
                    <a:pt x="176" y="180"/>
                  </a:lnTo>
                  <a:lnTo>
                    <a:pt x="177" y="181"/>
                  </a:lnTo>
                  <a:lnTo>
                    <a:pt x="177" y="182"/>
                  </a:lnTo>
                  <a:lnTo>
                    <a:pt x="177" y="185"/>
                  </a:lnTo>
                  <a:lnTo>
                    <a:pt x="179" y="186"/>
                  </a:lnTo>
                  <a:lnTo>
                    <a:pt x="179" y="187"/>
                  </a:lnTo>
                  <a:lnTo>
                    <a:pt x="179" y="188"/>
                  </a:lnTo>
                  <a:lnTo>
                    <a:pt x="179" y="189"/>
                  </a:lnTo>
                  <a:lnTo>
                    <a:pt x="179" y="190"/>
                  </a:lnTo>
                  <a:lnTo>
                    <a:pt x="180" y="192"/>
                  </a:lnTo>
                  <a:lnTo>
                    <a:pt x="180" y="194"/>
                  </a:lnTo>
                  <a:lnTo>
                    <a:pt x="180" y="195"/>
                  </a:lnTo>
                  <a:lnTo>
                    <a:pt x="181" y="197"/>
                  </a:lnTo>
                  <a:lnTo>
                    <a:pt x="181" y="198"/>
                  </a:lnTo>
                  <a:lnTo>
                    <a:pt x="181" y="199"/>
                  </a:lnTo>
                  <a:lnTo>
                    <a:pt x="181" y="200"/>
                  </a:lnTo>
                  <a:lnTo>
                    <a:pt x="181" y="202"/>
                  </a:lnTo>
                  <a:lnTo>
                    <a:pt x="180" y="202"/>
                  </a:lnTo>
                  <a:lnTo>
                    <a:pt x="179" y="203"/>
                  </a:lnTo>
                  <a:lnTo>
                    <a:pt x="177" y="203"/>
                  </a:lnTo>
                  <a:lnTo>
                    <a:pt x="176" y="203"/>
                  </a:lnTo>
                  <a:lnTo>
                    <a:pt x="175" y="203"/>
                  </a:lnTo>
                  <a:lnTo>
                    <a:pt x="174" y="203"/>
                  </a:lnTo>
                  <a:lnTo>
                    <a:pt x="171" y="203"/>
                  </a:lnTo>
                  <a:lnTo>
                    <a:pt x="169" y="203"/>
                  </a:lnTo>
                  <a:lnTo>
                    <a:pt x="168" y="203"/>
                  </a:lnTo>
                  <a:lnTo>
                    <a:pt x="165" y="203"/>
                  </a:lnTo>
                  <a:lnTo>
                    <a:pt x="164" y="203"/>
                  </a:lnTo>
                  <a:lnTo>
                    <a:pt x="163" y="202"/>
                  </a:lnTo>
                  <a:lnTo>
                    <a:pt x="162" y="202"/>
                  </a:lnTo>
                  <a:lnTo>
                    <a:pt x="160" y="202"/>
                  </a:lnTo>
                  <a:lnTo>
                    <a:pt x="159" y="202"/>
                  </a:lnTo>
                  <a:lnTo>
                    <a:pt x="158" y="202"/>
                  </a:lnTo>
                  <a:lnTo>
                    <a:pt x="157" y="202"/>
                  </a:lnTo>
                  <a:lnTo>
                    <a:pt x="155" y="202"/>
                  </a:lnTo>
                  <a:lnTo>
                    <a:pt x="154" y="202"/>
                  </a:lnTo>
                  <a:lnTo>
                    <a:pt x="153" y="200"/>
                  </a:lnTo>
                  <a:lnTo>
                    <a:pt x="152" y="200"/>
                  </a:lnTo>
                  <a:lnTo>
                    <a:pt x="150" y="200"/>
                  </a:lnTo>
                  <a:lnTo>
                    <a:pt x="149" y="200"/>
                  </a:lnTo>
                  <a:lnTo>
                    <a:pt x="148" y="199"/>
                  </a:lnTo>
                  <a:lnTo>
                    <a:pt x="147" y="199"/>
                  </a:lnTo>
                  <a:lnTo>
                    <a:pt x="144" y="199"/>
                  </a:lnTo>
                  <a:lnTo>
                    <a:pt x="143" y="198"/>
                  </a:lnTo>
                  <a:lnTo>
                    <a:pt x="142" y="198"/>
                  </a:lnTo>
                  <a:lnTo>
                    <a:pt x="141" y="198"/>
                  </a:lnTo>
                  <a:lnTo>
                    <a:pt x="140" y="198"/>
                  </a:lnTo>
                  <a:lnTo>
                    <a:pt x="138" y="197"/>
                  </a:lnTo>
                  <a:lnTo>
                    <a:pt x="137" y="197"/>
                  </a:lnTo>
                  <a:lnTo>
                    <a:pt x="136" y="197"/>
                  </a:lnTo>
                  <a:lnTo>
                    <a:pt x="135" y="197"/>
                  </a:lnTo>
                  <a:lnTo>
                    <a:pt x="133" y="197"/>
                  </a:lnTo>
                  <a:lnTo>
                    <a:pt x="132" y="195"/>
                  </a:lnTo>
                  <a:lnTo>
                    <a:pt x="131" y="195"/>
                  </a:lnTo>
                  <a:lnTo>
                    <a:pt x="130" y="195"/>
                  </a:lnTo>
                  <a:lnTo>
                    <a:pt x="128" y="194"/>
                  </a:lnTo>
                  <a:lnTo>
                    <a:pt x="127" y="194"/>
                  </a:lnTo>
                  <a:lnTo>
                    <a:pt x="126" y="194"/>
                  </a:lnTo>
                  <a:lnTo>
                    <a:pt x="124" y="193"/>
                  </a:lnTo>
                  <a:lnTo>
                    <a:pt x="121" y="193"/>
                  </a:lnTo>
                  <a:lnTo>
                    <a:pt x="120" y="192"/>
                  </a:lnTo>
                  <a:lnTo>
                    <a:pt x="118" y="192"/>
                  </a:lnTo>
                  <a:lnTo>
                    <a:pt x="116" y="190"/>
                  </a:lnTo>
                  <a:lnTo>
                    <a:pt x="115" y="189"/>
                  </a:lnTo>
                  <a:lnTo>
                    <a:pt x="114" y="189"/>
                  </a:lnTo>
                  <a:lnTo>
                    <a:pt x="113" y="189"/>
                  </a:lnTo>
                  <a:lnTo>
                    <a:pt x="111" y="187"/>
                  </a:lnTo>
                  <a:lnTo>
                    <a:pt x="110" y="187"/>
                  </a:lnTo>
                  <a:lnTo>
                    <a:pt x="109" y="185"/>
                  </a:lnTo>
                  <a:lnTo>
                    <a:pt x="108" y="185"/>
                  </a:lnTo>
                  <a:lnTo>
                    <a:pt x="106" y="183"/>
                  </a:lnTo>
                  <a:lnTo>
                    <a:pt x="105" y="182"/>
                  </a:lnTo>
                  <a:lnTo>
                    <a:pt x="103" y="180"/>
                  </a:lnTo>
                  <a:lnTo>
                    <a:pt x="102" y="178"/>
                  </a:lnTo>
                  <a:lnTo>
                    <a:pt x="99" y="177"/>
                  </a:lnTo>
                  <a:lnTo>
                    <a:pt x="98" y="175"/>
                  </a:lnTo>
                  <a:lnTo>
                    <a:pt x="96" y="173"/>
                  </a:lnTo>
                  <a:lnTo>
                    <a:pt x="94" y="172"/>
                  </a:lnTo>
                  <a:lnTo>
                    <a:pt x="91" y="170"/>
                  </a:lnTo>
                  <a:lnTo>
                    <a:pt x="89" y="167"/>
                  </a:lnTo>
                  <a:lnTo>
                    <a:pt x="87" y="165"/>
                  </a:lnTo>
                  <a:lnTo>
                    <a:pt x="85" y="164"/>
                  </a:lnTo>
                  <a:lnTo>
                    <a:pt x="82" y="161"/>
                  </a:lnTo>
                  <a:lnTo>
                    <a:pt x="80" y="159"/>
                  </a:lnTo>
                  <a:lnTo>
                    <a:pt x="77" y="158"/>
                  </a:lnTo>
                  <a:lnTo>
                    <a:pt x="75" y="155"/>
                  </a:lnTo>
                  <a:lnTo>
                    <a:pt x="73" y="153"/>
                  </a:lnTo>
                  <a:lnTo>
                    <a:pt x="70" y="150"/>
                  </a:lnTo>
                  <a:lnTo>
                    <a:pt x="68" y="148"/>
                  </a:lnTo>
                  <a:lnTo>
                    <a:pt x="65" y="145"/>
                  </a:lnTo>
                  <a:lnTo>
                    <a:pt x="63" y="143"/>
                  </a:lnTo>
                  <a:lnTo>
                    <a:pt x="60" y="141"/>
                  </a:lnTo>
                  <a:lnTo>
                    <a:pt x="58" y="138"/>
                  </a:lnTo>
                  <a:lnTo>
                    <a:pt x="55" y="136"/>
                  </a:lnTo>
                  <a:lnTo>
                    <a:pt x="53" y="133"/>
                  </a:lnTo>
                  <a:lnTo>
                    <a:pt x="49" y="131"/>
                  </a:lnTo>
                  <a:lnTo>
                    <a:pt x="48" y="128"/>
                  </a:lnTo>
                  <a:lnTo>
                    <a:pt x="44" y="126"/>
                  </a:lnTo>
                  <a:lnTo>
                    <a:pt x="42" y="123"/>
                  </a:lnTo>
                  <a:lnTo>
                    <a:pt x="39" y="121"/>
                  </a:lnTo>
                  <a:lnTo>
                    <a:pt x="37" y="117"/>
                  </a:lnTo>
                  <a:lnTo>
                    <a:pt x="34" y="116"/>
                  </a:lnTo>
                  <a:lnTo>
                    <a:pt x="33" y="114"/>
                  </a:lnTo>
                  <a:lnTo>
                    <a:pt x="31" y="111"/>
                  </a:lnTo>
                  <a:lnTo>
                    <a:pt x="29" y="109"/>
                  </a:lnTo>
                  <a:lnTo>
                    <a:pt x="26" y="106"/>
                  </a:lnTo>
                  <a:lnTo>
                    <a:pt x="25" y="104"/>
                  </a:lnTo>
                  <a:lnTo>
                    <a:pt x="22" y="101"/>
                  </a:lnTo>
                  <a:lnTo>
                    <a:pt x="20" y="99"/>
                  </a:lnTo>
                  <a:lnTo>
                    <a:pt x="19" y="97"/>
                  </a:lnTo>
                  <a:lnTo>
                    <a:pt x="16" y="95"/>
                  </a:lnTo>
                  <a:lnTo>
                    <a:pt x="15" y="93"/>
                  </a:lnTo>
                  <a:lnTo>
                    <a:pt x="12" y="91"/>
                  </a:lnTo>
                  <a:lnTo>
                    <a:pt x="11" y="88"/>
                  </a:lnTo>
                  <a:lnTo>
                    <a:pt x="10" y="87"/>
                  </a:lnTo>
                  <a:lnTo>
                    <a:pt x="8" y="84"/>
                  </a:lnTo>
                  <a:lnTo>
                    <a:pt x="7" y="83"/>
                  </a:lnTo>
                  <a:lnTo>
                    <a:pt x="7" y="82"/>
                  </a:lnTo>
                  <a:lnTo>
                    <a:pt x="4" y="79"/>
                  </a:lnTo>
                  <a:lnTo>
                    <a:pt x="4" y="78"/>
                  </a:lnTo>
                  <a:lnTo>
                    <a:pt x="3" y="77"/>
                  </a:lnTo>
                  <a:lnTo>
                    <a:pt x="3" y="76"/>
                  </a:lnTo>
                  <a:lnTo>
                    <a:pt x="2" y="73"/>
                  </a:lnTo>
                  <a:lnTo>
                    <a:pt x="0" y="72"/>
                  </a:lnTo>
                  <a:lnTo>
                    <a:pt x="0" y="71"/>
                  </a:lnTo>
                  <a:lnTo>
                    <a:pt x="0" y="70"/>
                  </a:lnTo>
                  <a:lnTo>
                    <a:pt x="0" y="69"/>
                  </a:lnTo>
                  <a:lnTo>
                    <a:pt x="0" y="67"/>
                  </a:lnTo>
                  <a:lnTo>
                    <a:pt x="0" y="65"/>
                  </a:lnTo>
                  <a:lnTo>
                    <a:pt x="0" y="64"/>
                  </a:lnTo>
                  <a:lnTo>
                    <a:pt x="0" y="62"/>
                  </a:lnTo>
                  <a:lnTo>
                    <a:pt x="0" y="61"/>
                  </a:lnTo>
                  <a:lnTo>
                    <a:pt x="0" y="60"/>
                  </a:lnTo>
                  <a:lnTo>
                    <a:pt x="0" y="59"/>
                  </a:lnTo>
                  <a:lnTo>
                    <a:pt x="0" y="57"/>
                  </a:lnTo>
                  <a:lnTo>
                    <a:pt x="2" y="56"/>
                  </a:lnTo>
                  <a:lnTo>
                    <a:pt x="2" y="55"/>
                  </a:lnTo>
                  <a:lnTo>
                    <a:pt x="2" y="54"/>
                  </a:lnTo>
                  <a:lnTo>
                    <a:pt x="2" y="53"/>
                  </a:lnTo>
                  <a:lnTo>
                    <a:pt x="2" y="51"/>
                  </a:lnTo>
                  <a:lnTo>
                    <a:pt x="3" y="49"/>
                  </a:lnTo>
                  <a:lnTo>
                    <a:pt x="3" y="48"/>
                  </a:lnTo>
                  <a:lnTo>
                    <a:pt x="3" y="47"/>
                  </a:lnTo>
                  <a:lnTo>
                    <a:pt x="3" y="45"/>
                  </a:lnTo>
                  <a:lnTo>
                    <a:pt x="3" y="43"/>
                  </a:lnTo>
                  <a:lnTo>
                    <a:pt x="4" y="42"/>
                  </a:lnTo>
                  <a:lnTo>
                    <a:pt x="4" y="40"/>
                  </a:lnTo>
                  <a:lnTo>
                    <a:pt x="4" y="39"/>
                  </a:lnTo>
                  <a:lnTo>
                    <a:pt x="5" y="38"/>
                  </a:lnTo>
                  <a:lnTo>
                    <a:pt x="5" y="37"/>
                  </a:lnTo>
                  <a:lnTo>
                    <a:pt x="7" y="34"/>
                  </a:lnTo>
                  <a:lnTo>
                    <a:pt x="7" y="33"/>
                  </a:lnTo>
                  <a:lnTo>
                    <a:pt x="7" y="32"/>
                  </a:lnTo>
                  <a:lnTo>
                    <a:pt x="7" y="31"/>
                  </a:lnTo>
                  <a:lnTo>
                    <a:pt x="8" y="28"/>
                  </a:lnTo>
                  <a:lnTo>
                    <a:pt x="8" y="27"/>
                  </a:lnTo>
                  <a:lnTo>
                    <a:pt x="9" y="26"/>
                  </a:lnTo>
                  <a:lnTo>
                    <a:pt x="9" y="25"/>
                  </a:lnTo>
                  <a:lnTo>
                    <a:pt x="9" y="23"/>
                  </a:lnTo>
                  <a:lnTo>
                    <a:pt x="10" y="22"/>
                  </a:lnTo>
                  <a:lnTo>
                    <a:pt x="10" y="21"/>
                  </a:lnTo>
                  <a:lnTo>
                    <a:pt x="10" y="20"/>
                  </a:lnTo>
                  <a:lnTo>
                    <a:pt x="11" y="18"/>
                  </a:lnTo>
                  <a:lnTo>
                    <a:pt x="11" y="17"/>
                  </a:lnTo>
                  <a:lnTo>
                    <a:pt x="11" y="16"/>
                  </a:lnTo>
                  <a:lnTo>
                    <a:pt x="12" y="15"/>
                  </a:lnTo>
                  <a:lnTo>
                    <a:pt x="12" y="12"/>
                  </a:lnTo>
                  <a:lnTo>
                    <a:pt x="12" y="11"/>
                  </a:lnTo>
                  <a:lnTo>
                    <a:pt x="14" y="10"/>
                  </a:lnTo>
                  <a:lnTo>
                    <a:pt x="14" y="9"/>
                  </a:lnTo>
                  <a:lnTo>
                    <a:pt x="15" y="7"/>
                  </a:lnTo>
                  <a:lnTo>
                    <a:pt x="15" y="6"/>
                  </a:lnTo>
                  <a:lnTo>
                    <a:pt x="15" y="5"/>
                  </a:lnTo>
                  <a:lnTo>
                    <a:pt x="16" y="3"/>
                  </a:lnTo>
                  <a:lnTo>
                    <a:pt x="17" y="1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2" name="Freeform 220"/>
            <p:cNvSpPr>
              <a:spLocks/>
            </p:cNvSpPr>
            <p:nvPr/>
          </p:nvSpPr>
          <p:spPr bwMode="auto">
            <a:xfrm>
              <a:off x="5756275" y="2038351"/>
              <a:ext cx="344487" cy="312738"/>
            </a:xfrm>
            <a:custGeom>
              <a:avLst/>
              <a:gdLst>
                <a:gd name="T0" fmla="*/ 7 w 217"/>
                <a:gd name="T1" fmla="*/ 3 h 197"/>
                <a:gd name="T2" fmla="*/ 21 w 217"/>
                <a:gd name="T3" fmla="*/ 1 h 197"/>
                <a:gd name="T4" fmla="*/ 35 w 217"/>
                <a:gd name="T5" fmla="*/ 0 h 197"/>
                <a:gd name="T6" fmla="*/ 51 w 217"/>
                <a:gd name="T7" fmla="*/ 0 h 197"/>
                <a:gd name="T8" fmla="*/ 67 w 217"/>
                <a:gd name="T9" fmla="*/ 0 h 197"/>
                <a:gd name="T10" fmla="*/ 80 w 217"/>
                <a:gd name="T11" fmla="*/ 3 h 197"/>
                <a:gd name="T12" fmla="*/ 93 w 217"/>
                <a:gd name="T13" fmla="*/ 5 h 197"/>
                <a:gd name="T14" fmla="*/ 105 w 217"/>
                <a:gd name="T15" fmla="*/ 12 h 197"/>
                <a:gd name="T16" fmla="*/ 121 w 217"/>
                <a:gd name="T17" fmla="*/ 27 h 197"/>
                <a:gd name="T18" fmla="*/ 140 w 217"/>
                <a:gd name="T19" fmla="*/ 44 h 197"/>
                <a:gd name="T20" fmla="*/ 161 w 217"/>
                <a:gd name="T21" fmla="*/ 65 h 197"/>
                <a:gd name="T22" fmla="*/ 182 w 217"/>
                <a:gd name="T23" fmla="*/ 84 h 197"/>
                <a:gd name="T24" fmla="*/ 199 w 217"/>
                <a:gd name="T25" fmla="*/ 103 h 197"/>
                <a:gd name="T26" fmla="*/ 212 w 217"/>
                <a:gd name="T27" fmla="*/ 117 h 197"/>
                <a:gd name="T28" fmla="*/ 217 w 217"/>
                <a:gd name="T29" fmla="*/ 128 h 197"/>
                <a:gd name="T30" fmla="*/ 217 w 217"/>
                <a:gd name="T31" fmla="*/ 141 h 197"/>
                <a:gd name="T32" fmla="*/ 217 w 217"/>
                <a:gd name="T33" fmla="*/ 150 h 197"/>
                <a:gd name="T34" fmla="*/ 216 w 217"/>
                <a:gd name="T35" fmla="*/ 163 h 197"/>
                <a:gd name="T36" fmla="*/ 215 w 217"/>
                <a:gd name="T37" fmla="*/ 175 h 197"/>
                <a:gd name="T38" fmla="*/ 212 w 217"/>
                <a:gd name="T39" fmla="*/ 185 h 197"/>
                <a:gd name="T40" fmla="*/ 211 w 217"/>
                <a:gd name="T41" fmla="*/ 197 h 197"/>
                <a:gd name="T42" fmla="*/ 200 w 217"/>
                <a:gd name="T43" fmla="*/ 193 h 197"/>
                <a:gd name="T44" fmla="*/ 190 w 217"/>
                <a:gd name="T45" fmla="*/ 188 h 197"/>
                <a:gd name="T46" fmla="*/ 178 w 217"/>
                <a:gd name="T47" fmla="*/ 181 h 197"/>
                <a:gd name="T48" fmla="*/ 166 w 217"/>
                <a:gd name="T49" fmla="*/ 173 h 197"/>
                <a:gd name="T50" fmla="*/ 150 w 217"/>
                <a:gd name="T51" fmla="*/ 164 h 197"/>
                <a:gd name="T52" fmla="*/ 133 w 217"/>
                <a:gd name="T53" fmla="*/ 151 h 197"/>
                <a:gd name="T54" fmla="*/ 134 w 217"/>
                <a:gd name="T55" fmla="*/ 139 h 197"/>
                <a:gd name="T56" fmla="*/ 146 w 217"/>
                <a:gd name="T57" fmla="*/ 127 h 197"/>
                <a:gd name="T58" fmla="*/ 156 w 217"/>
                <a:gd name="T59" fmla="*/ 126 h 197"/>
                <a:gd name="T60" fmla="*/ 166 w 217"/>
                <a:gd name="T61" fmla="*/ 121 h 197"/>
                <a:gd name="T62" fmla="*/ 168 w 217"/>
                <a:gd name="T63" fmla="*/ 112 h 197"/>
                <a:gd name="T64" fmla="*/ 163 w 217"/>
                <a:gd name="T65" fmla="*/ 105 h 197"/>
                <a:gd name="T66" fmla="*/ 151 w 217"/>
                <a:gd name="T67" fmla="*/ 104 h 197"/>
                <a:gd name="T68" fmla="*/ 145 w 217"/>
                <a:gd name="T69" fmla="*/ 114 h 197"/>
                <a:gd name="T70" fmla="*/ 149 w 217"/>
                <a:gd name="T71" fmla="*/ 122 h 197"/>
                <a:gd name="T72" fmla="*/ 137 w 217"/>
                <a:gd name="T73" fmla="*/ 133 h 197"/>
                <a:gd name="T74" fmla="*/ 126 w 217"/>
                <a:gd name="T75" fmla="*/ 146 h 197"/>
                <a:gd name="T76" fmla="*/ 115 w 217"/>
                <a:gd name="T77" fmla="*/ 137 h 197"/>
                <a:gd name="T78" fmla="*/ 106 w 217"/>
                <a:gd name="T79" fmla="*/ 128 h 197"/>
                <a:gd name="T80" fmla="*/ 95 w 217"/>
                <a:gd name="T81" fmla="*/ 120 h 197"/>
                <a:gd name="T82" fmla="*/ 85 w 217"/>
                <a:gd name="T83" fmla="*/ 110 h 197"/>
                <a:gd name="T84" fmla="*/ 75 w 217"/>
                <a:gd name="T85" fmla="*/ 100 h 197"/>
                <a:gd name="T86" fmla="*/ 67 w 217"/>
                <a:gd name="T87" fmla="*/ 92 h 197"/>
                <a:gd name="T88" fmla="*/ 58 w 217"/>
                <a:gd name="T89" fmla="*/ 82 h 197"/>
                <a:gd name="T90" fmla="*/ 52 w 217"/>
                <a:gd name="T91" fmla="*/ 71 h 197"/>
                <a:gd name="T92" fmla="*/ 61 w 217"/>
                <a:gd name="T93" fmla="*/ 62 h 197"/>
                <a:gd name="T94" fmla="*/ 72 w 217"/>
                <a:gd name="T95" fmla="*/ 60 h 197"/>
                <a:gd name="T96" fmla="*/ 82 w 217"/>
                <a:gd name="T97" fmla="*/ 59 h 197"/>
                <a:gd name="T98" fmla="*/ 88 w 217"/>
                <a:gd name="T99" fmla="*/ 51 h 197"/>
                <a:gd name="T100" fmla="*/ 84 w 217"/>
                <a:gd name="T101" fmla="*/ 43 h 197"/>
                <a:gd name="T102" fmla="*/ 73 w 217"/>
                <a:gd name="T103" fmla="*/ 38 h 197"/>
                <a:gd name="T104" fmla="*/ 62 w 217"/>
                <a:gd name="T105" fmla="*/ 45 h 197"/>
                <a:gd name="T106" fmla="*/ 65 w 217"/>
                <a:gd name="T107" fmla="*/ 56 h 197"/>
                <a:gd name="T108" fmla="*/ 55 w 217"/>
                <a:gd name="T109" fmla="*/ 66 h 197"/>
                <a:gd name="T110" fmla="*/ 44 w 217"/>
                <a:gd name="T111" fmla="*/ 65 h 197"/>
                <a:gd name="T112" fmla="*/ 33 w 217"/>
                <a:gd name="T113" fmla="*/ 51 h 197"/>
                <a:gd name="T114" fmla="*/ 24 w 217"/>
                <a:gd name="T115" fmla="*/ 39 h 197"/>
                <a:gd name="T116" fmla="*/ 16 w 217"/>
                <a:gd name="T117" fmla="*/ 27 h 197"/>
                <a:gd name="T118" fmla="*/ 10 w 217"/>
                <a:gd name="T119" fmla="*/ 18 h 197"/>
                <a:gd name="T120" fmla="*/ 2 w 217"/>
                <a:gd name="T121" fmla="*/ 8 h 19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17"/>
                <a:gd name="T184" fmla="*/ 0 h 197"/>
                <a:gd name="T185" fmla="*/ 217 w 217"/>
                <a:gd name="T186" fmla="*/ 197 h 197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17" h="197">
                  <a:moveTo>
                    <a:pt x="0" y="4"/>
                  </a:moveTo>
                  <a:lnTo>
                    <a:pt x="0" y="4"/>
                  </a:lnTo>
                  <a:lnTo>
                    <a:pt x="1" y="4"/>
                  </a:lnTo>
                  <a:lnTo>
                    <a:pt x="2" y="3"/>
                  </a:lnTo>
                  <a:lnTo>
                    <a:pt x="4" y="3"/>
                  </a:lnTo>
                  <a:lnTo>
                    <a:pt x="5" y="3"/>
                  </a:lnTo>
                  <a:lnTo>
                    <a:pt x="6" y="3"/>
                  </a:lnTo>
                  <a:lnTo>
                    <a:pt x="7" y="3"/>
                  </a:lnTo>
                  <a:lnTo>
                    <a:pt x="8" y="3"/>
                  </a:lnTo>
                  <a:lnTo>
                    <a:pt x="10" y="3"/>
                  </a:lnTo>
                  <a:lnTo>
                    <a:pt x="12" y="3"/>
                  </a:lnTo>
                  <a:lnTo>
                    <a:pt x="15" y="3"/>
                  </a:lnTo>
                  <a:lnTo>
                    <a:pt x="16" y="1"/>
                  </a:lnTo>
                  <a:lnTo>
                    <a:pt x="17" y="1"/>
                  </a:lnTo>
                  <a:lnTo>
                    <a:pt x="18" y="1"/>
                  </a:lnTo>
                  <a:lnTo>
                    <a:pt x="21" y="1"/>
                  </a:lnTo>
                  <a:lnTo>
                    <a:pt x="22" y="1"/>
                  </a:lnTo>
                  <a:lnTo>
                    <a:pt x="24" y="1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29" y="0"/>
                  </a:lnTo>
                  <a:lnTo>
                    <a:pt x="32" y="0"/>
                  </a:lnTo>
                  <a:lnTo>
                    <a:pt x="33" y="0"/>
                  </a:lnTo>
                  <a:lnTo>
                    <a:pt x="35" y="0"/>
                  </a:lnTo>
                  <a:lnTo>
                    <a:pt x="38" y="0"/>
                  </a:lnTo>
                  <a:lnTo>
                    <a:pt x="39" y="0"/>
                  </a:lnTo>
                  <a:lnTo>
                    <a:pt x="42" y="0"/>
                  </a:lnTo>
                  <a:lnTo>
                    <a:pt x="43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49" y="0"/>
                  </a:lnTo>
                  <a:lnTo>
                    <a:pt x="51" y="0"/>
                  </a:lnTo>
                  <a:lnTo>
                    <a:pt x="52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60" y="0"/>
                  </a:lnTo>
                  <a:lnTo>
                    <a:pt x="61" y="0"/>
                  </a:lnTo>
                  <a:lnTo>
                    <a:pt x="63" y="0"/>
                  </a:lnTo>
                  <a:lnTo>
                    <a:pt x="65" y="0"/>
                  </a:lnTo>
                  <a:lnTo>
                    <a:pt x="67" y="0"/>
                  </a:lnTo>
                  <a:lnTo>
                    <a:pt x="68" y="0"/>
                  </a:lnTo>
                  <a:lnTo>
                    <a:pt x="71" y="0"/>
                  </a:lnTo>
                  <a:lnTo>
                    <a:pt x="73" y="0"/>
                  </a:lnTo>
                  <a:lnTo>
                    <a:pt x="74" y="0"/>
                  </a:lnTo>
                  <a:lnTo>
                    <a:pt x="77" y="1"/>
                  </a:lnTo>
                  <a:lnTo>
                    <a:pt x="78" y="1"/>
                  </a:lnTo>
                  <a:lnTo>
                    <a:pt x="79" y="1"/>
                  </a:lnTo>
                  <a:lnTo>
                    <a:pt x="80" y="3"/>
                  </a:lnTo>
                  <a:lnTo>
                    <a:pt x="83" y="3"/>
                  </a:lnTo>
                  <a:lnTo>
                    <a:pt x="84" y="3"/>
                  </a:lnTo>
                  <a:lnTo>
                    <a:pt x="87" y="3"/>
                  </a:lnTo>
                  <a:lnTo>
                    <a:pt x="88" y="4"/>
                  </a:lnTo>
                  <a:lnTo>
                    <a:pt x="89" y="4"/>
                  </a:lnTo>
                  <a:lnTo>
                    <a:pt x="90" y="4"/>
                  </a:lnTo>
                  <a:lnTo>
                    <a:pt x="92" y="5"/>
                  </a:lnTo>
                  <a:lnTo>
                    <a:pt x="93" y="5"/>
                  </a:lnTo>
                  <a:lnTo>
                    <a:pt x="94" y="6"/>
                  </a:lnTo>
                  <a:lnTo>
                    <a:pt x="95" y="6"/>
                  </a:lnTo>
                  <a:lnTo>
                    <a:pt x="96" y="8"/>
                  </a:lnTo>
                  <a:lnTo>
                    <a:pt x="99" y="9"/>
                  </a:lnTo>
                  <a:lnTo>
                    <a:pt x="100" y="10"/>
                  </a:lnTo>
                  <a:lnTo>
                    <a:pt x="101" y="10"/>
                  </a:lnTo>
                  <a:lnTo>
                    <a:pt x="102" y="12"/>
                  </a:lnTo>
                  <a:lnTo>
                    <a:pt x="105" y="12"/>
                  </a:lnTo>
                  <a:lnTo>
                    <a:pt x="106" y="15"/>
                  </a:lnTo>
                  <a:lnTo>
                    <a:pt x="107" y="16"/>
                  </a:lnTo>
                  <a:lnTo>
                    <a:pt x="110" y="17"/>
                  </a:lnTo>
                  <a:lnTo>
                    <a:pt x="112" y="20"/>
                  </a:lnTo>
                  <a:lnTo>
                    <a:pt x="115" y="21"/>
                  </a:lnTo>
                  <a:lnTo>
                    <a:pt x="116" y="22"/>
                  </a:lnTo>
                  <a:lnTo>
                    <a:pt x="118" y="25"/>
                  </a:lnTo>
                  <a:lnTo>
                    <a:pt x="121" y="27"/>
                  </a:lnTo>
                  <a:lnTo>
                    <a:pt x="123" y="30"/>
                  </a:lnTo>
                  <a:lnTo>
                    <a:pt x="126" y="31"/>
                  </a:lnTo>
                  <a:lnTo>
                    <a:pt x="128" y="33"/>
                  </a:lnTo>
                  <a:lnTo>
                    <a:pt x="129" y="34"/>
                  </a:lnTo>
                  <a:lnTo>
                    <a:pt x="133" y="38"/>
                  </a:lnTo>
                  <a:lnTo>
                    <a:pt x="136" y="39"/>
                  </a:lnTo>
                  <a:lnTo>
                    <a:pt x="138" y="42"/>
                  </a:lnTo>
                  <a:lnTo>
                    <a:pt x="140" y="44"/>
                  </a:lnTo>
                  <a:lnTo>
                    <a:pt x="143" y="47"/>
                  </a:lnTo>
                  <a:lnTo>
                    <a:pt x="145" y="49"/>
                  </a:lnTo>
                  <a:lnTo>
                    <a:pt x="148" y="51"/>
                  </a:lnTo>
                  <a:lnTo>
                    <a:pt x="150" y="54"/>
                  </a:lnTo>
                  <a:lnTo>
                    <a:pt x="154" y="58"/>
                  </a:lnTo>
                  <a:lnTo>
                    <a:pt x="156" y="59"/>
                  </a:lnTo>
                  <a:lnTo>
                    <a:pt x="159" y="61"/>
                  </a:lnTo>
                  <a:lnTo>
                    <a:pt x="161" y="65"/>
                  </a:lnTo>
                  <a:lnTo>
                    <a:pt x="163" y="67"/>
                  </a:lnTo>
                  <a:lnTo>
                    <a:pt x="167" y="70"/>
                  </a:lnTo>
                  <a:lnTo>
                    <a:pt x="170" y="72"/>
                  </a:lnTo>
                  <a:lnTo>
                    <a:pt x="172" y="75"/>
                  </a:lnTo>
                  <a:lnTo>
                    <a:pt x="175" y="77"/>
                  </a:lnTo>
                  <a:lnTo>
                    <a:pt x="177" y="80"/>
                  </a:lnTo>
                  <a:lnTo>
                    <a:pt x="180" y="82"/>
                  </a:lnTo>
                  <a:lnTo>
                    <a:pt x="182" y="84"/>
                  </a:lnTo>
                  <a:lnTo>
                    <a:pt x="184" y="87"/>
                  </a:lnTo>
                  <a:lnTo>
                    <a:pt x="185" y="89"/>
                  </a:lnTo>
                  <a:lnTo>
                    <a:pt x="188" y="92"/>
                  </a:lnTo>
                  <a:lnTo>
                    <a:pt x="190" y="94"/>
                  </a:lnTo>
                  <a:lnTo>
                    <a:pt x="193" y="97"/>
                  </a:lnTo>
                  <a:lnTo>
                    <a:pt x="195" y="99"/>
                  </a:lnTo>
                  <a:lnTo>
                    <a:pt x="198" y="100"/>
                  </a:lnTo>
                  <a:lnTo>
                    <a:pt x="199" y="103"/>
                  </a:lnTo>
                  <a:lnTo>
                    <a:pt x="201" y="105"/>
                  </a:lnTo>
                  <a:lnTo>
                    <a:pt x="203" y="106"/>
                  </a:lnTo>
                  <a:lnTo>
                    <a:pt x="205" y="109"/>
                  </a:lnTo>
                  <a:lnTo>
                    <a:pt x="206" y="110"/>
                  </a:lnTo>
                  <a:lnTo>
                    <a:pt x="207" y="112"/>
                  </a:lnTo>
                  <a:lnTo>
                    <a:pt x="210" y="115"/>
                  </a:lnTo>
                  <a:lnTo>
                    <a:pt x="211" y="116"/>
                  </a:lnTo>
                  <a:lnTo>
                    <a:pt x="212" y="117"/>
                  </a:lnTo>
                  <a:lnTo>
                    <a:pt x="212" y="119"/>
                  </a:lnTo>
                  <a:lnTo>
                    <a:pt x="213" y="120"/>
                  </a:lnTo>
                  <a:lnTo>
                    <a:pt x="215" y="121"/>
                  </a:lnTo>
                  <a:lnTo>
                    <a:pt x="216" y="122"/>
                  </a:lnTo>
                  <a:lnTo>
                    <a:pt x="216" y="124"/>
                  </a:lnTo>
                  <a:lnTo>
                    <a:pt x="217" y="125"/>
                  </a:lnTo>
                  <a:lnTo>
                    <a:pt x="217" y="126"/>
                  </a:lnTo>
                  <a:lnTo>
                    <a:pt x="217" y="128"/>
                  </a:lnTo>
                  <a:lnTo>
                    <a:pt x="217" y="131"/>
                  </a:lnTo>
                  <a:lnTo>
                    <a:pt x="217" y="132"/>
                  </a:lnTo>
                  <a:lnTo>
                    <a:pt x="217" y="133"/>
                  </a:lnTo>
                  <a:lnTo>
                    <a:pt x="217" y="134"/>
                  </a:lnTo>
                  <a:lnTo>
                    <a:pt x="217" y="136"/>
                  </a:lnTo>
                  <a:lnTo>
                    <a:pt x="217" y="137"/>
                  </a:lnTo>
                  <a:lnTo>
                    <a:pt x="217" y="139"/>
                  </a:lnTo>
                  <a:lnTo>
                    <a:pt x="217" y="141"/>
                  </a:lnTo>
                  <a:lnTo>
                    <a:pt x="217" y="142"/>
                  </a:lnTo>
                  <a:lnTo>
                    <a:pt x="217" y="143"/>
                  </a:lnTo>
                  <a:lnTo>
                    <a:pt x="217" y="144"/>
                  </a:lnTo>
                  <a:lnTo>
                    <a:pt x="217" y="146"/>
                  </a:lnTo>
                  <a:lnTo>
                    <a:pt x="217" y="147"/>
                  </a:lnTo>
                  <a:lnTo>
                    <a:pt x="217" y="148"/>
                  </a:lnTo>
                  <a:lnTo>
                    <a:pt x="217" y="149"/>
                  </a:lnTo>
                  <a:lnTo>
                    <a:pt x="217" y="150"/>
                  </a:lnTo>
                  <a:lnTo>
                    <a:pt x="216" y="151"/>
                  </a:lnTo>
                  <a:lnTo>
                    <a:pt x="216" y="154"/>
                  </a:lnTo>
                  <a:lnTo>
                    <a:pt x="216" y="155"/>
                  </a:lnTo>
                  <a:lnTo>
                    <a:pt x="216" y="158"/>
                  </a:lnTo>
                  <a:lnTo>
                    <a:pt x="216" y="159"/>
                  </a:lnTo>
                  <a:lnTo>
                    <a:pt x="216" y="160"/>
                  </a:lnTo>
                  <a:lnTo>
                    <a:pt x="216" y="161"/>
                  </a:lnTo>
                  <a:lnTo>
                    <a:pt x="216" y="163"/>
                  </a:lnTo>
                  <a:lnTo>
                    <a:pt x="216" y="164"/>
                  </a:lnTo>
                  <a:lnTo>
                    <a:pt x="216" y="165"/>
                  </a:lnTo>
                  <a:lnTo>
                    <a:pt x="215" y="168"/>
                  </a:lnTo>
                  <a:lnTo>
                    <a:pt x="215" y="170"/>
                  </a:lnTo>
                  <a:lnTo>
                    <a:pt x="215" y="171"/>
                  </a:lnTo>
                  <a:lnTo>
                    <a:pt x="215" y="172"/>
                  </a:lnTo>
                  <a:lnTo>
                    <a:pt x="215" y="173"/>
                  </a:lnTo>
                  <a:lnTo>
                    <a:pt x="215" y="175"/>
                  </a:lnTo>
                  <a:lnTo>
                    <a:pt x="213" y="176"/>
                  </a:lnTo>
                  <a:lnTo>
                    <a:pt x="213" y="177"/>
                  </a:lnTo>
                  <a:lnTo>
                    <a:pt x="213" y="178"/>
                  </a:lnTo>
                  <a:lnTo>
                    <a:pt x="213" y="180"/>
                  </a:lnTo>
                  <a:lnTo>
                    <a:pt x="213" y="181"/>
                  </a:lnTo>
                  <a:lnTo>
                    <a:pt x="213" y="182"/>
                  </a:lnTo>
                  <a:lnTo>
                    <a:pt x="212" y="183"/>
                  </a:lnTo>
                  <a:lnTo>
                    <a:pt x="212" y="185"/>
                  </a:lnTo>
                  <a:lnTo>
                    <a:pt x="212" y="186"/>
                  </a:lnTo>
                  <a:lnTo>
                    <a:pt x="212" y="187"/>
                  </a:lnTo>
                  <a:lnTo>
                    <a:pt x="212" y="188"/>
                  </a:lnTo>
                  <a:lnTo>
                    <a:pt x="212" y="190"/>
                  </a:lnTo>
                  <a:lnTo>
                    <a:pt x="211" y="192"/>
                  </a:lnTo>
                  <a:lnTo>
                    <a:pt x="211" y="194"/>
                  </a:lnTo>
                  <a:lnTo>
                    <a:pt x="211" y="195"/>
                  </a:lnTo>
                  <a:lnTo>
                    <a:pt x="211" y="197"/>
                  </a:lnTo>
                  <a:lnTo>
                    <a:pt x="210" y="197"/>
                  </a:lnTo>
                  <a:lnTo>
                    <a:pt x="209" y="197"/>
                  </a:lnTo>
                  <a:lnTo>
                    <a:pt x="207" y="195"/>
                  </a:lnTo>
                  <a:lnTo>
                    <a:pt x="206" y="195"/>
                  </a:lnTo>
                  <a:lnTo>
                    <a:pt x="205" y="194"/>
                  </a:lnTo>
                  <a:lnTo>
                    <a:pt x="204" y="194"/>
                  </a:lnTo>
                  <a:lnTo>
                    <a:pt x="203" y="193"/>
                  </a:lnTo>
                  <a:lnTo>
                    <a:pt x="200" y="193"/>
                  </a:lnTo>
                  <a:lnTo>
                    <a:pt x="199" y="192"/>
                  </a:lnTo>
                  <a:lnTo>
                    <a:pt x="198" y="191"/>
                  </a:lnTo>
                  <a:lnTo>
                    <a:pt x="196" y="191"/>
                  </a:lnTo>
                  <a:lnTo>
                    <a:pt x="195" y="190"/>
                  </a:lnTo>
                  <a:lnTo>
                    <a:pt x="194" y="190"/>
                  </a:lnTo>
                  <a:lnTo>
                    <a:pt x="193" y="190"/>
                  </a:lnTo>
                  <a:lnTo>
                    <a:pt x="192" y="188"/>
                  </a:lnTo>
                  <a:lnTo>
                    <a:pt x="190" y="188"/>
                  </a:lnTo>
                  <a:lnTo>
                    <a:pt x="189" y="187"/>
                  </a:lnTo>
                  <a:lnTo>
                    <a:pt x="188" y="186"/>
                  </a:lnTo>
                  <a:lnTo>
                    <a:pt x="187" y="186"/>
                  </a:lnTo>
                  <a:lnTo>
                    <a:pt x="185" y="186"/>
                  </a:lnTo>
                  <a:lnTo>
                    <a:pt x="183" y="185"/>
                  </a:lnTo>
                  <a:lnTo>
                    <a:pt x="182" y="183"/>
                  </a:lnTo>
                  <a:lnTo>
                    <a:pt x="181" y="182"/>
                  </a:lnTo>
                  <a:lnTo>
                    <a:pt x="178" y="181"/>
                  </a:lnTo>
                  <a:lnTo>
                    <a:pt x="177" y="181"/>
                  </a:lnTo>
                  <a:lnTo>
                    <a:pt x="176" y="180"/>
                  </a:lnTo>
                  <a:lnTo>
                    <a:pt x="175" y="178"/>
                  </a:lnTo>
                  <a:lnTo>
                    <a:pt x="172" y="177"/>
                  </a:lnTo>
                  <a:lnTo>
                    <a:pt x="171" y="176"/>
                  </a:lnTo>
                  <a:lnTo>
                    <a:pt x="168" y="176"/>
                  </a:lnTo>
                  <a:lnTo>
                    <a:pt x="167" y="175"/>
                  </a:lnTo>
                  <a:lnTo>
                    <a:pt x="166" y="173"/>
                  </a:lnTo>
                  <a:lnTo>
                    <a:pt x="163" y="172"/>
                  </a:lnTo>
                  <a:lnTo>
                    <a:pt x="161" y="171"/>
                  </a:lnTo>
                  <a:lnTo>
                    <a:pt x="160" y="170"/>
                  </a:lnTo>
                  <a:lnTo>
                    <a:pt x="159" y="169"/>
                  </a:lnTo>
                  <a:lnTo>
                    <a:pt x="156" y="168"/>
                  </a:lnTo>
                  <a:lnTo>
                    <a:pt x="154" y="166"/>
                  </a:lnTo>
                  <a:lnTo>
                    <a:pt x="153" y="165"/>
                  </a:lnTo>
                  <a:lnTo>
                    <a:pt x="150" y="164"/>
                  </a:lnTo>
                  <a:lnTo>
                    <a:pt x="148" y="163"/>
                  </a:lnTo>
                  <a:lnTo>
                    <a:pt x="146" y="160"/>
                  </a:lnTo>
                  <a:lnTo>
                    <a:pt x="144" y="159"/>
                  </a:lnTo>
                  <a:lnTo>
                    <a:pt x="141" y="158"/>
                  </a:lnTo>
                  <a:lnTo>
                    <a:pt x="140" y="155"/>
                  </a:lnTo>
                  <a:lnTo>
                    <a:pt x="138" y="154"/>
                  </a:lnTo>
                  <a:lnTo>
                    <a:pt x="136" y="154"/>
                  </a:lnTo>
                  <a:lnTo>
                    <a:pt x="133" y="151"/>
                  </a:lnTo>
                  <a:lnTo>
                    <a:pt x="132" y="150"/>
                  </a:lnTo>
                  <a:lnTo>
                    <a:pt x="129" y="148"/>
                  </a:lnTo>
                  <a:lnTo>
                    <a:pt x="127" y="147"/>
                  </a:lnTo>
                  <a:lnTo>
                    <a:pt x="128" y="146"/>
                  </a:lnTo>
                  <a:lnTo>
                    <a:pt x="129" y="144"/>
                  </a:lnTo>
                  <a:lnTo>
                    <a:pt x="131" y="142"/>
                  </a:lnTo>
                  <a:lnTo>
                    <a:pt x="133" y="141"/>
                  </a:lnTo>
                  <a:lnTo>
                    <a:pt x="134" y="139"/>
                  </a:lnTo>
                  <a:lnTo>
                    <a:pt x="136" y="137"/>
                  </a:lnTo>
                  <a:lnTo>
                    <a:pt x="138" y="136"/>
                  </a:lnTo>
                  <a:lnTo>
                    <a:pt x="139" y="134"/>
                  </a:lnTo>
                  <a:lnTo>
                    <a:pt x="140" y="133"/>
                  </a:lnTo>
                  <a:lnTo>
                    <a:pt x="141" y="132"/>
                  </a:lnTo>
                  <a:lnTo>
                    <a:pt x="143" y="129"/>
                  </a:lnTo>
                  <a:lnTo>
                    <a:pt x="145" y="128"/>
                  </a:lnTo>
                  <a:lnTo>
                    <a:pt x="146" y="127"/>
                  </a:lnTo>
                  <a:lnTo>
                    <a:pt x="148" y="126"/>
                  </a:lnTo>
                  <a:lnTo>
                    <a:pt x="149" y="125"/>
                  </a:lnTo>
                  <a:lnTo>
                    <a:pt x="150" y="124"/>
                  </a:lnTo>
                  <a:lnTo>
                    <a:pt x="151" y="125"/>
                  </a:lnTo>
                  <a:lnTo>
                    <a:pt x="153" y="125"/>
                  </a:lnTo>
                  <a:lnTo>
                    <a:pt x="154" y="126"/>
                  </a:lnTo>
                  <a:lnTo>
                    <a:pt x="155" y="126"/>
                  </a:lnTo>
                  <a:lnTo>
                    <a:pt x="156" y="126"/>
                  </a:lnTo>
                  <a:lnTo>
                    <a:pt x="158" y="126"/>
                  </a:lnTo>
                  <a:lnTo>
                    <a:pt x="159" y="126"/>
                  </a:lnTo>
                  <a:lnTo>
                    <a:pt x="160" y="125"/>
                  </a:lnTo>
                  <a:lnTo>
                    <a:pt x="161" y="125"/>
                  </a:lnTo>
                  <a:lnTo>
                    <a:pt x="162" y="125"/>
                  </a:lnTo>
                  <a:lnTo>
                    <a:pt x="163" y="124"/>
                  </a:lnTo>
                  <a:lnTo>
                    <a:pt x="166" y="122"/>
                  </a:lnTo>
                  <a:lnTo>
                    <a:pt x="166" y="121"/>
                  </a:lnTo>
                  <a:lnTo>
                    <a:pt x="167" y="120"/>
                  </a:lnTo>
                  <a:lnTo>
                    <a:pt x="167" y="119"/>
                  </a:lnTo>
                  <a:lnTo>
                    <a:pt x="167" y="117"/>
                  </a:lnTo>
                  <a:lnTo>
                    <a:pt x="168" y="117"/>
                  </a:lnTo>
                  <a:lnTo>
                    <a:pt x="168" y="116"/>
                  </a:lnTo>
                  <a:lnTo>
                    <a:pt x="168" y="115"/>
                  </a:lnTo>
                  <a:lnTo>
                    <a:pt x="168" y="114"/>
                  </a:lnTo>
                  <a:lnTo>
                    <a:pt x="168" y="112"/>
                  </a:lnTo>
                  <a:lnTo>
                    <a:pt x="168" y="111"/>
                  </a:lnTo>
                  <a:lnTo>
                    <a:pt x="168" y="110"/>
                  </a:lnTo>
                  <a:lnTo>
                    <a:pt x="167" y="110"/>
                  </a:lnTo>
                  <a:lnTo>
                    <a:pt x="167" y="109"/>
                  </a:lnTo>
                  <a:lnTo>
                    <a:pt x="167" y="107"/>
                  </a:lnTo>
                  <a:lnTo>
                    <a:pt x="166" y="106"/>
                  </a:lnTo>
                  <a:lnTo>
                    <a:pt x="165" y="105"/>
                  </a:lnTo>
                  <a:lnTo>
                    <a:pt x="163" y="105"/>
                  </a:lnTo>
                  <a:lnTo>
                    <a:pt x="162" y="104"/>
                  </a:lnTo>
                  <a:lnTo>
                    <a:pt x="161" y="104"/>
                  </a:lnTo>
                  <a:lnTo>
                    <a:pt x="160" y="103"/>
                  </a:lnTo>
                  <a:lnTo>
                    <a:pt x="158" y="103"/>
                  </a:lnTo>
                  <a:lnTo>
                    <a:pt x="156" y="103"/>
                  </a:lnTo>
                  <a:lnTo>
                    <a:pt x="155" y="103"/>
                  </a:lnTo>
                  <a:lnTo>
                    <a:pt x="153" y="103"/>
                  </a:lnTo>
                  <a:lnTo>
                    <a:pt x="151" y="104"/>
                  </a:lnTo>
                  <a:lnTo>
                    <a:pt x="149" y="105"/>
                  </a:lnTo>
                  <a:lnTo>
                    <a:pt x="149" y="106"/>
                  </a:lnTo>
                  <a:lnTo>
                    <a:pt x="148" y="107"/>
                  </a:lnTo>
                  <a:lnTo>
                    <a:pt x="146" y="109"/>
                  </a:lnTo>
                  <a:lnTo>
                    <a:pt x="145" y="110"/>
                  </a:lnTo>
                  <a:lnTo>
                    <a:pt x="145" y="111"/>
                  </a:lnTo>
                  <a:lnTo>
                    <a:pt x="145" y="112"/>
                  </a:lnTo>
                  <a:lnTo>
                    <a:pt x="145" y="114"/>
                  </a:lnTo>
                  <a:lnTo>
                    <a:pt x="145" y="115"/>
                  </a:lnTo>
                  <a:lnTo>
                    <a:pt x="145" y="116"/>
                  </a:lnTo>
                  <a:lnTo>
                    <a:pt x="145" y="117"/>
                  </a:lnTo>
                  <a:lnTo>
                    <a:pt x="145" y="119"/>
                  </a:lnTo>
                  <a:lnTo>
                    <a:pt x="146" y="120"/>
                  </a:lnTo>
                  <a:lnTo>
                    <a:pt x="148" y="121"/>
                  </a:lnTo>
                  <a:lnTo>
                    <a:pt x="148" y="122"/>
                  </a:lnTo>
                  <a:lnTo>
                    <a:pt x="149" y="122"/>
                  </a:lnTo>
                  <a:lnTo>
                    <a:pt x="148" y="124"/>
                  </a:lnTo>
                  <a:lnTo>
                    <a:pt x="145" y="125"/>
                  </a:lnTo>
                  <a:lnTo>
                    <a:pt x="144" y="126"/>
                  </a:lnTo>
                  <a:lnTo>
                    <a:pt x="143" y="128"/>
                  </a:lnTo>
                  <a:lnTo>
                    <a:pt x="141" y="129"/>
                  </a:lnTo>
                  <a:lnTo>
                    <a:pt x="140" y="131"/>
                  </a:lnTo>
                  <a:lnTo>
                    <a:pt x="138" y="132"/>
                  </a:lnTo>
                  <a:lnTo>
                    <a:pt x="137" y="133"/>
                  </a:lnTo>
                  <a:lnTo>
                    <a:pt x="136" y="136"/>
                  </a:lnTo>
                  <a:lnTo>
                    <a:pt x="134" y="137"/>
                  </a:lnTo>
                  <a:lnTo>
                    <a:pt x="132" y="138"/>
                  </a:lnTo>
                  <a:lnTo>
                    <a:pt x="131" y="141"/>
                  </a:lnTo>
                  <a:lnTo>
                    <a:pt x="129" y="142"/>
                  </a:lnTo>
                  <a:lnTo>
                    <a:pt x="128" y="143"/>
                  </a:lnTo>
                  <a:lnTo>
                    <a:pt x="127" y="144"/>
                  </a:lnTo>
                  <a:lnTo>
                    <a:pt x="126" y="146"/>
                  </a:lnTo>
                  <a:lnTo>
                    <a:pt x="124" y="144"/>
                  </a:lnTo>
                  <a:lnTo>
                    <a:pt x="123" y="144"/>
                  </a:lnTo>
                  <a:lnTo>
                    <a:pt x="122" y="142"/>
                  </a:lnTo>
                  <a:lnTo>
                    <a:pt x="121" y="142"/>
                  </a:lnTo>
                  <a:lnTo>
                    <a:pt x="118" y="141"/>
                  </a:lnTo>
                  <a:lnTo>
                    <a:pt x="118" y="139"/>
                  </a:lnTo>
                  <a:lnTo>
                    <a:pt x="117" y="138"/>
                  </a:lnTo>
                  <a:lnTo>
                    <a:pt x="115" y="137"/>
                  </a:lnTo>
                  <a:lnTo>
                    <a:pt x="115" y="136"/>
                  </a:lnTo>
                  <a:lnTo>
                    <a:pt x="114" y="134"/>
                  </a:lnTo>
                  <a:lnTo>
                    <a:pt x="111" y="134"/>
                  </a:lnTo>
                  <a:lnTo>
                    <a:pt x="111" y="133"/>
                  </a:lnTo>
                  <a:lnTo>
                    <a:pt x="110" y="132"/>
                  </a:lnTo>
                  <a:lnTo>
                    <a:pt x="107" y="131"/>
                  </a:lnTo>
                  <a:lnTo>
                    <a:pt x="106" y="129"/>
                  </a:lnTo>
                  <a:lnTo>
                    <a:pt x="106" y="128"/>
                  </a:lnTo>
                  <a:lnTo>
                    <a:pt x="104" y="127"/>
                  </a:lnTo>
                  <a:lnTo>
                    <a:pt x="104" y="126"/>
                  </a:lnTo>
                  <a:lnTo>
                    <a:pt x="101" y="125"/>
                  </a:lnTo>
                  <a:lnTo>
                    <a:pt x="101" y="124"/>
                  </a:lnTo>
                  <a:lnTo>
                    <a:pt x="99" y="122"/>
                  </a:lnTo>
                  <a:lnTo>
                    <a:pt x="97" y="122"/>
                  </a:lnTo>
                  <a:lnTo>
                    <a:pt x="96" y="120"/>
                  </a:lnTo>
                  <a:lnTo>
                    <a:pt x="95" y="120"/>
                  </a:lnTo>
                  <a:lnTo>
                    <a:pt x="94" y="117"/>
                  </a:lnTo>
                  <a:lnTo>
                    <a:pt x="93" y="117"/>
                  </a:lnTo>
                  <a:lnTo>
                    <a:pt x="92" y="116"/>
                  </a:lnTo>
                  <a:lnTo>
                    <a:pt x="90" y="115"/>
                  </a:lnTo>
                  <a:lnTo>
                    <a:pt x="89" y="112"/>
                  </a:lnTo>
                  <a:lnTo>
                    <a:pt x="88" y="111"/>
                  </a:lnTo>
                  <a:lnTo>
                    <a:pt x="87" y="110"/>
                  </a:lnTo>
                  <a:lnTo>
                    <a:pt x="85" y="110"/>
                  </a:lnTo>
                  <a:lnTo>
                    <a:pt x="84" y="109"/>
                  </a:lnTo>
                  <a:lnTo>
                    <a:pt x="83" y="107"/>
                  </a:lnTo>
                  <a:lnTo>
                    <a:pt x="80" y="106"/>
                  </a:lnTo>
                  <a:lnTo>
                    <a:pt x="80" y="105"/>
                  </a:lnTo>
                  <a:lnTo>
                    <a:pt x="79" y="104"/>
                  </a:lnTo>
                  <a:lnTo>
                    <a:pt x="78" y="103"/>
                  </a:lnTo>
                  <a:lnTo>
                    <a:pt x="77" y="102"/>
                  </a:lnTo>
                  <a:lnTo>
                    <a:pt x="75" y="100"/>
                  </a:lnTo>
                  <a:lnTo>
                    <a:pt x="74" y="99"/>
                  </a:lnTo>
                  <a:lnTo>
                    <a:pt x="74" y="98"/>
                  </a:lnTo>
                  <a:lnTo>
                    <a:pt x="72" y="97"/>
                  </a:lnTo>
                  <a:lnTo>
                    <a:pt x="72" y="95"/>
                  </a:lnTo>
                  <a:lnTo>
                    <a:pt x="71" y="94"/>
                  </a:lnTo>
                  <a:lnTo>
                    <a:pt x="70" y="94"/>
                  </a:lnTo>
                  <a:lnTo>
                    <a:pt x="68" y="92"/>
                  </a:lnTo>
                  <a:lnTo>
                    <a:pt x="67" y="92"/>
                  </a:lnTo>
                  <a:lnTo>
                    <a:pt x="66" y="90"/>
                  </a:lnTo>
                  <a:lnTo>
                    <a:pt x="65" y="89"/>
                  </a:lnTo>
                  <a:lnTo>
                    <a:pt x="63" y="88"/>
                  </a:lnTo>
                  <a:lnTo>
                    <a:pt x="62" y="87"/>
                  </a:lnTo>
                  <a:lnTo>
                    <a:pt x="62" y="85"/>
                  </a:lnTo>
                  <a:lnTo>
                    <a:pt x="61" y="84"/>
                  </a:lnTo>
                  <a:lnTo>
                    <a:pt x="60" y="83"/>
                  </a:lnTo>
                  <a:lnTo>
                    <a:pt x="58" y="82"/>
                  </a:lnTo>
                  <a:lnTo>
                    <a:pt x="57" y="81"/>
                  </a:lnTo>
                  <a:lnTo>
                    <a:pt x="56" y="80"/>
                  </a:lnTo>
                  <a:lnTo>
                    <a:pt x="55" y="78"/>
                  </a:lnTo>
                  <a:lnTo>
                    <a:pt x="52" y="77"/>
                  </a:lnTo>
                  <a:lnTo>
                    <a:pt x="52" y="75"/>
                  </a:lnTo>
                  <a:lnTo>
                    <a:pt x="51" y="73"/>
                  </a:lnTo>
                  <a:lnTo>
                    <a:pt x="52" y="72"/>
                  </a:lnTo>
                  <a:lnTo>
                    <a:pt x="52" y="71"/>
                  </a:lnTo>
                  <a:lnTo>
                    <a:pt x="54" y="70"/>
                  </a:lnTo>
                  <a:lnTo>
                    <a:pt x="55" y="68"/>
                  </a:lnTo>
                  <a:lnTo>
                    <a:pt x="56" y="68"/>
                  </a:lnTo>
                  <a:lnTo>
                    <a:pt x="57" y="67"/>
                  </a:lnTo>
                  <a:lnTo>
                    <a:pt x="57" y="66"/>
                  </a:lnTo>
                  <a:lnTo>
                    <a:pt x="60" y="65"/>
                  </a:lnTo>
                  <a:lnTo>
                    <a:pt x="60" y="64"/>
                  </a:lnTo>
                  <a:lnTo>
                    <a:pt x="61" y="62"/>
                  </a:lnTo>
                  <a:lnTo>
                    <a:pt x="62" y="61"/>
                  </a:lnTo>
                  <a:lnTo>
                    <a:pt x="63" y="61"/>
                  </a:lnTo>
                  <a:lnTo>
                    <a:pt x="65" y="59"/>
                  </a:lnTo>
                  <a:lnTo>
                    <a:pt x="66" y="58"/>
                  </a:lnTo>
                  <a:lnTo>
                    <a:pt x="67" y="58"/>
                  </a:lnTo>
                  <a:lnTo>
                    <a:pt x="68" y="59"/>
                  </a:lnTo>
                  <a:lnTo>
                    <a:pt x="70" y="59"/>
                  </a:lnTo>
                  <a:lnTo>
                    <a:pt x="72" y="60"/>
                  </a:lnTo>
                  <a:lnTo>
                    <a:pt x="73" y="60"/>
                  </a:lnTo>
                  <a:lnTo>
                    <a:pt x="74" y="60"/>
                  </a:lnTo>
                  <a:lnTo>
                    <a:pt x="75" y="60"/>
                  </a:lnTo>
                  <a:lnTo>
                    <a:pt x="77" y="60"/>
                  </a:lnTo>
                  <a:lnTo>
                    <a:pt x="78" y="60"/>
                  </a:lnTo>
                  <a:lnTo>
                    <a:pt x="79" y="60"/>
                  </a:lnTo>
                  <a:lnTo>
                    <a:pt x="80" y="60"/>
                  </a:lnTo>
                  <a:lnTo>
                    <a:pt x="82" y="59"/>
                  </a:lnTo>
                  <a:lnTo>
                    <a:pt x="83" y="59"/>
                  </a:lnTo>
                  <a:lnTo>
                    <a:pt x="84" y="58"/>
                  </a:lnTo>
                  <a:lnTo>
                    <a:pt x="85" y="58"/>
                  </a:lnTo>
                  <a:lnTo>
                    <a:pt x="85" y="56"/>
                  </a:lnTo>
                  <a:lnTo>
                    <a:pt x="87" y="55"/>
                  </a:lnTo>
                  <a:lnTo>
                    <a:pt x="87" y="54"/>
                  </a:lnTo>
                  <a:lnTo>
                    <a:pt x="87" y="53"/>
                  </a:lnTo>
                  <a:lnTo>
                    <a:pt x="88" y="51"/>
                  </a:lnTo>
                  <a:lnTo>
                    <a:pt x="88" y="49"/>
                  </a:lnTo>
                  <a:lnTo>
                    <a:pt x="87" y="49"/>
                  </a:lnTo>
                  <a:lnTo>
                    <a:pt x="87" y="48"/>
                  </a:lnTo>
                  <a:lnTo>
                    <a:pt x="87" y="47"/>
                  </a:lnTo>
                  <a:lnTo>
                    <a:pt x="87" y="45"/>
                  </a:lnTo>
                  <a:lnTo>
                    <a:pt x="85" y="44"/>
                  </a:lnTo>
                  <a:lnTo>
                    <a:pt x="84" y="44"/>
                  </a:lnTo>
                  <a:lnTo>
                    <a:pt x="84" y="43"/>
                  </a:lnTo>
                  <a:lnTo>
                    <a:pt x="83" y="42"/>
                  </a:lnTo>
                  <a:lnTo>
                    <a:pt x="82" y="40"/>
                  </a:lnTo>
                  <a:lnTo>
                    <a:pt x="80" y="39"/>
                  </a:lnTo>
                  <a:lnTo>
                    <a:pt x="79" y="39"/>
                  </a:lnTo>
                  <a:lnTo>
                    <a:pt x="78" y="39"/>
                  </a:lnTo>
                  <a:lnTo>
                    <a:pt x="77" y="38"/>
                  </a:lnTo>
                  <a:lnTo>
                    <a:pt x="74" y="38"/>
                  </a:lnTo>
                  <a:lnTo>
                    <a:pt x="73" y="38"/>
                  </a:lnTo>
                  <a:lnTo>
                    <a:pt x="72" y="38"/>
                  </a:lnTo>
                  <a:lnTo>
                    <a:pt x="70" y="38"/>
                  </a:lnTo>
                  <a:lnTo>
                    <a:pt x="68" y="39"/>
                  </a:lnTo>
                  <a:lnTo>
                    <a:pt x="66" y="39"/>
                  </a:lnTo>
                  <a:lnTo>
                    <a:pt x="65" y="40"/>
                  </a:lnTo>
                  <a:lnTo>
                    <a:pt x="65" y="43"/>
                  </a:lnTo>
                  <a:lnTo>
                    <a:pt x="63" y="44"/>
                  </a:lnTo>
                  <a:lnTo>
                    <a:pt x="62" y="45"/>
                  </a:lnTo>
                  <a:lnTo>
                    <a:pt x="62" y="47"/>
                  </a:lnTo>
                  <a:lnTo>
                    <a:pt x="62" y="48"/>
                  </a:lnTo>
                  <a:lnTo>
                    <a:pt x="62" y="49"/>
                  </a:lnTo>
                  <a:lnTo>
                    <a:pt x="62" y="50"/>
                  </a:lnTo>
                  <a:lnTo>
                    <a:pt x="62" y="53"/>
                  </a:lnTo>
                  <a:lnTo>
                    <a:pt x="63" y="53"/>
                  </a:lnTo>
                  <a:lnTo>
                    <a:pt x="63" y="55"/>
                  </a:lnTo>
                  <a:lnTo>
                    <a:pt x="65" y="56"/>
                  </a:lnTo>
                  <a:lnTo>
                    <a:pt x="63" y="58"/>
                  </a:lnTo>
                  <a:lnTo>
                    <a:pt x="61" y="60"/>
                  </a:lnTo>
                  <a:lnTo>
                    <a:pt x="60" y="60"/>
                  </a:lnTo>
                  <a:lnTo>
                    <a:pt x="60" y="61"/>
                  </a:lnTo>
                  <a:lnTo>
                    <a:pt x="58" y="62"/>
                  </a:lnTo>
                  <a:lnTo>
                    <a:pt x="57" y="64"/>
                  </a:lnTo>
                  <a:lnTo>
                    <a:pt x="56" y="65"/>
                  </a:lnTo>
                  <a:lnTo>
                    <a:pt x="55" y="66"/>
                  </a:lnTo>
                  <a:lnTo>
                    <a:pt x="52" y="67"/>
                  </a:lnTo>
                  <a:lnTo>
                    <a:pt x="52" y="68"/>
                  </a:lnTo>
                  <a:lnTo>
                    <a:pt x="51" y="70"/>
                  </a:lnTo>
                  <a:lnTo>
                    <a:pt x="50" y="71"/>
                  </a:lnTo>
                  <a:lnTo>
                    <a:pt x="48" y="70"/>
                  </a:lnTo>
                  <a:lnTo>
                    <a:pt x="46" y="68"/>
                  </a:lnTo>
                  <a:lnTo>
                    <a:pt x="45" y="66"/>
                  </a:lnTo>
                  <a:lnTo>
                    <a:pt x="44" y="65"/>
                  </a:lnTo>
                  <a:lnTo>
                    <a:pt x="43" y="62"/>
                  </a:lnTo>
                  <a:lnTo>
                    <a:pt x="42" y="61"/>
                  </a:lnTo>
                  <a:lnTo>
                    <a:pt x="39" y="60"/>
                  </a:lnTo>
                  <a:lnTo>
                    <a:pt x="39" y="58"/>
                  </a:lnTo>
                  <a:lnTo>
                    <a:pt x="37" y="56"/>
                  </a:lnTo>
                  <a:lnTo>
                    <a:pt x="37" y="55"/>
                  </a:lnTo>
                  <a:lnTo>
                    <a:pt x="34" y="53"/>
                  </a:lnTo>
                  <a:lnTo>
                    <a:pt x="33" y="51"/>
                  </a:lnTo>
                  <a:lnTo>
                    <a:pt x="32" y="50"/>
                  </a:lnTo>
                  <a:lnTo>
                    <a:pt x="30" y="49"/>
                  </a:lnTo>
                  <a:lnTo>
                    <a:pt x="29" y="48"/>
                  </a:lnTo>
                  <a:lnTo>
                    <a:pt x="28" y="45"/>
                  </a:lnTo>
                  <a:lnTo>
                    <a:pt x="28" y="44"/>
                  </a:lnTo>
                  <a:lnTo>
                    <a:pt x="27" y="43"/>
                  </a:lnTo>
                  <a:lnTo>
                    <a:pt x="26" y="42"/>
                  </a:lnTo>
                  <a:lnTo>
                    <a:pt x="24" y="39"/>
                  </a:lnTo>
                  <a:lnTo>
                    <a:pt x="23" y="38"/>
                  </a:lnTo>
                  <a:lnTo>
                    <a:pt x="22" y="37"/>
                  </a:lnTo>
                  <a:lnTo>
                    <a:pt x="21" y="36"/>
                  </a:lnTo>
                  <a:lnTo>
                    <a:pt x="21" y="34"/>
                  </a:lnTo>
                  <a:lnTo>
                    <a:pt x="20" y="33"/>
                  </a:lnTo>
                  <a:lnTo>
                    <a:pt x="18" y="31"/>
                  </a:lnTo>
                  <a:lnTo>
                    <a:pt x="17" y="30"/>
                  </a:lnTo>
                  <a:lnTo>
                    <a:pt x="16" y="27"/>
                  </a:lnTo>
                  <a:lnTo>
                    <a:pt x="15" y="26"/>
                  </a:lnTo>
                  <a:lnTo>
                    <a:pt x="15" y="25"/>
                  </a:lnTo>
                  <a:lnTo>
                    <a:pt x="13" y="23"/>
                  </a:lnTo>
                  <a:lnTo>
                    <a:pt x="12" y="22"/>
                  </a:lnTo>
                  <a:lnTo>
                    <a:pt x="12" y="21"/>
                  </a:lnTo>
                  <a:lnTo>
                    <a:pt x="11" y="21"/>
                  </a:lnTo>
                  <a:lnTo>
                    <a:pt x="10" y="20"/>
                  </a:lnTo>
                  <a:lnTo>
                    <a:pt x="10" y="18"/>
                  </a:lnTo>
                  <a:lnTo>
                    <a:pt x="8" y="17"/>
                  </a:lnTo>
                  <a:lnTo>
                    <a:pt x="7" y="16"/>
                  </a:lnTo>
                  <a:lnTo>
                    <a:pt x="7" y="15"/>
                  </a:lnTo>
                  <a:lnTo>
                    <a:pt x="6" y="14"/>
                  </a:lnTo>
                  <a:lnTo>
                    <a:pt x="5" y="12"/>
                  </a:lnTo>
                  <a:lnTo>
                    <a:pt x="4" y="10"/>
                  </a:lnTo>
                  <a:lnTo>
                    <a:pt x="4" y="9"/>
                  </a:lnTo>
                  <a:lnTo>
                    <a:pt x="2" y="8"/>
                  </a:lnTo>
                  <a:lnTo>
                    <a:pt x="2" y="6"/>
                  </a:lnTo>
                  <a:lnTo>
                    <a:pt x="1" y="5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3" name="Freeform 209"/>
            <p:cNvSpPr>
              <a:spLocks/>
            </p:cNvSpPr>
            <p:nvPr/>
          </p:nvSpPr>
          <p:spPr bwMode="auto">
            <a:xfrm>
              <a:off x="6116638" y="2239963"/>
              <a:ext cx="88900" cy="106363"/>
            </a:xfrm>
            <a:custGeom>
              <a:avLst/>
              <a:gdLst>
                <a:gd name="T0" fmla="*/ 5 w 56"/>
                <a:gd name="T1" fmla="*/ 1 h 67"/>
                <a:gd name="T2" fmla="*/ 5 w 56"/>
                <a:gd name="T3" fmla="*/ 6 h 67"/>
                <a:gd name="T4" fmla="*/ 5 w 56"/>
                <a:gd name="T5" fmla="*/ 10 h 67"/>
                <a:gd name="T6" fmla="*/ 4 w 56"/>
                <a:gd name="T7" fmla="*/ 12 h 67"/>
                <a:gd name="T8" fmla="*/ 4 w 56"/>
                <a:gd name="T9" fmla="*/ 17 h 67"/>
                <a:gd name="T10" fmla="*/ 4 w 56"/>
                <a:gd name="T11" fmla="*/ 22 h 67"/>
                <a:gd name="T12" fmla="*/ 4 w 56"/>
                <a:gd name="T13" fmla="*/ 26 h 67"/>
                <a:gd name="T14" fmla="*/ 4 w 56"/>
                <a:gd name="T15" fmla="*/ 31 h 67"/>
                <a:gd name="T16" fmla="*/ 2 w 56"/>
                <a:gd name="T17" fmla="*/ 36 h 67"/>
                <a:gd name="T18" fmla="*/ 2 w 56"/>
                <a:gd name="T19" fmla="*/ 42 h 67"/>
                <a:gd name="T20" fmla="*/ 2 w 56"/>
                <a:gd name="T21" fmla="*/ 45 h 67"/>
                <a:gd name="T22" fmla="*/ 2 w 56"/>
                <a:gd name="T23" fmla="*/ 50 h 67"/>
                <a:gd name="T24" fmla="*/ 1 w 56"/>
                <a:gd name="T25" fmla="*/ 55 h 67"/>
                <a:gd name="T26" fmla="*/ 1 w 56"/>
                <a:gd name="T27" fmla="*/ 60 h 67"/>
                <a:gd name="T28" fmla="*/ 1 w 56"/>
                <a:gd name="T29" fmla="*/ 64 h 67"/>
                <a:gd name="T30" fmla="*/ 1 w 56"/>
                <a:gd name="T31" fmla="*/ 67 h 67"/>
                <a:gd name="T32" fmla="*/ 5 w 56"/>
                <a:gd name="T33" fmla="*/ 67 h 67"/>
                <a:gd name="T34" fmla="*/ 10 w 56"/>
                <a:gd name="T35" fmla="*/ 67 h 67"/>
                <a:gd name="T36" fmla="*/ 15 w 56"/>
                <a:gd name="T37" fmla="*/ 67 h 67"/>
                <a:gd name="T38" fmla="*/ 18 w 56"/>
                <a:gd name="T39" fmla="*/ 67 h 67"/>
                <a:gd name="T40" fmla="*/ 22 w 56"/>
                <a:gd name="T41" fmla="*/ 67 h 67"/>
                <a:gd name="T42" fmla="*/ 26 w 56"/>
                <a:gd name="T43" fmla="*/ 66 h 67"/>
                <a:gd name="T44" fmla="*/ 29 w 56"/>
                <a:gd name="T45" fmla="*/ 66 h 67"/>
                <a:gd name="T46" fmla="*/ 33 w 56"/>
                <a:gd name="T47" fmla="*/ 64 h 67"/>
                <a:gd name="T48" fmla="*/ 37 w 56"/>
                <a:gd name="T49" fmla="*/ 64 h 67"/>
                <a:gd name="T50" fmla="*/ 42 w 56"/>
                <a:gd name="T51" fmla="*/ 60 h 67"/>
                <a:gd name="T52" fmla="*/ 46 w 56"/>
                <a:gd name="T53" fmla="*/ 55 h 67"/>
                <a:gd name="T54" fmla="*/ 50 w 56"/>
                <a:gd name="T55" fmla="*/ 51 h 67"/>
                <a:gd name="T56" fmla="*/ 51 w 56"/>
                <a:gd name="T57" fmla="*/ 48 h 67"/>
                <a:gd name="T58" fmla="*/ 54 w 56"/>
                <a:gd name="T59" fmla="*/ 43 h 67"/>
                <a:gd name="T60" fmla="*/ 55 w 56"/>
                <a:gd name="T61" fmla="*/ 39 h 67"/>
                <a:gd name="T62" fmla="*/ 55 w 56"/>
                <a:gd name="T63" fmla="*/ 36 h 67"/>
                <a:gd name="T64" fmla="*/ 56 w 56"/>
                <a:gd name="T65" fmla="*/ 32 h 67"/>
                <a:gd name="T66" fmla="*/ 56 w 56"/>
                <a:gd name="T67" fmla="*/ 28 h 67"/>
                <a:gd name="T68" fmla="*/ 56 w 56"/>
                <a:gd name="T69" fmla="*/ 24 h 67"/>
                <a:gd name="T70" fmla="*/ 56 w 56"/>
                <a:gd name="T71" fmla="*/ 20 h 67"/>
                <a:gd name="T72" fmla="*/ 56 w 56"/>
                <a:gd name="T73" fmla="*/ 15 h 67"/>
                <a:gd name="T74" fmla="*/ 55 w 56"/>
                <a:gd name="T75" fmla="*/ 10 h 67"/>
                <a:gd name="T76" fmla="*/ 54 w 56"/>
                <a:gd name="T77" fmla="*/ 7 h 67"/>
                <a:gd name="T78" fmla="*/ 54 w 56"/>
                <a:gd name="T79" fmla="*/ 4 h 67"/>
                <a:gd name="T80" fmla="*/ 50 w 56"/>
                <a:gd name="T81" fmla="*/ 2 h 67"/>
                <a:gd name="T82" fmla="*/ 45 w 56"/>
                <a:gd name="T83" fmla="*/ 2 h 67"/>
                <a:gd name="T84" fmla="*/ 40 w 56"/>
                <a:gd name="T85" fmla="*/ 2 h 67"/>
                <a:gd name="T86" fmla="*/ 37 w 56"/>
                <a:gd name="T87" fmla="*/ 2 h 67"/>
                <a:gd name="T88" fmla="*/ 33 w 56"/>
                <a:gd name="T89" fmla="*/ 1 h 67"/>
                <a:gd name="T90" fmla="*/ 29 w 56"/>
                <a:gd name="T91" fmla="*/ 1 h 67"/>
                <a:gd name="T92" fmla="*/ 26 w 56"/>
                <a:gd name="T93" fmla="*/ 1 h 67"/>
                <a:gd name="T94" fmla="*/ 22 w 56"/>
                <a:gd name="T95" fmla="*/ 1 h 67"/>
                <a:gd name="T96" fmla="*/ 18 w 56"/>
                <a:gd name="T97" fmla="*/ 1 h 67"/>
                <a:gd name="T98" fmla="*/ 15 w 56"/>
                <a:gd name="T99" fmla="*/ 0 h 67"/>
                <a:gd name="T100" fmla="*/ 10 w 56"/>
                <a:gd name="T101" fmla="*/ 0 h 67"/>
                <a:gd name="T102" fmla="*/ 5 w 56"/>
                <a:gd name="T103" fmla="*/ 0 h 6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6"/>
                <a:gd name="T157" fmla="*/ 0 h 67"/>
                <a:gd name="T158" fmla="*/ 56 w 56"/>
                <a:gd name="T159" fmla="*/ 67 h 67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6" h="67">
                  <a:moveTo>
                    <a:pt x="5" y="0"/>
                  </a:moveTo>
                  <a:lnTo>
                    <a:pt x="5" y="0"/>
                  </a:lnTo>
                  <a:lnTo>
                    <a:pt x="5" y="1"/>
                  </a:lnTo>
                  <a:lnTo>
                    <a:pt x="5" y="2"/>
                  </a:lnTo>
                  <a:lnTo>
                    <a:pt x="5" y="5"/>
                  </a:lnTo>
                  <a:lnTo>
                    <a:pt x="5" y="6"/>
                  </a:lnTo>
                  <a:lnTo>
                    <a:pt x="5" y="7"/>
                  </a:lnTo>
                  <a:lnTo>
                    <a:pt x="5" y="9"/>
                  </a:lnTo>
                  <a:lnTo>
                    <a:pt x="5" y="10"/>
                  </a:lnTo>
                  <a:lnTo>
                    <a:pt x="5" y="11"/>
                  </a:lnTo>
                  <a:lnTo>
                    <a:pt x="5" y="12"/>
                  </a:lnTo>
                  <a:lnTo>
                    <a:pt x="4" y="12"/>
                  </a:lnTo>
                  <a:lnTo>
                    <a:pt x="4" y="14"/>
                  </a:lnTo>
                  <a:lnTo>
                    <a:pt x="4" y="16"/>
                  </a:lnTo>
                  <a:lnTo>
                    <a:pt x="4" y="17"/>
                  </a:lnTo>
                  <a:lnTo>
                    <a:pt x="4" y="20"/>
                  </a:lnTo>
                  <a:lnTo>
                    <a:pt x="4" y="21"/>
                  </a:lnTo>
                  <a:lnTo>
                    <a:pt x="4" y="22"/>
                  </a:lnTo>
                  <a:lnTo>
                    <a:pt x="4" y="23"/>
                  </a:lnTo>
                  <a:lnTo>
                    <a:pt x="4" y="24"/>
                  </a:lnTo>
                  <a:lnTo>
                    <a:pt x="4" y="26"/>
                  </a:lnTo>
                  <a:lnTo>
                    <a:pt x="4" y="27"/>
                  </a:lnTo>
                  <a:lnTo>
                    <a:pt x="4" y="28"/>
                  </a:lnTo>
                  <a:lnTo>
                    <a:pt x="4" y="31"/>
                  </a:lnTo>
                  <a:lnTo>
                    <a:pt x="4" y="33"/>
                  </a:lnTo>
                  <a:lnTo>
                    <a:pt x="4" y="34"/>
                  </a:lnTo>
                  <a:lnTo>
                    <a:pt x="2" y="36"/>
                  </a:lnTo>
                  <a:lnTo>
                    <a:pt x="2" y="37"/>
                  </a:lnTo>
                  <a:lnTo>
                    <a:pt x="2" y="39"/>
                  </a:lnTo>
                  <a:lnTo>
                    <a:pt x="2" y="42"/>
                  </a:lnTo>
                  <a:lnTo>
                    <a:pt x="2" y="43"/>
                  </a:lnTo>
                  <a:lnTo>
                    <a:pt x="2" y="44"/>
                  </a:lnTo>
                  <a:lnTo>
                    <a:pt x="2" y="45"/>
                  </a:lnTo>
                  <a:lnTo>
                    <a:pt x="2" y="46"/>
                  </a:lnTo>
                  <a:lnTo>
                    <a:pt x="2" y="48"/>
                  </a:lnTo>
                  <a:lnTo>
                    <a:pt x="2" y="50"/>
                  </a:lnTo>
                  <a:lnTo>
                    <a:pt x="2" y="53"/>
                  </a:lnTo>
                  <a:lnTo>
                    <a:pt x="1" y="54"/>
                  </a:lnTo>
                  <a:lnTo>
                    <a:pt x="1" y="55"/>
                  </a:lnTo>
                  <a:lnTo>
                    <a:pt x="1" y="58"/>
                  </a:lnTo>
                  <a:lnTo>
                    <a:pt x="1" y="59"/>
                  </a:lnTo>
                  <a:lnTo>
                    <a:pt x="1" y="60"/>
                  </a:lnTo>
                  <a:lnTo>
                    <a:pt x="1" y="61"/>
                  </a:lnTo>
                  <a:lnTo>
                    <a:pt x="1" y="63"/>
                  </a:lnTo>
                  <a:lnTo>
                    <a:pt x="1" y="64"/>
                  </a:lnTo>
                  <a:lnTo>
                    <a:pt x="0" y="65"/>
                  </a:lnTo>
                  <a:lnTo>
                    <a:pt x="0" y="67"/>
                  </a:lnTo>
                  <a:lnTo>
                    <a:pt x="1" y="67"/>
                  </a:lnTo>
                  <a:lnTo>
                    <a:pt x="2" y="67"/>
                  </a:lnTo>
                  <a:lnTo>
                    <a:pt x="4" y="67"/>
                  </a:lnTo>
                  <a:lnTo>
                    <a:pt x="5" y="67"/>
                  </a:lnTo>
                  <a:lnTo>
                    <a:pt x="6" y="67"/>
                  </a:lnTo>
                  <a:lnTo>
                    <a:pt x="7" y="67"/>
                  </a:lnTo>
                  <a:lnTo>
                    <a:pt x="10" y="67"/>
                  </a:lnTo>
                  <a:lnTo>
                    <a:pt x="11" y="67"/>
                  </a:lnTo>
                  <a:lnTo>
                    <a:pt x="12" y="67"/>
                  </a:lnTo>
                  <a:lnTo>
                    <a:pt x="15" y="67"/>
                  </a:lnTo>
                  <a:lnTo>
                    <a:pt x="16" y="67"/>
                  </a:lnTo>
                  <a:lnTo>
                    <a:pt x="17" y="67"/>
                  </a:lnTo>
                  <a:lnTo>
                    <a:pt x="18" y="67"/>
                  </a:lnTo>
                  <a:lnTo>
                    <a:pt x="20" y="67"/>
                  </a:lnTo>
                  <a:lnTo>
                    <a:pt x="21" y="67"/>
                  </a:lnTo>
                  <a:lnTo>
                    <a:pt x="22" y="67"/>
                  </a:lnTo>
                  <a:lnTo>
                    <a:pt x="23" y="67"/>
                  </a:lnTo>
                  <a:lnTo>
                    <a:pt x="24" y="67"/>
                  </a:lnTo>
                  <a:lnTo>
                    <a:pt x="26" y="66"/>
                  </a:lnTo>
                  <a:lnTo>
                    <a:pt x="27" y="66"/>
                  </a:lnTo>
                  <a:lnTo>
                    <a:pt x="28" y="66"/>
                  </a:lnTo>
                  <a:lnTo>
                    <a:pt x="29" y="66"/>
                  </a:lnTo>
                  <a:lnTo>
                    <a:pt x="30" y="66"/>
                  </a:lnTo>
                  <a:lnTo>
                    <a:pt x="32" y="65"/>
                  </a:lnTo>
                  <a:lnTo>
                    <a:pt x="33" y="64"/>
                  </a:lnTo>
                  <a:lnTo>
                    <a:pt x="34" y="64"/>
                  </a:lnTo>
                  <a:lnTo>
                    <a:pt x="35" y="64"/>
                  </a:lnTo>
                  <a:lnTo>
                    <a:pt x="37" y="64"/>
                  </a:lnTo>
                  <a:lnTo>
                    <a:pt x="38" y="63"/>
                  </a:lnTo>
                  <a:lnTo>
                    <a:pt x="40" y="61"/>
                  </a:lnTo>
                  <a:lnTo>
                    <a:pt x="42" y="60"/>
                  </a:lnTo>
                  <a:lnTo>
                    <a:pt x="44" y="59"/>
                  </a:lnTo>
                  <a:lnTo>
                    <a:pt x="45" y="58"/>
                  </a:lnTo>
                  <a:lnTo>
                    <a:pt x="46" y="55"/>
                  </a:lnTo>
                  <a:lnTo>
                    <a:pt x="48" y="54"/>
                  </a:lnTo>
                  <a:lnTo>
                    <a:pt x="50" y="53"/>
                  </a:lnTo>
                  <a:lnTo>
                    <a:pt x="50" y="51"/>
                  </a:lnTo>
                  <a:lnTo>
                    <a:pt x="50" y="50"/>
                  </a:lnTo>
                  <a:lnTo>
                    <a:pt x="51" y="49"/>
                  </a:lnTo>
                  <a:lnTo>
                    <a:pt x="51" y="48"/>
                  </a:lnTo>
                  <a:lnTo>
                    <a:pt x="52" y="45"/>
                  </a:lnTo>
                  <a:lnTo>
                    <a:pt x="52" y="44"/>
                  </a:lnTo>
                  <a:lnTo>
                    <a:pt x="54" y="43"/>
                  </a:lnTo>
                  <a:lnTo>
                    <a:pt x="54" y="42"/>
                  </a:lnTo>
                  <a:lnTo>
                    <a:pt x="54" y="41"/>
                  </a:lnTo>
                  <a:lnTo>
                    <a:pt x="55" y="39"/>
                  </a:lnTo>
                  <a:lnTo>
                    <a:pt x="55" y="38"/>
                  </a:lnTo>
                  <a:lnTo>
                    <a:pt x="55" y="37"/>
                  </a:lnTo>
                  <a:lnTo>
                    <a:pt x="55" y="36"/>
                  </a:lnTo>
                  <a:lnTo>
                    <a:pt x="55" y="34"/>
                  </a:lnTo>
                  <a:lnTo>
                    <a:pt x="56" y="33"/>
                  </a:lnTo>
                  <a:lnTo>
                    <a:pt x="56" y="32"/>
                  </a:lnTo>
                  <a:lnTo>
                    <a:pt x="56" y="31"/>
                  </a:lnTo>
                  <a:lnTo>
                    <a:pt x="56" y="29"/>
                  </a:lnTo>
                  <a:lnTo>
                    <a:pt x="56" y="28"/>
                  </a:lnTo>
                  <a:lnTo>
                    <a:pt x="56" y="27"/>
                  </a:lnTo>
                  <a:lnTo>
                    <a:pt x="56" y="26"/>
                  </a:lnTo>
                  <a:lnTo>
                    <a:pt x="56" y="24"/>
                  </a:lnTo>
                  <a:lnTo>
                    <a:pt x="56" y="23"/>
                  </a:lnTo>
                  <a:lnTo>
                    <a:pt x="56" y="21"/>
                  </a:lnTo>
                  <a:lnTo>
                    <a:pt x="56" y="20"/>
                  </a:lnTo>
                  <a:lnTo>
                    <a:pt x="56" y="19"/>
                  </a:lnTo>
                  <a:lnTo>
                    <a:pt x="56" y="16"/>
                  </a:lnTo>
                  <a:lnTo>
                    <a:pt x="56" y="15"/>
                  </a:lnTo>
                  <a:lnTo>
                    <a:pt x="55" y="12"/>
                  </a:lnTo>
                  <a:lnTo>
                    <a:pt x="55" y="11"/>
                  </a:lnTo>
                  <a:lnTo>
                    <a:pt x="55" y="10"/>
                  </a:lnTo>
                  <a:lnTo>
                    <a:pt x="55" y="9"/>
                  </a:lnTo>
                  <a:lnTo>
                    <a:pt x="55" y="7"/>
                  </a:lnTo>
                  <a:lnTo>
                    <a:pt x="54" y="7"/>
                  </a:lnTo>
                  <a:lnTo>
                    <a:pt x="54" y="6"/>
                  </a:lnTo>
                  <a:lnTo>
                    <a:pt x="54" y="5"/>
                  </a:lnTo>
                  <a:lnTo>
                    <a:pt x="54" y="4"/>
                  </a:lnTo>
                  <a:lnTo>
                    <a:pt x="52" y="2"/>
                  </a:lnTo>
                  <a:lnTo>
                    <a:pt x="51" y="2"/>
                  </a:lnTo>
                  <a:lnTo>
                    <a:pt x="50" y="2"/>
                  </a:lnTo>
                  <a:lnTo>
                    <a:pt x="49" y="2"/>
                  </a:lnTo>
                  <a:lnTo>
                    <a:pt x="46" y="2"/>
                  </a:lnTo>
                  <a:lnTo>
                    <a:pt x="45" y="2"/>
                  </a:lnTo>
                  <a:lnTo>
                    <a:pt x="44" y="2"/>
                  </a:lnTo>
                  <a:lnTo>
                    <a:pt x="43" y="2"/>
                  </a:lnTo>
                  <a:lnTo>
                    <a:pt x="40" y="2"/>
                  </a:lnTo>
                  <a:lnTo>
                    <a:pt x="39" y="2"/>
                  </a:lnTo>
                  <a:lnTo>
                    <a:pt x="38" y="2"/>
                  </a:lnTo>
                  <a:lnTo>
                    <a:pt x="37" y="2"/>
                  </a:lnTo>
                  <a:lnTo>
                    <a:pt x="35" y="2"/>
                  </a:lnTo>
                  <a:lnTo>
                    <a:pt x="34" y="1"/>
                  </a:lnTo>
                  <a:lnTo>
                    <a:pt x="33" y="1"/>
                  </a:lnTo>
                  <a:lnTo>
                    <a:pt x="32" y="1"/>
                  </a:lnTo>
                  <a:lnTo>
                    <a:pt x="30" y="1"/>
                  </a:lnTo>
                  <a:lnTo>
                    <a:pt x="29" y="1"/>
                  </a:lnTo>
                  <a:lnTo>
                    <a:pt x="28" y="1"/>
                  </a:lnTo>
                  <a:lnTo>
                    <a:pt x="27" y="1"/>
                  </a:lnTo>
                  <a:lnTo>
                    <a:pt x="26" y="1"/>
                  </a:lnTo>
                  <a:lnTo>
                    <a:pt x="24" y="1"/>
                  </a:lnTo>
                  <a:lnTo>
                    <a:pt x="23" y="1"/>
                  </a:lnTo>
                  <a:lnTo>
                    <a:pt x="22" y="1"/>
                  </a:lnTo>
                  <a:lnTo>
                    <a:pt x="21" y="1"/>
                  </a:lnTo>
                  <a:lnTo>
                    <a:pt x="20" y="1"/>
                  </a:lnTo>
                  <a:lnTo>
                    <a:pt x="18" y="1"/>
                  </a:lnTo>
                  <a:lnTo>
                    <a:pt x="17" y="1"/>
                  </a:lnTo>
                  <a:lnTo>
                    <a:pt x="16" y="1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780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7162">
        <p:fade/>
      </p:transition>
    </mc:Choice>
    <mc:Fallback xmlns="">
      <p:transition advTm="71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129" grpId="1" animBg="1"/>
      <p:bldP spid="129" grpId="2" animBg="1"/>
      <p:bldP spid="130" grpId="0" animBg="1"/>
      <p:bldP spid="130" grpId="1" animBg="1"/>
      <p:bldP spid="130" grpId="2" animBg="1"/>
      <p:bldP spid="131" grpId="0" animBg="1"/>
      <p:bldP spid="131" grpId="1" animBg="1"/>
      <p:bldP spid="131" grpId="2" animBg="1"/>
      <p:bldP spid="132" grpId="0" animBg="1"/>
      <p:bldP spid="132" grpId="1" animBg="1"/>
      <p:bldP spid="132" grpId="2" animBg="1"/>
      <p:bldP spid="133" grpId="0" animBg="1"/>
      <p:bldP spid="133" grpId="1" animBg="1"/>
      <p:bldP spid="133" grpId="2" animBg="1"/>
      <p:bldP spid="134" grpId="0" animBg="1"/>
      <p:bldP spid="134" grpId="1" animBg="1"/>
      <p:bldP spid="134" grpId="2" animBg="1"/>
      <p:bldP spid="135" grpId="0"/>
      <p:bldP spid="136" grpId="0"/>
      <p:bldP spid="137" grpId="0"/>
      <p:bldP spid="138" grpId="0"/>
      <p:bldP spid="139" grpId="0"/>
      <p:bldP spid="14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lide Number Placeholder 1"/>
          <p:cNvSpPr txBox="1">
            <a:spLocks noGrp="1"/>
          </p:cNvSpPr>
          <p:nvPr/>
        </p:nvSpPr>
        <p:spPr bwMode="auto">
          <a:xfrm>
            <a:off x="7477125" y="6540500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796CF6B2-3E4D-4942-A08C-2246C144377A}" type="slidenum">
              <a:rPr lang="en-US" sz="1400"/>
              <a:pPr algn="r"/>
              <a:t>24</a:t>
            </a:fld>
            <a:endParaRPr lang="en-US" sz="1400"/>
          </a:p>
        </p:txBody>
      </p:sp>
      <p:sp>
        <p:nvSpPr>
          <p:cNvPr id="90" name="Content Placeholder 2"/>
          <p:cNvSpPr txBox="1">
            <a:spLocks/>
          </p:cNvSpPr>
          <p:nvPr/>
        </p:nvSpPr>
        <p:spPr bwMode="auto">
          <a:xfrm>
            <a:off x="603568" y="846653"/>
            <a:ext cx="7977724" cy="3994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r>
              <a:rPr lang="en-US" sz="2800" dirty="0"/>
              <a:t>From 1 million to ~30,000 flip-flops</a:t>
            </a:r>
          </a:p>
          <a:p>
            <a:pPr marL="914400" lvl="1" indent="-457200"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/>
            </a:pPr>
            <a:endParaRPr lang="en-US" sz="2800" dirty="0"/>
          </a:p>
          <a:p>
            <a:pPr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r>
              <a:rPr lang="en-US" sz="2800" b="1" dirty="0">
                <a:solidFill>
                  <a:schemeClr val="tx2"/>
                </a:solidFill>
              </a:rPr>
              <a:t>How can we do better?</a:t>
            </a:r>
          </a:p>
          <a:p>
            <a:pPr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endParaRPr lang="en-US" sz="2800" dirty="0"/>
          </a:p>
        </p:txBody>
      </p:sp>
      <p:sp>
        <p:nvSpPr>
          <p:cNvPr id="89" name="Rectangle 2"/>
          <p:cNvSpPr txBox="1">
            <a:spLocks noChangeArrowheads="1"/>
          </p:cNvSpPr>
          <p:nvPr/>
        </p:nvSpPr>
        <p:spPr bwMode="auto">
          <a:xfrm>
            <a:off x="0" y="112991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3600" b="1" kern="0" dirty="0">
                <a:solidFill>
                  <a:srgbClr val="D5EBFF"/>
                </a:solidFill>
                <a:ea typeface="ＭＳ Ｐゴシック" charset="0"/>
                <a:cs typeface="ＭＳ Ｐゴシック" charset="0"/>
              </a:rPr>
              <a:t>Localization to a Design Module</a:t>
            </a:r>
          </a:p>
        </p:txBody>
      </p:sp>
    </p:spTree>
    <p:extLst>
      <p:ext uri="{BB962C8B-B14F-4D97-AF65-F5344CB8AC3E}">
        <p14:creationId xmlns:p14="http://schemas.microsoft.com/office/powerpoint/2010/main" val="247972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15850">
        <p:fade/>
      </p:transition>
    </mc:Choice>
    <mc:Fallback xmlns="">
      <p:transition advTm="1585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0" y="112992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3600" b="1" kern="0" dirty="0">
                <a:solidFill>
                  <a:srgbClr val="D5EBFF"/>
                </a:solidFill>
                <a:ea typeface="ＭＳ Ｐゴシック" charset="0"/>
                <a:cs typeface="ＭＳ Ｐゴシック" charset="0"/>
              </a:rPr>
              <a:t>Single Cycle Flip-Flop Error Model</a:t>
            </a:r>
          </a:p>
        </p:txBody>
      </p:sp>
      <p:sp>
        <p:nvSpPr>
          <p:cNvPr id="105" name="Slide Number Placeholder 1"/>
          <p:cNvSpPr txBox="1">
            <a:spLocks noGrp="1"/>
          </p:cNvSpPr>
          <p:nvPr/>
        </p:nvSpPr>
        <p:spPr bwMode="auto">
          <a:xfrm>
            <a:off x="7477125" y="6540500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796CF6B2-3E4D-4942-A08C-2246C144377A}" type="slidenum">
              <a:rPr lang="en-US" sz="1400">
                <a:solidFill>
                  <a:srgbClr val="FFFFFF"/>
                </a:solidFill>
              </a:rPr>
              <a:pPr algn="r"/>
              <a:t>25</a:t>
            </a:fld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143" name="Content Placeholder 2"/>
          <p:cNvSpPr txBox="1">
            <a:spLocks/>
          </p:cNvSpPr>
          <p:nvPr/>
        </p:nvSpPr>
        <p:spPr bwMode="auto">
          <a:xfrm>
            <a:off x="462643" y="1017354"/>
            <a:ext cx="8218714" cy="1340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r>
              <a:rPr lang="en-US" sz="2800" dirty="0"/>
              <a:t>Error source</a:t>
            </a:r>
          </a:p>
          <a:p>
            <a:pPr marL="914400" lvl="1" indent="-457200"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2"/>
              <a:buChar char="Ø"/>
              <a:defRPr/>
            </a:pPr>
            <a:r>
              <a:rPr lang="en-US" sz="2800" dirty="0">
                <a:solidFill>
                  <a:schemeClr val="tx2"/>
                </a:solidFill>
              </a:rPr>
              <a:t>Exactly one </a:t>
            </a:r>
            <a:r>
              <a:rPr lang="en-US" sz="2800" dirty="0"/>
              <a:t>flip-flop</a:t>
            </a:r>
          </a:p>
          <a:p>
            <a:pPr marL="1371600" lvl="2" indent="-457200"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/>
            </a:pPr>
            <a:r>
              <a:rPr lang="en-US" sz="2800" dirty="0"/>
              <a:t>In </a:t>
            </a:r>
            <a:r>
              <a:rPr lang="en-US" sz="2800" dirty="0">
                <a:solidFill>
                  <a:schemeClr val="tx2"/>
                </a:solidFill>
              </a:rPr>
              <a:t>exactly one </a:t>
            </a:r>
            <a:r>
              <a:rPr lang="en-US" sz="2800" dirty="0"/>
              <a:t>clock cycle</a:t>
            </a:r>
          </a:p>
          <a:p>
            <a:pPr marL="914400" lvl="1" indent="-457200"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2"/>
              <a:buChar char="Ø"/>
              <a:defRPr/>
            </a:pPr>
            <a:r>
              <a:rPr lang="en-US" sz="2800" dirty="0"/>
              <a:t>Prior studies </a:t>
            </a:r>
          </a:p>
          <a:p>
            <a:pPr marL="914400" lvl="2" indent="0"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defRPr/>
            </a:pPr>
            <a:r>
              <a:rPr lang="en-US" dirty="0"/>
              <a:t>[</a:t>
            </a:r>
            <a:r>
              <a:rPr lang="en-US" dirty="0" err="1"/>
              <a:t>Mclaughlin</a:t>
            </a:r>
            <a:r>
              <a:rPr lang="en-US" dirty="0"/>
              <a:t>, VTS 09; </a:t>
            </a:r>
          </a:p>
          <a:p>
            <a:pPr marL="914400" lvl="2" indent="0"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defRPr/>
            </a:pPr>
            <a:r>
              <a:rPr lang="en-US" dirty="0" err="1"/>
              <a:t>Killpack</a:t>
            </a:r>
            <a:r>
              <a:rPr lang="en-US" dirty="0"/>
              <a:t>, IEEE D&amp;T 08; </a:t>
            </a:r>
            <a:r>
              <a:rPr lang="en-US" dirty="0" err="1"/>
              <a:t>Mak</a:t>
            </a:r>
            <a:r>
              <a:rPr lang="en-US" dirty="0"/>
              <a:t>, IEEE D&amp;T 04] </a:t>
            </a:r>
          </a:p>
        </p:txBody>
      </p:sp>
    </p:spTree>
    <p:extLst>
      <p:ext uri="{BB962C8B-B14F-4D97-AF65-F5344CB8AC3E}">
        <p14:creationId xmlns:p14="http://schemas.microsoft.com/office/powerpoint/2010/main" val="249622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14866">
        <p:fade/>
      </p:transition>
    </mc:Choice>
    <mc:Fallback xmlns="">
      <p:transition advTm="14866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0" y="112993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3600" b="1" kern="0" dirty="0">
                <a:solidFill>
                  <a:srgbClr val="D5EBFF"/>
                </a:solidFill>
                <a:ea typeface="ＭＳ Ｐゴシック" charset="0"/>
                <a:cs typeface="ＭＳ Ｐゴシック" charset="0"/>
              </a:rPr>
              <a:t>Single Cycle Flip-Flop Error Localization</a:t>
            </a:r>
          </a:p>
        </p:txBody>
      </p:sp>
      <p:sp>
        <p:nvSpPr>
          <p:cNvPr id="105" name="Slide Number Placeholder 1"/>
          <p:cNvSpPr txBox="1">
            <a:spLocks noGrp="1"/>
          </p:cNvSpPr>
          <p:nvPr/>
        </p:nvSpPr>
        <p:spPr bwMode="auto">
          <a:xfrm>
            <a:off x="7478712" y="6527141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796CF6B2-3E4D-4942-A08C-2246C144377A}" type="slidenum">
              <a:rPr lang="en-US" sz="1400">
                <a:solidFill>
                  <a:srgbClr val="FFFFFF"/>
                </a:solidFill>
              </a:rPr>
              <a:pPr algn="r"/>
              <a:t>26</a:t>
            </a:fld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52397" y="1186354"/>
            <a:ext cx="388189" cy="4744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6"/>
          <p:cNvSpPr/>
          <p:nvPr/>
        </p:nvSpPr>
        <p:spPr>
          <a:xfrm>
            <a:off x="2668853" y="1557290"/>
            <a:ext cx="155275" cy="103517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552397" y="3390390"/>
            <a:ext cx="388189" cy="4744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8"/>
          <p:cNvSpPr/>
          <p:nvPr/>
        </p:nvSpPr>
        <p:spPr>
          <a:xfrm>
            <a:off x="2668853" y="3761326"/>
            <a:ext cx="155275" cy="103517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90900" y="1152662"/>
            <a:ext cx="388189" cy="4744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0"/>
          <p:cNvSpPr/>
          <p:nvPr/>
        </p:nvSpPr>
        <p:spPr>
          <a:xfrm>
            <a:off x="4507356" y="1523598"/>
            <a:ext cx="155275" cy="103517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390900" y="2257503"/>
            <a:ext cx="388189" cy="4744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2"/>
          <p:cNvSpPr/>
          <p:nvPr/>
        </p:nvSpPr>
        <p:spPr>
          <a:xfrm>
            <a:off x="4507356" y="2628439"/>
            <a:ext cx="155275" cy="103517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390900" y="3385432"/>
            <a:ext cx="388189" cy="4744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4"/>
          <p:cNvSpPr/>
          <p:nvPr/>
        </p:nvSpPr>
        <p:spPr>
          <a:xfrm>
            <a:off x="4507355" y="3756368"/>
            <a:ext cx="155275" cy="103517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2940586" y="1406837"/>
            <a:ext cx="1434621" cy="167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949211" y="3622230"/>
            <a:ext cx="1441430" cy="25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374637" y="1401939"/>
            <a:ext cx="1177847" cy="56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08967" y="1209711"/>
            <a:ext cx="232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93872" y="3396721"/>
            <a:ext cx="232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883131" y="1148886"/>
            <a:ext cx="232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883131" y="2290699"/>
            <a:ext cx="232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7928362" y="3444076"/>
            <a:ext cx="232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Z</a:t>
            </a:r>
          </a:p>
        </p:txBody>
      </p:sp>
      <p:sp>
        <p:nvSpPr>
          <p:cNvPr id="96" name="Rectangle 95"/>
          <p:cNvSpPr/>
          <p:nvPr/>
        </p:nvSpPr>
        <p:spPr>
          <a:xfrm>
            <a:off x="6229403" y="1155122"/>
            <a:ext cx="388189" cy="4744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Isosceles Triangle 10"/>
          <p:cNvSpPr/>
          <p:nvPr/>
        </p:nvSpPr>
        <p:spPr>
          <a:xfrm>
            <a:off x="6345859" y="1526058"/>
            <a:ext cx="155275" cy="103517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6229403" y="2259963"/>
            <a:ext cx="388189" cy="4744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Isosceles Triangle 12"/>
          <p:cNvSpPr/>
          <p:nvPr/>
        </p:nvSpPr>
        <p:spPr>
          <a:xfrm>
            <a:off x="6345859" y="2630899"/>
            <a:ext cx="155275" cy="103517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6229403" y="3396526"/>
            <a:ext cx="388189" cy="4744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Isosceles Triangle 14"/>
          <p:cNvSpPr/>
          <p:nvPr/>
        </p:nvSpPr>
        <p:spPr>
          <a:xfrm>
            <a:off x="6345858" y="3767462"/>
            <a:ext cx="155275" cy="103517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3927325" y="2504539"/>
            <a:ext cx="454950" cy="85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Isosceles Triangle 230"/>
          <p:cNvSpPr/>
          <p:nvPr/>
        </p:nvSpPr>
        <p:spPr>
          <a:xfrm rot="5400000">
            <a:off x="5319124" y="1247006"/>
            <a:ext cx="269083" cy="276310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5606113" y="1343026"/>
            <a:ext cx="86866" cy="9182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6" name="Group 125"/>
          <p:cNvGrpSpPr/>
          <p:nvPr/>
        </p:nvGrpSpPr>
        <p:grpSpPr>
          <a:xfrm>
            <a:off x="5286872" y="2339620"/>
            <a:ext cx="381129" cy="329838"/>
            <a:chOff x="3201330" y="3815951"/>
            <a:chExt cx="402131" cy="255922"/>
          </a:xfrm>
          <a:noFill/>
        </p:grpSpPr>
        <p:sp>
          <p:nvSpPr>
            <p:cNvPr id="127" name="Moon 126"/>
            <p:cNvSpPr/>
            <p:nvPr/>
          </p:nvSpPr>
          <p:spPr>
            <a:xfrm rot="10800000">
              <a:off x="3201330" y="3815951"/>
              <a:ext cx="402131" cy="255922"/>
            </a:xfrm>
            <a:prstGeom prst="moon">
              <a:avLst>
                <a:gd name="adj" fmla="val 8509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28" name="Moon 127"/>
            <p:cNvSpPr/>
            <p:nvPr/>
          </p:nvSpPr>
          <p:spPr>
            <a:xfrm rot="10800000">
              <a:off x="3238290" y="3861868"/>
              <a:ext cx="210404" cy="164087"/>
            </a:xfrm>
            <a:prstGeom prst="moon">
              <a:avLst>
                <a:gd name="adj" fmla="val 85091"/>
              </a:avLst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5289717" y="3488286"/>
            <a:ext cx="381129" cy="329838"/>
            <a:chOff x="3201330" y="3815951"/>
            <a:chExt cx="402131" cy="255922"/>
          </a:xfrm>
          <a:noFill/>
        </p:grpSpPr>
        <p:sp>
          <p:nvSpPr>
            <p:cNvPr id="130" name="Moon 129"/>
            <p:cNvSpPr/>
            <p:nvPr/>
          </p:nvSpPr>
          <p:spPr>
            <a:xfrm rot="10800000">
              <a:off x="3201330" y="3815951"/>
              <a:ext cx="402131" cy="255922"/>
            </a:xfrm>
            <a:prstGeom prst="moon">
              <a:avLst>
                <a:gd name="adj" fmla="val 8509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31" name="Moon 130"/>
            <p:cNvSpPr/>
            <p:nvPr/>
          </p:nvSpPr>
          <p:spPr>
            <a:xfrm rot="10800000">
              <a:off x="3238290" y="3861868"/>
              <a:ext cx="210404" cy="164087"/>
            </a:xfrm>
            <a:prstGeom prst="moon">
              <a:avLst>
                <a:gd name="adj" fmla="val 85091"/>
              </a:avLst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cxnSp>
        <p:nvCxnSpPr>
          <p:cNvPr id="132" name="Straight Connector 131"/>
          <p:cNvCxnSpPr>
            <a:endCxn id="124" idx="3"/>
          </p:cNvCxnSpPr>
          <p:nvPr/>
        </p:nvCxnSpPr>
        <p:spPr>
          <a:xfrm flipV="1">
            <a:off x="4779089" y="1385162"/>
            <a:ext cx="536422" cy="37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V="1">
            <a:off x="5684882" y="1379809"/>
            <a:ext cx="536422" cy="37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flipV="1">
            <a:off x="4791061" y="2568110"/>
            <a:ext cx="536422" cy="37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H="1">
            <a:off x="5010031" y="1383775"/>
            <a:ext cx="1431" cy="10754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>
            <a:off x="5017472" y="2574197"/>
            <a:ext cx="6786" cy="9982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5680491" y="2513051"/>
            <a:ext cx="536422" cy="37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5681326" y="3653205"/>
            <a:ext cx="536422" cy="37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V="1">
            <a:off x="4788363" y="3725772"/>
            <a:ext cx="536422" cy="37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V="1">
            <a:off x="5001406" y="2441719"/>
            <a:ext cx="342950" cy="65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 flipV="1">
            <a:off x="5016430" y="3572471"/>
            <a:ext cx="311053" cy="23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2511113" y="1156217"/>
            <a:ext cx="53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</a:t>
            </a:r>
            <a:r>
              <a:rPr lang="en-US" sz="2400" b="1" baseline="-25000" dirty="0"/>
              <a:t>1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2518644" y="3325359"/>
            <a:ext cx="53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</a:t>
            </a:r>
            <a:r>
              <a:rPr lang="en-US" sz="2400" b="1" baseline="-25000" dirty="0"/>
              <a:t>2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4337975" y="1092129"/>
            <a:ext cx="53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</a:t>
            </a:r>
            <a:r>
              <a:rPr lang="en-US" sz="2400" b="1" baseline="-25000" dirty="0"/>
              <a:t>3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4355156" y="2204794"/>
            <a:ext cx="53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</a:t>
            </a:r>
            <a:r>
              <a:rPr lang="en-US" sz="2400" b="1" baseline="-25000" dirty="0"/>
              <a:t>4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4353432" y="3307941"/>
            <a:ext cx="53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</a:t>
            </a:r>
            <a:r>
              <a:rPr lang="en-US" sz="2400" b="1" baseline="-25000" dirty="0"/>
              <a:t>5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6164493" y="1082164"/>
            <a:ext cx="53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</a:t>
            </a:r>
            <a:r>
              <a:rPr lang="en-US" sz="2400" b="1" baseline="-25000" dirty="0"/>
              <a:t>6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6175784" y="2193341"/>
            <a:ext cx="53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</a:t>
            </a:r>
            <a:r>
              <a:rPr lang="en-US" sz="2400" b="1" baseline="-25000" dirty="0"/>
              <a:t>7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6175784" y="3331088"/>
            <a:ext cx="53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</a:t>
            </a:r>
            <a:r>
              <a:rPr lang="en-US" sz="2400" b="1" baseline="-25000" dirty="0"/>
              <a:t>8</a:t>
            </a:r>
          </a:p>
        </p:txBody>
      </p:sp>
      <p:cxnSp>
        <p:nvCxnSpPr>
          <p:cNvPr id="80" name="Straight Connector 79"/>
          <p:cNvCxnSpPr/>
          <p:nvPr/>
        </p:nvCxnSpPr>
        <p:spPr>
          <a:xfrm flipV="1">
            <a:off x="3486548" y="2434682"/>
            <a:ext cx="342950" cy="65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3493901" y="2626246"/>
            <a:ext cx="3022" cy="9819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3477225" y="2607012"/>
            <a:ext cx="342950" cy="65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3496808" y="1415208"/>
            <a:ext cx="264" cy="10170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hord 87"/>
          <p:cNvSpPr/>
          <p:nvPr/>
        </p:nvSpPr>
        <p:spPr bwMode="auto">
          <a:xfrm rot="10800000">
            <a:off x="3420940" y="2320917"/>
            <a:ext cx="731938" cy="390701"/>
          </a:xfrm>
          <a:prstGeom prst="chord">
            <a:avLst>
              <a:gd name="adj1" fmla="val 5201736"/>
              <a:gd name="adj2" fmla="val 16407902"/>
            </a:avLst>
          </a:prstGeom>
          <a:solidFill>
            <a:srgbClr val="01001E"/>
          </a:solidFill>
          <a:ln w="28575"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2283415" y="1004159"/>
            <a:ext cx="4637090" cy="3252198"/>
          </a:xfrm>
          <a:prstGeom prst="rect">
            <a:avLst/>
          </a:prstGeom>
          <a:noFill/>
          <a:ln w="28575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2280673" y="3856246"/>
            <a:ext cx="3368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Module E </a:t>
            </a:r>
          </a:p>
        </p:txBody>
      </p:sp>
      <p:cxnSp>
        <p:nvCxnSpPr>
          <p:cNvPr id="113" name="Straight Connector 112"/>
          <p:cNvCxnSpPr/>
          <p:nvPr/>
        </p:nvCxnSpPr>
        <p:spPr>
          <a:xfrm flipV="1">
            <a:off x="6609437" y="1379719"/>
            <a:ext cx="1295631" cy="56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1232465" y="5395223"/>
            <a:ext cx="1859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Input MISR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6138341" y="5346351"/>
            <a:ext cx="2072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Output MISR</a:t>
            </a:r>
          </a:p>
        </p:txBody>
      </p:sp>
      <p:graphicFrame>
        <p:nvGraphicFramePr>
          <p:cNvPr id="118" name="Table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282554"/>
              </p:ext>
            </p:extLst>
          </p:nvPr>
        </p:nvGraphicFramePr>
        <p:xfrm>
          <a:off x="567695" y="4857925"/>
          <a:ext cx="3052278" cy="5179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08713">
                  <a:extLst>
                    <a:ext uri="{9D8B030D-6E8A-4147-A177-3AD203B41FA5}">
                      <a16:colId xmlns:a16="http://schemas.microsoft.com/office/drawing/2014/main" val="2305897704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3265327538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3679008225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102990012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640009595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1942687609"/>
                    </a:ext>
                  </a:extLst>
                </a:gridCol>
              </a:tblGrid>
              <a:tr h="517981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352861"/>
                  </a:ext>
                </a:extLst>
              </a:tr>
            </a:tbl>
          </a:graphicData>
        </a:graphic>
      </p:graphicFrame>
      <p:graphicFrame>
        <p:nvGraphicFramePr>
          <p:cNvPr id="120" name="Table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448600"/>
              </p:ext>
            </p:extLst>
          </p:nvPr>
        </p:nvGraphicFramePr>
        <p:xfrm>
          <a:off x="5582922" y="4804414"/>
          <a:ext cx="3052278" cy="5179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04073">
                  <a:extLst>
                    <a:ext uri="{9D8B030D-6E8A-4147-A177-3AD203B41FA5}">
                      <a16:colId xmlns:a16="http://schemas.microsoft.com/office/drawing/2014/main" val="2305897704"/>
                    </a:ext>
                  </a:extLst>
                </a:gridCol>
                <a:gridCol w="513353">
                  <a:extLst>
                    <a:ext uri="{9D8B030D-6E8A-4147-A177-3AD203B41FA5}">
                      <a16:colId xmlns:a16="http://schemas.microsoft.com/office/drawing/2014/main" val="3265327538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3679008225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102990012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640009595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1942687609"/>
                    </a:ext>
                  </a:extLst>
                </a:gridCol>
              </a:tblGrid>
              <a:tr h="517981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352861"/>
                  </a:ext>
                </a:extLst>
              </a:tr>
            </a:tbl>
          </a:graphicData>
        </a:graphic>
      </p:graphicFrame>
      <p:sp>
        <p:nvSpPr>
          <p:cNvPr id="156" name="Oval 155"/>
          <p:cNvSpPr/>
          <p:nvPr/>
        </p:nvSpPr>
        <p:spPr>
          <a:xfrm>
            <a:off x="1965288" y="3588078"/>
            <a:ext cx="78896" cy="790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158" name="Straight Connector 157"/>
          <p:cNvCxnSpPr/>
          <p:nvPr/>
        </p:nvCxnSpPr>
        <p:spPr>
          <a:xfrm>
            <a:off x="2001639" y="3599355"/>
            <a:ext cx="10142" cy="11143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ular Callout 120"/>
          <p:cNvSpPr/>
          <p:nvPr/>
        </p:nvSpPr>
        <p:spPr bwMode="auto">
          <a:xfrm>
            <a:off x="417363" y="4713747"/>
            <a:ext cx="3310865" cy="1081586"/>
          </a:xfrm>
          <a:prstGeom prst="wedgeRectCallout">
            <a:avLst>
              <a:gd name="adj1" fmla="val 19407"/>
              <a:gd name="adj2" fmla="val -49878"/>
            </a:avLst>
          </a:prstGeom>
          <a:gradFill>
            <a:gsLst>
              <a:gs pos="10000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  <a:alpha val="15000"/>
                </a:schemeClr>
              </a:gs>
              <a:gs pos="77000">
                <a:schemeClr val="accent2">
                  <a:shade val="93000"/>
                  <a:satMod val="130000"/>
                  <a:alpha val="0"/>
                </a:schemeClr>
              </a:gs>
              <a:gs pos="0">
                <a:schemeClr val="accent2">
                  <a:shade val="94000"/>
                  <a:satMod val="135000"/>
                  <a:alpha val="10000"/>
                </a:schemeClr>
              </a:gs>
            </a:gsLst>
            <a:lin ang="16200000" scaled="0"/>
          </a:gra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2" name="Rectangular Callout 121"/>
          <p:cNvSpPr/>
          <p:nvPr/>
        </p:nvSpPr>
        <p:spPr bwMode="auto">
          <a:xfrm>
            <a:off x="5415802" y="4713747"/>
            <a:ext cx="3310865" cy="1081586"/>
          </a:xfrm>
          <a:prstGeom prst="wedgeRectCallout">
            <a:avLst>
              <a:gd name="adj1" fmla="val 19407"/>
              <a:gd name="adj2" fmla="val -49878"/>
            </a:avLst>
          </a:prstGeom>
          <a:gradFill>
            <a:gsLst>
              <a:gs pos="10000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  <a:alpha val="15000"/>
                </a:schemeClr>
              </a:gs>
              <a:gs pos="77000">
                <a:schemeClr val="accent2">
                  <a:shade val="93000"/>
                  <a:satMod val="130000"/>
                  <a:alpha val="0"/>
                </a:schemeClr>
              </a:gs>
              <a:gs pos="0">
                <a:schemeClr val="accent2">
                  <a:shade val="94000"/>
                  <a:satMod val="135000"/>
                  <a:alpha val="10000"/>
                </a:schemeClr>
              </a:gs>
            </a:gsLst>
            <a:lin ang="16200000" scaled="0"/>
          </a:gra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1" name="Straight Connector 150"/>
          <p:cNvCxnSpPr/>
          <p:nvPr/>
        </p:nvCxnSpPr>
        <p:spPr>
          <a:xfrm>
            <a:off x="1566034" y="1434850"/>
            <a:ext cx="23021" cy="327889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1524278" y="1361304"/>
            <a:ext cx="78896" cy="790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160" name="Straight Connector 159"/>
          <p:cNvCxnSpPr/>
          <p:nvPr/>
        </p:nvCxnSpPr>
        <p:spPr>
          <a:xfrm>
            <a:off x="7131406" y="1434850"/>
            <a:ext cx="23021" cy="327889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/>
          <p:cNvSpPr/>
          <p:nvPr/>
        </p:nvSpPr>
        <p:spPr>
          <a:xfrm>
            <a:off x="7670119" y="3603840"/>
            <a:ext cx="78896" cy="790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2" name="Oval 161"/>
          <p:cNvSpPr/>
          <p:nvPr/>
        </p:nvSpPr>
        <p:spPr>
          <a:xfrm>
            <a:off x="7089650" y="1353140"/>
            <a:ext cx="78896" cy="790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163" name="Straight Connector 162"/>
          <p:cNvCxnSpPr/>
          <p:nvPr/>
        </p:nvCxnSpPr>
        <p:spPr>
          <a:xfrm>
            <a:off x="7706070" y="3609335"/>
            <a:ext cx="10142" cy="11143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Oval 163"/>
          <p:cNvSpPr/>
          <p:nvPr/>
        </p:nvSpPr>
        <p:spPr>
          <a:xfrm>
            <a:off x="7382138" y="2479759"/>
            <a:ext cx="78896" cy="790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173" name="Straight Connector 172"/>
          <p:cNvCxnSpPr/>
          <p:nvPr/>
        </p:nvCxnSpPr>
        <p:spPr>
          <a:xfrm>
            <a:off x="7418966" y="2557414"/>
            <a:ext cx="8364" cy="21663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1371163" y="3618007"/>
            <a:ext cx="1177847" cy="56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6620820" y="2509435"/>
            <a:ext cx="1295631" cy="56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6632731" y="3638212"/>
            <a:ext cx="1295631" cy="56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ounded Rectangle 122"/>
          <p:cNvSpPr/>
          <p:nvPr/>
        </p:nvSpPr>
        <p:spPr bwMode="auto">
          <a:xfrm>
            <a:off x="2170991" y="804914"/>
            <a:ext cx="4840896" cy="3538489"/>
          </a:xfrm>
          <a:prstGeom prst="roundRect">
            <a:avLst>
              <a:gd name="adj" fmla="val 9236"/>
            </a:avLst>
          </a:prstGeom>
          <a:gradFill>
            <a:gsLst>
              <a:gs pos="0">
                <a:srgbClr val="01001E"/>
              </a:gs>
              <a:gs pos="86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</a:gradFill>
          <a:ln w="38100">
            <a:solidFill>
              <a:schemeClr val="bg1">
                <a:lumMod val="20000"/>
                <a:lumOff val="80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grpSp>
        <p:nvGrpSpPr>
          <p:cNvPr id="133" name="Group 33"/>
          <p:cNvGrpSpPr/>
          <p:nvPr/>
        </p:nvGrpSpPr>
        <p:grpSpPr>
          <a:xfrm flipH="1">
            <a:off x="4324669" y="2980748"/>
            <a:ext cx="494661" cy="476919"/>
            <a:chOff x="5522913" y="1681163"/>
            <a:chExt cx="836612" cy="803275"/>
          </a:xfrm>
          <a:solidFill>
            <a:schemeClr val="tx1"/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134" name="Freeform 214"/>
            <p:cNvSpPr>
              <a:spLocks/>
            </p:cNvSpPr>
            <p:nvPr/>
          </p:nvSpPr>
          <p:spPr bwMode="auto">
            <a:xfrm>
              <a:off x="6097588" y="1898651"/>
              <a:ext cx="130175" cy="114300"/>
            </a:xfrm>
            <a:custGeom>
              <a:avLst/>
              <a:gdLst>
                <a:gd name="T0" fmla="*/ 0 w 82"/>
                <a:gd name="T1" fmla="*/ 60 h 72"/>
                <a:gd name="T2" fmla="*/ 1 w 82"/>
                <a:gd name="T3" fmla="*/ 58 h 72"/>
                <a:gd name="T4" fmla="*/ 3 w 82"/>
                <a:gd name="T5" fmla="*/ 55 h 72"/>
                <a:gd name="T6" fmla="*/ 6 w 82"/>
                <a:gd name="T7" fmla="*/ 53 h 72"/>
                <a:gd name="T8" fmla="*/ 8 w 82"/>
                <a:gd name="T9" fmla="*/ 50 h 72"/>
                <a:gd name="T10" fmla="*/ 12 w 82"/>
                <a:gd name="T11" fmla="*/ 47 h 72"/>
                <a:gd name="T12" fmla="*/ 14 w 82"/>
                <a:gd name="T13" fmla="*/ 45 h 72"/>
                <a:gd name="T14" fmla="*/ 16 w 82"/>
                <a:gd name="T15" fmla="*/ 43 h 72"/>
                <a:gd name="T16" fmla="*/ 18 w 82"/>
                <a:gd name="T17" fmla="*/ 40 h 72"/>
                <a:gd name="T18" fmla="*/ 20 w 82"/>
                <a:gd name="T19" fmla="*/ 38 h 72"/>
                <a:gd name="T20" fmla="*/ 23 w 82"/>
                <a:gd name="T21" fmla="*/ 37 h 72"/>
                <a:gd name="T22" fmla="*/ 25 w 82"/>
                <a:gd name="T23" fmla="*/ 34 h 72"/>
                <a:gd name="T24" fmla="*/ 29 w 82"/>
                <a:gd name="T25" fmla="*/ 32 h 72"/>
                <a:gd name="T26" fmla="*/ 32 w 82"/>
                <a:gd name="T27" fmla="*/ 28 h 72"/>
                <a:gd name="T28" fmla="*/ 35 w 82"/>
                <a:gd name="T29" fmla="*/ 27 h 72"/>
                <a:gd name="T30" fmla="*/ 38 w 82"/>
                <a:gd name="T31" fmla="*/ 23 h 72"/>
                <a:gd name="T32" fmla="*/ 41 w 82"/>
                <a:gd name="T33" fmla="*/ 21 h 72"/>
                <a:gd name="T34" fmla="*/ 45 w 82"/>
                <a:gd name="T35" fmla="*/ 18 h 72"/>
                <a:gd name="T36" fmla="*/ 47 w 82"/>
                <a:gd name="T37" fmla="*/ 16 h 72"/>
                <a:gd name="T38" fmla="*/ 51 w 82"/>
                <a:gd name="T39" fmla="*/ 14 h 72"/>
                <a:gd name="T40" fmla="*/ 55 w 82"/>
                <a:gd name="T41" fmla="*/ 11 h 72"/>
                <a:gd name="T42" fmla="*/ 60 w 82"/>
                <a:gd name="T43" fmla="*/ 9 h 72"/>
                <a:gd name="T44" fmla="*/ 63 w 82"/>
                <a:gd name="T45" fmla="*/ 6 h 72"/>
                <a:gd name="T46" fmla="*/ 67 w 82"/>
                <a:gd name="T47" fmla="*/ 4 h 72"/>
                <a:gd name="T48" fmla="*/ 72 w 82"/>
                <a:gd name="T49" fmla="*/ 1 h 72"/>
                <a:gd name="T50" fmla="*/ 82 w 82"/>
                <a:gd name="T51" fmla="*/ 14 h 72"/>
                <a:gd name="T52" fmla="*/ 79 w 82"/>
                <a:gd name="T53" fmla="*/ 15 h 72"/>
                <a:gd name="T54" fmla="*/ 77 w 82"/>
                <a:gd name="T55" fmla="*/ 17 h 72"/>
                <a:gd name="T56" fmla="*/ 73 w 82"/>
                <a:gd name="T57" fmla="*/ 20 h 72"/>
                <a:gd name="T58" fmla="*/ 71 w 82"/>
                <a:gd name="T59" fmla="*/ 21 h 72"/>
                <a:gd name="T60" fmla="*/ 68 w 82"/>
                <a:gd name="T61" fmla="*/ 22 h 72"/>
                <a:gd name="T62" fmla="*/ 66 w 82"/>
                <a:gd name="T63" fmla="*/ 25 h 72"/>
                <a:gd name="T64" fmla="*/ 62 w 82"/>
                <a:gd name="T65" fmla="*/ 27 h 72"/>
                <a:gd name="T66" fmla="*/ 60 w 82"/>
                <a:gd name="T67" fmla="*/ 30 h 72"/>
                <a:gd name="T68" fmla="*/ 57 w 82"/>
                <a:gd name="T69" fmla="*/ 32 h 72"/>
                <a:gd name="T70" fmla="*/ 55 w 82"/>
                <a:gd name="T71" fmla="*/ 33 h 72"/>
                <a:gd name="T72" fmla="*/ 51 w 82"/>
                <a:gd name="T73" fmla="*/ 36 h 72"/>
                <a:gd name="T74" fmla="*/ 49 w 82"/>
                <a:gd name="T75" fmla="*/ 38 h 72"/>
                <a:gd name="T76" fmla="*/ 45 w 82"/>
                <a:gd name="T77" fmla="*/ 40 h 72"/>
                <a:gd name="T78" fmla="*/ 42 w 82"/>
                <a:gd name="T79" fmla="*/ 43 h 72"/>
                <a:gd name="T80" fmla="*/ 39 w 82"/>
                <a:gd name="T81" fmla="*/ 45 h 72"/>
                <a:gd name="T82" fmla="*/ 36 w 82"/>
                <a:gd name="T83" fmla="*/ 47 h 72"/>
                <a:gd name="T84" fmla="*/ 34 w 82"/>
                <a:gd name="T85" fmla="*/ 50 h 72"/>
                <a:gd name="T86" fmla="*/ 30 w 82"/>
                <a:gd name="T87" fmla="*/ 52 h 72"/>
                <a:gd name="T88" fmla="*/ 28 w 82"/>
                <a:gd name="T89" fmla="*/ 55 h 72"/>
                <a:gd name="T90" fmla="*/ 25 w 82"/>
                <a:gd name="T91" fmla="*/ 58 h 72"/>
                <a:gd name="T92" fmla="*/ 23 w 82"/>
                <a:gd name="T93" fmla="*/ 60 h 72"/>
                <a:gd name="T94" fmla="*/ 20 w 82"/>
                <a:gd name="T95" fmla="*/ 62 h 72"/>
                <a:gd name="T96" fmla="*/ 18 w 82"/>
                <a:gd name="T97" fmla="*/ 65 h 72"/>
                <a:gd name="T98" fmla="*/ 16 w 82"/>
                <a:gd name="T99" fmla="*/ 66 h 72"/>
                <a:gd name="T100" fmla="*/ 14 w 82"/>
                <a:gd name="T101" fmla="*/ 70 h 72"/>
                <a:gd name="T102" fmla="*/ 13 w 82"/>
                <a:gd name="T103" fmla="*/ 72 h 72"/>
                <a:gd name="T104" fmla="*/ 0 w 82"/>
                <a:gd name="T105" fmla="*/ 60 h 7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82"/>
                <a:gd name="T160" fmla="*/ 0 h 72"/>
                <a:gd name="T161" fmla="*/ 82 w 82"/>
                <a:gd name="T162" fmla="*/ 72 h 7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82" h="72">
                  <a:moveTo>
                    <a:pt x="0" y="60"/>
                  </a:moveTo>
                  <a:lnTo>
                    <a:pt x="0" y="60"/>
                  </a:lnTo>
                  <a:lnTo>
                    <a:pt x="1" y="59"/>
                  </a:lnTo>
                  <a:lnTo>
                    <a:pt x="1" y="58"/>
                  </a:lnTo>
                  <a:lnTo>
                    <a:pt x="2" y="58"/>
                  </a:lnTo>
                  <a:lnTo>
                    <a:pt x="3" y="55"/>
                  </a:lnTo>
                  <a:lnTo>
                    <a:pt x="5" y="55"/>
                  </a:lnTo>
                  <a:lnTo>
                    <a:pt x="6" y="53"/>
                  </a:lnTo>
                  <a:lnTo>
                    <a:pt x="7" y="52"/>
                  </a:lnTo>
                  <a:lnTo>
                    <a:pt x="8" y="50"/>
                  </a:lnTo>
                  <a:lnTo>
                    <a:pt x="11" y="48"/>
                  </a:lnTo>
                  <a:lnTo>
                    <a:pt x="12" y="47"/>
                  </a:lnTo>
                  <a:lnTo>
                    <a:pt x="13" y="47"/>
                  </a:lnTo>
                  <a:lnTo>
                    <a:pt x="14" y="45"/>
                  </a:lnTo>
                  <a:lnTo>
                    <a:pt x="14" y="44"/>
                  </a:lnTo>
                  <a:lnTo>
                    <a:pt x="16" y="43"/>
                  </a:lnTo>
                  <a:lnTo>
                    <a:pt x="17" y="42"/>
                  </a:lnTo>
                  <a:lnTo>
                    <a:pt x="18" y="40"/>
                  </a:lnTo>
                  <a:lnTo>
                    <a:pt x="19" y="39"/>
                  </a:lnTo>
                  <a:lnTo>
                    <a:pt x="20" y="38"/>
                  </a:lnTo>
                  <a:lnTo>
                    <a:pt x="22" y="37"/>
                  </a:lnTo>
                  <a:lnTo>
                    <a:pt x="23" y="37"/>
                  </a:lnTo>
                  <a:lnTo>
                    <a:pt x="24" y="34"/>
                  </a:lnTo>
                  <a:lnTo>
                    <a:pt x="25" y="34"/>
                  </a:lnTo>
                  <a:lnTo>
                    <a:pt x="27" y="33"/>
                  </a:lnTo>
                  <a:lnTo>
                    <a:pt x="29" y="32"/>
                  </a:lnTo>
                  <a:lnTo>
                    <a:pt x="30" y="30"/>
                  </a:lnTo>
                  <a:lnTo>
                    <a:pt x="32" y="28"/>
                  </a:lnTo>
                  <a:lnTo>
                    <a:pt x="33" y="27"/>
                  </a:lnTo>
                  <a:lnTo>
                    <a:pt x="35" y="27"/>
                  </a:lnTo>
                  <a:lnTo>
                    <a:pt x="36" y="25"/>
                  </a:lnTo>
                  <a:lnTo>
                    <a:pt x="38" y="23"/>
                  </a:lnTo>
                  <a:lnTo>
                    <a:pt x="39" y="22"/>
                  </a:lnTo>
                  <a:lnTo>
                    <a:pt x="41" y="21"/>
                  </a:lnTo>
                  <a:lnTo>
                    <a:pt x="42" y="20"/>
                  </a:lnTo>
                  <a:lnTo>
                    <a:pt x="45" y="18"/>
                  </a:lnTo>
                  <a:lnTo>
                    <a:pt x="46" y="17"/>
                  </a:lnTo>
                  <a:lnTo>
                    <a:pt x="47" y="16"/>
                  </a:lnTo>
                  <a:lnTo>
                    <a:pt x="50" y="15"/>
                  </a:lnTo>
                  <a:lnTo>
                    <a:pt x="51" y="14"/>
                  </a:lnTo>
                  <a:lnTo>
                    <a:pt x="54" y="12"/>
                  </a:lnTo>
                  <a:lnTo>
                    <a:pt x="55" y="11"/>
                  </a:lnTo>
                  <a:lnTo>
                    <a:pt x="57" y="10"/>
                  </a:lnTo>
                  <a:lnTo>
                    <a:pt x="60" y="9"/>
                  </a:lnTo>
                  <a:lnTo>
                    <a:pt x="61" y="8"/>
                  </a:lnTo>
                  <a:lnTo>
                    <a:pt x="63" y="6"/>
                  </a:lnTo>
                  <a:lnTo>
                    <a:pt x="66" y="5"/>
                  </a:lnTo>
                  <a:lnTo>
                    <a:pt x="67" y="4"/>
                  </a:lnTo>
                  <a:lnTo>
                    <a:pt x="69" y="3"/>
                  </a:lnTo>
                  <a:lnTo>
                    <a:pt x="72" y="1"/>
                  </a:lnTo>
                  <a:lnTo>
                    <a:pt x="73" y="0"/>
                  </a:lnTo>
                  <a:lnTo>
                    <a:pt x="82" y="14"/>
                  </a:lnTo>
                  <a:lnTo>
                    <a:pt x="80" y="14"/>
                  </a:lnTo>
                  <a:lnTo>
                    <a:pt x="79" y="15"/>
                  </a:lnTo>
                  <a:lnTo>
                    <a:pt x="78" y="16"/>
                  </a:lnTo>
                  <a:lnTo>
                    <a:pt x="77" y="17"/>
                  </a:lnTo>
                  <a:lnTo>
                    <a:pt x="74" y="17"/>
                  </a:lnTo>
                  <a:lnTo>
                    <a:pt x="73" y="20"/>
                  </a:lnTo>
                  <a:lnTo>
                    <a:pt x="72" y="20"/>
                  </a:lnTo>
                  <a:lnTo>
                    <a:pt x="71" y="21"/>
                  </a:lnTo>
                  <a:lnTo>
                    <a:pt x="69" y="21"/>
                  </a:lnTo>
                  <a:lnTo>
                    <a:pt x="68" y="22"/>
                  </a:lnTo>
                  <a:lnTo>
                    <a:pt x="67" y="23"/>
                  </a:lnTo>
                  <a:lnTo>
                    <a:pt x="66" y="25"/>
                  </a:lnTo>
                  <a:lnTo>
                    <a:pt x="64" y="26"/>
                  </a:lnTo>
                  <a:lnTo>
                    <a:pt x="62" y="27"/>
                  </a:lnTo>
                  <a:lnTo>
                    <a:pt x="61" y="28"/>
                  </a:lnTo>
                  <a:lnTo>
                    <a:pt x="60" y="30"/>
                  </a:lnTo>
                  <a:lnTo>
                    <a:pt x="58" y="30"/>
                  </a:lnTo>
                  <a:lnTo>
                    <a:pt x="57" y="32"/>
                  </a:lnTo>
                  <a:lnTo>
                    <a:pt x="56" y="32"/>
                  </a:lnTo>
                  <a:lnTo>
                    <a:pt x="55" y="33"/>
                  </a:lnTo>
                  <a:lnTo>
                    <a:pt x="52" y="34"/>
                  </a:lnTo>
                  <a:lnTo>
                    <a:pt x="51" y="36"/>
                  </a:lnTo>
                  <a:lnTo>
                    <a:pt x="50" y="37"/>
                  </a:lnTo>
                  <a:lnTo>
                    <a:pt x="49" y="38"/>
                  </a:lnTo>
                  <a:lnTo>
                    <a:pt x="46" y="39"/>
                  </a:lnTo>
                  <a:lnTo>
                    <a:pt x="45" y="40"/>
                  </a:lnTo>
                  <a:lnTo>
                    <a:pt x="44" y="42"/>
                  </a:lnTo>
                  <a:lnTo>
                    <a:pt x="42" y="43"/>
                  </a:lnTo>
                  <a:lnTo>
                    <a:pt x="41" y="44"/>
                  </a:lnTo>
                  <a:lnTo>
                    <a:pt x="39" y="45"/>
                  </a:lnTo>
                  <a:lnTo>
                    <a:pt x="38" y="47"/>
                  </a:lnTo>
                  <a:lnTo>
                    <a:pt x="36" y="47"/>
                  </a:lnTo>
                  <a:lnTo>
                    <a:pt x="35" y="49"/>
                  </a:lnTo>
                  <a:lnTo>
                    <a:pt x="34" y="50"/>
                  </a:lnTo>
                  <a:lnTo>
                    <a:pt x="33" y="52"/>
                  </a:lnTo>
                  <a:lnTo>
                    <a:pt x="30" y="52"/>
                  </a:lnTo>
                  <a:lnTo>
                    <a:pt x="29" y="54"/>
                  </a:lnTo>
                  <a:lnTo>
                    <a:pt x="28" y="55"/>
                  </a:lnTo>
                  <a:lnTo>
                    <a:pt x="27" y="56"/>
                  </a:lnTo>
                  <a:lnTo>
                    <a:pt x="25" y="58"/>
                  </a:lnTo>
                  <a:lnTo>
                    <a:pt x="24" y="59"/>
                  </a:lnTo>
                  <a:lnTo>
                    <a:pt x="23" y="60"/>
                  </a:lnTo>
                  <a:lnTo>
                    <a:pt x="22" y="61"/>
                  </a:lnTo>
                  <a:lnTo>
                    <a:pt x="20" y="62"/>
                  </a:lnTo>
                  <a:lnTo>
                    <a:pt x="19" y="64"/>
                  </a:lnTo>
                  <a:lnTo>
                    <a:pt x="18" y="65"/>
                  </a:lnTo>
                  <a:lnTo>
                    <a:pt x="18" y="66"/>
                  </a:lnTo>
                  <a:lnTo>
                    <a:pt x="16" y="66"/>
                  </a:lnTo>
                  <a:lnTo>
                    <a:pt x="16" y="69"/>
                  </a:lnTo>
                  <a:lnTo>
                    <a:pt x="14" y="70"/>
                  </a:lnTo>
                  <a:lnTo>
                    <a:pt x="13" y="70"/>
                  </a:lnTo>
                  <a:lnTo>
                    <a:pt x="13" y="72"/>
                  </a:lnTo>
                  <a:lnTo>
                    <a:pt x="12" y="72"/>
                  </a:lnTo>
                  <a:lnTo>
                    <a:pt x="0" y="6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5" name="Freeform 213"/>
            <p:cNvSpPr>
              <a:spLocks/>
            </p:cNvSpPr>
            <p:nvPr/>
          </p:nvSpPr>
          <p:spPr bwMode="auto">
            <a:xfrm>
              <a:off x="5937250" y="1755776"/>
              <a:ext cx="49212" cy="142875"/>
            </a:xfrm>
            <a:custGeom>
              <a:avLst/>
              <a:gdLst>
                <a:gd name="T0" fmla="*/ 0 w 31"/>
                <a:gd name="T1" fmla="*/ 84 h 90"/>
                <a:gd name="T2" fmla="*/ 1 w 31"/>
                <a:gd name="T3" fmla="*/ 82 h 90"/>
                <a:gd name="T4" fmla="*/ 2 w 31"/>
                <a:gd name="T5" fmla="*/ 79 h 90"/>
                <a:gd name="T6" fmla="*/ 3 w 31"/>
                <a:gd name="T7" fmla="*/ 76 h 90"/>
                <a:gd name="T8" fmla="*/ 4 w 31"/>
                <a:gd name="T9" fmla="*/ 73 h 90"/>
                <a:gd name="T10" fmla="*/ 5 w 31"/>
                <a:gd name="T11" fmla="*/ 71 h 90"/>
                <a:gd name="T12" fmla="*/ 7 w 31"/>
                <a:gd name="T13" fmla="*/ 68 h 90"/>
                <a:gd name="T14" fmla="*/ 8 w 31"/>
                <a:gd name="T15" fmla="*/ 66 h 90"/>
                <a:gd name="T16" fmla="*/ 8 w 31"/>
                <a:gd name="T17" fmla="*/ 63 h 90"/>
                <a:gd name="T18" fmla="*/ 9 w 31"/>
                <a:gd name="T19" fmla="*/ 61 h 90"/>
                <a:gd name="T20" fmla="*/ 10 w 31"/>
                <a:gd name="T21" fmla="*/ 57 h 90"/>
                <a:gd name="T22" fmla="*/ 12 w 31"/>
                <a:gd name="T23" fmla="*/ 55 h 90"/>
                <a:gd name="T24" fmla="*/ 13 w 31"/>
                <a:gd name="T25" fmla="*/ 51 h 90"/>
                <a:gd name="T26" fmla="*/ 13 w 31"/>
                <a:gd name="T27" fmla="*/ 49 h 90"/>
                <a:gd name="T28" fmla="*/ 14 w 31"/>
                <a:gd name="T29" fmla="*/ 45 h 90"/>
                <a:gd name="T30" fmla="*/ 14 w 31"/>
                <a:gd name="T31" fmla="*/ 41 h 90"/>
                <a:gd name="T32" fmla="*/ 15 w 31"/>
                <a:gd name="T33" fmla="*/ 38 h 90"/>
                <a:gd name="T34" fmla="*/ 17 w 31"/>
                <a:gd name="T35" fmla="*/ 34 h 90"/>
                <a:gd name="T36" fmla="*/ 17 w 31"/>
                <a:gd name="T37" fmla="*/ 29 h 90"/>
                <a:gd name="T38" fmla="*/ 17 w 31"/>
                <a:gd name="T39" fmla="*/ 26 h 90"/>
                <a:gd name="T40" fmla="*/ 18 w 31"/>
                <a:gd name="T41" fmla="*/ 22 h 90"/>
                <a:gd name="T42" fmla="*/ 18 w 31"/>
                <a:gd name="T43" fmla="*/ 17 h 90"/>
                <a:gd name="T44" fmla="*/ 18 w 31"/>
                <a:gd name="T45" fmla="*/ 13 h 90"/>
                <a:gd name="T46" fmla="*/ 18 w 31"/>
                <a:gd name="T47" fmla="*/ 9 h 90"/>
                <a:gd name="T48" fmla="*/ 18 w 31"/>
                <a:gd name="T49" fmla="*/ 4 h 90"/>
                <a:gd name="T50" fmla="*/ 18 w 31"/>
                <a:gd name="T51" fmla="*/ 0 h 90"/>
                <a:gd name="T52" fmla="*/ 31 w 31"/>
                <a:gd name="T53" fmla="*/ 2 h 90"/>
                <a:gd name="T54" fmla="*/ 31 w 31"/>
                <a:gd name="T55" fmla="*/ 5 h 90"/>
                <a:gd name="T56" fmla="*/ 31 w 31"/>
                <a:gd name="T57" fmla="*/ 7 h 90"/>
                <a:gd name="T58" fmla="*/ 31 w 31"/>
                <a:gd name="T59" fmla="*/ 11 h 90"/>
                <a:gd name="T60" fmla="*/ 31 w 31"/>
                <a:gd name="T61" fmla="*/ 14 h 90"/>
                <a:gd name="T62" fmla="*/ 31 w 31"/>
                <a:gd name="T63" fmla="*/ 17 h 90"/>
                <a:gd name="T64" fmla="*/ 31 w 31"/>
                <a:gd name="T65" fmla="*/ 21 h 90"/>
                <a:gd name="T66" fmla="*/ 31 w 31"/>
                <a:gd name="T67" fmla="*/ 23 h 90"/>
                <a:gd name="T68" fmla="*/ 31 w 31"/>
                <a:gd name="T69" fmla="*/ 27 h 90"/>
                <a:gd name="T70" fmla="*/ 31 w 31"/>
                <a:gd name="T71" fmla="*/ 29 h 90"/>
                <a:gd name="T72" fmla="*/ 31 w 31"/>
                <a:gd name="T73" fmla="*/ 33 h 90"/>
                <a:gd name="T74" fmla="*/ 30 w 31"/>
                <a:gd name="T75" fmla="*/ 36 h 90"/>
                <a:gd name="T76" fmla="*/ 30 w 31"/>
                <a:gd name="T77" fmla="*/ 40 h 90"/>
                <a:gd name="T78" fmla="*/ 29 w 31"/>
                <a:gd name="T79" fmla="*/ 44 h 90"/>
                <a:gd name="T80" fmla="*/ 29 w 31"/>
                <a:gd name="T81" fmla="*/ 48 h 90"/>
                <a:gd name="T82" fmla="*/ 27 w 31"/>
                <a:gd name="T83" fmla="*/ 51 h 90"/>
                <a:gd name="T84" fmla="*/ 27 w 31"/>
                <a:gd name="T85" fmla="*/ 55 h 90"/>
                <a:gd name="T86" fmla="*/ 26 w 31"/>
                <a:gd name="T87" fmla="*/ 58 h 90"/>
                <a:gd name="T88" fmla="*/ 25 w 31"/>
                <a:gd name="T89" fmla="*/ 62 h 90"/>
                <a:gd name="T90" fmla="*/ 24 w 31"/>
                <a:gd name="T91" fmla="*/ 66 h 90"/>
                <a:gd name="T92" fmla="*/ 23 w 31"/>
                <a:gd name="T93" fmla="*/ 70 h 90"/>
                <a:gd name="T94" fmla="*/ 22 w 31"/>
                <a:gd name="T95" fmla="*/ 73 h 90"/>
                <a:gd name="T96" fmla="*/ 20 w 31"/>
                <a:gd name="T97" fmla="*/ 77 h 90"/>
                <a:gd name="T98" fmla="*/ 19 w 31"/>
                <a:gd name="T99" fmla="*/ 80 h 90"/>
                <a:gd name="T100" fmla="*/ 17 w 31"/>
                <a:gd name="T101" fmla="*/ 84 h 90"/>
                <a:gd name="T102" fmla="*/ 14 w 31"/>
                <a:gd name="T103" fmla="*/ 86 h 90"/>
                <a:gd name="T104" fmla="*/ 13 w 31"/>
                <a:gd name="T105" fmla="*/ 90 h 9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31"/>
                <a:gd name="T160" fmla="*/ 0 h 90"/>
                <a:gd name="T161" fmla="*/ 31 w 31"/>
                <a:gd name="T162" fmla="*/ 90 h 90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31" h="90">
                  <a:moveTo>
                    <a:pt x="0" y="84"/>
                  </a:moveTo>
                  <a:lnTo>
                    <a:pt x="0" y="84"/>
                  </a:lnTo>
                  <a:lnTo>
                    <a:pt x="1" y="83"/>
                  </a:lnTo>
                  <a:lnTo>
                    <a:pt x="1" y="82"/>
                  </a:lnTo>
                  <a:lnTo>
                    <a:pt x="1" y="80"/>
                  </a:lnTo>
                  <a:lnTo>
                    <a:pt x="2" y="79"/>
                  </a:lnTo>
                  <a:lnTo>
                    <a:pt x="3" y="78"/>
                  </a:lnTo>
                  <a:lnTo>
                    <a:pt x="3" y="76"/>
                  </a:lnTo>
                  <a:lnTo>
                    <a:pt x="4" y="74"/>
                  </a:lnTo>
                  <a:lnTo>
                    <a:pt x="4" y="73"/>
                  </a:lnTo>
                  <a:lnTo>
                    <a:pt x="5" y="72"/>
                  </a:lnTo>
                  <a:lnTo>
                    <a:pt x="5" y="71"/>
                  </a:lnTo>
                  <a:lnTo>
                    <a:pt x="7" y="70"/>
                  </a:lnTo>
                  <a:lnTo>
                    <a:pt x="7" y="68"/>
                  </a:lnTo>
                  <a:lnTo>
                    <a:pt x="7" y="67"/>
                  </a:lnTo>
                  <a:lnTo>
                    <a:pt x="8" y="66"/>
                  </a:lnTo>
                  <a:lnTo>
                    <a:pt x="8" y="65"/>
                  </a:lnTo>
                  <a:lnTo>
                    <a:pt x="8" y="63"/>
                  </a:lnTo>
                  <a:lnTo>
                    <a:pt x="9" y="62"/>
                  </a:lnTo>
                  <a:lnTo>
                    <a:pt x="9" y="61"/>
                  </a:lnTo>
                  <a:lnTo>
                    <a:pt x="9" y="58"/>
                  </a:lnTo>
                  <a:lnTo>
                    <a:pt x="10" y="57"/>
                  </a:lnTo>
                  <a:lnTo>
                    <a:pt x="12" y="56"/>
                  </a:lnTo>
                  <a:lnTo>
                    <a:pt x="12" y="55"/>
                  </a:lnTo>
                  <a:lnTo>
                    <a:pt x="12" y="54"/>
                  </a:lnTo>
                  <a:lnTo>
                    <a:pt x="13" y="51"/>
                  </a:lnTo>
                  <a:lnTo>
                    <a:pt x="13" y="50"/>
                  </a:lnTo>
                  <a:lnTo>
                    <a:pt x="13" y="49"/>
                  </a:lnTo>
                  <a:lnTo>
                    <a:pt x="14" y="46"/>
                  </a:lnTo>
                  <a:lnTo>
                    <a:pt x="14" y="45"/>
                  </a:lnTo>
                  <a:lnTo>
                    <a:pt x="14" y="43"/>
                  </a:lnTo>
                  <a:lnTo>
                    <a:pt x="14" y="41"/>
                  </a:lnTo>
                  <a:lnTo>
                    <a:pt x="15" y="39"/>
                  </a:lnTo>
                  <a:lnTo>
                    <a:pt x="15" y="38"/>
                  </a:lnTo>
                  <a:lnTo>
                    <a:pt x="15" y="35"/>
                  </a:lnTo>
                  <a:lnTo>
                    <a:pt x="17" y="34"/>
                  </a:lnTo>
                  <a:lnTo>
                    <a:pt x="17" y="32"/>
                  </a:lnTo>
                  <a:lnTo>
                    <a:pt x="17" y="29"/>
                  </a:lnTo>
                  <a:lnTo>
                    <a:pt x="17" y="28"/>
                  </a:lnTo>
                  <a:lnTo>
                    <a:pt x="17" y="26"/>
                  </a:lnTo>
                  <a:lnTo>
                    <a:pt x="17" y="24"/>
                  </a:lnTo>
                  <a:lnTo>
                    <a:pt x="18" y="22"/>
                  </a:lnTo>
                  <a:lnTo>
                    <a:pt x="18" y="19"/>
                  </a:lnTo>
                  <a:lnTo>
                    <a:pt x="18" y="17"/>
                  </a:lnTo>
                  <a:lnTo>
                    <a:pt x="18" y="14"/>
                  </a:lnTo>
                  <a:lnTo>
                    <a:pt x="18" y="13"/>
                  </a:lnTo>
                  <a:lnTo>
                    <a:pt x="18" y="11"/>
                  </a:lnTo>
                  <a:lnTo>
                    <a:pt x="18" y="9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18" y="1"/>
                  </a:lnTo>
                  <a:lnTo>
                    <a:pt x="18" y="0"/>
                  </a:lnTo>
                  <a:lnTo>
                    <a:pt x="31" y="1"/>
                  </a:lnTo>
                  <a:lnTo>
                    <a:pt x="31" y="2"/>
                  </a:lnTo>
                  <a:lnTo>
                    <a:pt x="31" y="4"/>
                  </a:lnTo>
                  <a:lnTo>
                    <a:pt x="31" y="5"/>
                  </a:lnTo>
                  <a:lnTo>
                    <a:pt x="31" y="6"/>
                  </a:lnTo>
                  <a:lnTo>
                    <a:pt x="31" y="7"/>
                  </a:lnTo>
                  <a:lnTo>
                    <a:pt x="31" y="9"/>
                  </a:lnTo>
                  <a:lnTo>
                    <a:pt x="31" y="11"/>
                  </a:lnTo>
                  <a:lnTo>
                    <a:pt x="31" y="13"/>
                  </a:lnTo>
                  <a:lnTo>
                    <a:pt x="31" y="14"/>
                  </a:lnTo>
                  <a:lnTo>
                    <a:pt x="31" y="16"/>
                  </a:lnTo>
                  <a:lnTo>
                    <a:pt x="31" y="17"/>
                  </a:lnTo>
                  <a:lnTo>
                    <a:pt x="31" y="18"/>
                  </a:lnTo>
                  <a:lnTo>
                    <a:pt x="31" y="21"/>
                  </a:lnTo>
                  <a:lnTo>
                    <a:pt x="31" y="22"/>
                  </a:lnTo>
                  <a:lnTo>
                    <a:pt x="31" y="23"/>
                  </a:lnTo>
                  <a:lnTo>
                    <a:pt x="31" y="24"/>
                  </a:lnTo>
                  <a:lnTo>
                    <a:pt x="31" y="27"/>
                  </a:lnTo>
                  <a:lnTo>
                    <a:pt x="31" y="28"/>
                  </a:lnTo>
                  <a:lnTo>
                    <a:pt x="31" y="29"/>
                  </a:lnTo>
                  <a:lnTo>
                    <a:pt x="31" y="32"/>
                  </a:lnTo>
                  <a:lnTo>
                    <a:pt x="31" y="33"/>
                  </a:lnTo>
                  <a:lnTo>
                    <a:pt x="30" y="34"/>
                  </a:lnTo>
                  <a:lnTo>
                    <a:pt x="30" y="36"/>
                  </a:lnTo>
                  <a:lnTo>
                    <a:pt x="30" y="38"/>
                  </a:lnTo>
                  <a:lnTo>
                    <a:pt x="30" y="40"/>
                  </a:lnTo>
                  <a:lnTo>
                    <a:pt x="30" y="41"/>
                  </a:lnTo>
                  <a:lnTo>
                    <a:pt x="29" y="44"/>
                  </a:lnTo>
                  <a:lnTo>
                    <a:pt x="29" y="45"/>
                  </a:lnTo>
                  <a:lnTo>
                    <a:pt x="29" y="48"/>
                  </a:lnTo>
                  <a:lnTo>
                    <a:pt x="29" y="49"/>
                  </a:lnTo>
                  <a:lnTo>
                    <a:pt x="27" y="51"/>
                  </a:lnTo>
                  <a:lnTo>
                    <a:pt x="27" y="54"/>
                  </a:lnTo>
                  <a:lnTo>
                    <a:pt x="27" y="55"/>
                  </a:lnTo>
                  <a:lnTo>
                    <a:pt x="27" y="56"/>
                  </a:lnTo>
                  <a:lnTo>
                    <a:pt x="26" y="58"/>
                  </a:lnTo>
                  <a:lnTo>
                    <a:pt x="26" y="60"/>
                  </a:lnTo>
                  <a:lnTo>
                    <a:pt x="25" y="62"/>
                  </a:lnTo>
                  <a:lnTo>
                    <a:pt x="25" y="65"/>
                  </a:lnTo>
                  <a:lnTo>
                    <a:pt x="24" y="66"/>
                  </a:lnTo>
                  <a:lnTo>
                    <a:pt x="23" y="67"/>
                  </a:lnTo>
                  <a:lnTo>
                    <a:pt x="23" y="70"/>
                  </a:lnTo>
                  <a:lnTo>
                    <a:pt x="23" y="72"/>
                  </a:lnTo>
                  <a:lnTo>
                    <a:pt x="22" y="73"/>
                  </a:lnTo>
                  <a:lnTo>
                    <a:pt x="22" y="76"/>
                  </a:lnTo>
                  <a:lnTo>
                    <a:pt x="20" y="77"/>
                  </a:lnTo>
                  <a:lnTo>
                    <a:pt x="19" y="79"/>
                  </a:lnTo>
                  <a:lnTo>
                    <a:pt x="19" y="80"/>
                  </a:lnTo>
                  <a:lnTo>
                    <a:pt x="18" y="82"/>
                  </a:lnTo>
                  <a:lnTo>
                    <a:pt x="17" y="84"/>
                  </a:lnTo>
                  <a:lnTo>
                    <a:pt x="15" y="85"/>
                  </a:lnTo>
                  <a:lnTo>
                    <a:pt x="14" y="86"/>
                  </a:lnTo>
                  <a:lnTo>
                    <a:pt x="14" y="89"/>
                  </a:lnTo>
                  <a:lnTo>
                    <a:pt x="13" y="90"/>
                  </a:lnTo>
                  <a:lnTo>
                    <a:pt x="0" y="84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6" name="Freeform 210"/>
            <p:cNvSpPr>
              <a:spLocks/>
            </p:cNvSpPr>
            <p:nvPr/>
          </p:nvSpPr>
          <p:spPr bwMode="auto">
            <a:xfrm>
              <a:off x="5675313" y="1819276"/>
              <a:ext cx="255587" cy="206375"/>
            </a:xfrm>
            <a:custGeom>
              <a:avLst/>
              <a:gdLst>
                <a:gd name="T0" fmla="*/ 41 w 161"/>
                <a:gd name="T1" fmla="*/ 127 h 130"/>
                <a:gd name="T2" fmla="*/ 40 w 161"/>
                <a:gd name="T3" fmla="*/ 121 h 130"/>
                <a:gd name="T4" fmla="*/ 37 w 161"/>
                <a:gd name="T5" fmla="*/ 116 h 130"/>
                <a:gd name="T6" fmla="*/ 36 w 161"/>
                <a:gd name="T7" fmla="*/ 110 h 130"/>
                <a:gd name="T8" fmla="*/ 35 w 161"/>
                <a:gd name="T9" fmla="*/ 105 h 130"/>
                <a:gd name="T10" fmla="*/ 33 w 161"/>
                <a:gd name="T11" fmla="*/ 99 h 130"/>
                <a:gd name="T12" fmla="*/ 31 w 161"/>
                <a:gd name="T13" fmla="*/ 92 h 130"/>
                <a:gd name="T14" fmla="*/ 29 w 161"/>
                <a:gd name="T15" fmla="*/ 86 h 130"/>
                <a:gd name="T16" fmla="*/ 28 w 161"/>
                <a:gd name="T17" fmla="*/ 78 h 130"/>
                <a:gd name="T18" fmla="*/ 25 w 161"/>
                <a:gd name="T19" fmla="*/ 70 h 130"/>
                <a:gd name="T20" fmla="*/ 24 w 161"/>
                <a:gd name="T21" fmla="*/ 61 h 130"/>
                <a:gd name="T22" fmla="*/ 23 w 161"/>
                <a:gd name="T23" fmla="*/ 54 h 130"/>
                <a:gd name="T24" fmla="*/ 22 w 161"/>
                <a:gd name="T25" fmla="*/ 44 h 130"/>
                <a:gd name="T26" fmla="*/ 58 w 161"/>
                <a:gd name="T27" fmla="*/ 20 h 130"/>
                <a:gd name="T28" fmla="*/ 63 w 161"/>
                <a:gd name="T29" fmla="*/ 20 h 130"/>
                <a:gd name="T30" fmla="*/ 68 w 161"/>
                <a:gd name="T31" fmla="*/ 21 h 130"/>
                <a:gd name="T32" fmla="*/ 75 w 161"/>
                <a:gd name="T33" fmla="*/ 21 h 130"/>
                <a:gd name="T34" fmla="*/ 81 w 161"/>
                <a:gd name="T35" fmla="*/ 22 h 130"/>
                <a:gd name="T36" fmla="*/ 89 w 161"/>
                <a:gd name="T37" fmla="*/ 23 h 130"/>
                <a:gd name="T38" fmla="*/ 96 w 161"/>
                <a:gd name="T39" fmla="*/ 25 h 130"/>
                <a:gd name="T40" fmla="*/ 105 w 161"/>
                <a:gd name="T41" fmla="*/ 26 h 130"/>
                <a:gd name="T42" fmla="*/ 113 w 161"/>
                <a:gd name="T43" fmla="*/ 28 h 130"/>
                <a:gd name="T44" fmla="*/ 122 w 161"/>
                <a:gd name="T45" fmla="*/ 31 h 130"/>
                <a:gd name="T46" fmla="*/ 131 w 161"/>
                <a:gd name="T47" fmla="*/ 33 h 130"/>
                <a:gd name="T48" fmla="*/ 141 w 161"/>
                <a:gd name="T49" fmla="*/ 38 h 130"/>
                <a:gd name="T50" fmla="*/ 150 w 161"/>
                <a:gd name="T51" fmla="*/ 42 h 130"/>
                <a:gd name="T52" fmla="*/ 160 w 161"/>
                <a:gd name="T53" fmla="*/ 46 h 130"/>
                <a:gd name="T54" fmla="*/ 161 w 161"/>
                <a:gd name="T55" fmla="*/ 51 h 130"/>
                <a:gd name="T56" fmla="*/ 158 w 161"/>
                <a:gd name="T57" fmla="*/ 56 h 130"/>
                <a:gd name="T58" fmla="*/ 157 w 161"/>
                <a:gd name="T59" fmla="*/ 61 h 130"/>
                <a:gd name="T60" fmla="*/ 156 w 161"/>
                <a:gd name="T61" fmla="*/ 66 h 130"/>
                <a:gd name="T62" fmla="*/ 153 w 161"/>
                <a:gd name="T63" fmla="*/ 72 h 130"/>
                <a:gd name="T64" fmla="*/ 152 w 161"/>
                <a:gd name="T65" fmla="*/ 78 h 130"/>
                <a:gd name="T66" fmla="*/ 151 w 161"/>
                <a:gd name="T67" fmla="*/ 84 h 130"/>
                <a:gd name="T68" fmla="*/ 150 w 161"/>
                <a:gd name="T69" fmla="*/ 90 h 130"/>
                <a:gd name="T70" fmla="*/ 148 w 161"/>
                <a:gd name="T71" fmla="*/ 97 h 130"/>
                <a:gd name="T72" fmla="*/ 147 w 161"/>
                <a:gd name="T73" fmla="*/ 104 h 130"/>
                <a:gd name="T74" fmla="*/ 146 w 161"/>
                <a:gd name="T75" fmla="*/ 110 h 130"/>
                <a:gd name="T76" fmla="*/ 146 w 161"/>
                <a:gd name="T77" fmla="*/ 117 h 130"/>
                <a:gd name="T78" fmla="*/ 146 w 161"/>
                <a:gd name="T79" fmla="*/ 122 h 130"/>
                <a:gd name="T80" fmla="*/ 144 w 161"/>
                <a:gd name="T81" fmla="*/ 125 h 130"/>
                <a:gd name="T82" fmla="*/ 138 w 161"/>
                <a:gd name="T83" fmla="*/ 124 h 130"/>
                <a:gd name="T84" fmla="*/ 130 w 161"/>
                <a:gd name="T85" fmla="*/ 124 h 130"/>
                <a:gd name="T86" fmla="*/ 125 w 161"/>
                <a:gd name="T87" fmla="*/ 124 h 130"/>
                <a:gd name="T88" fmla="*/ 121 w 161"/>
                <a:gd name="T89" fmla="*/ 122 h 130"/>
                <a:gd name="T90" fmla="*/ 116 w 161"/>
                <a:gd name="T91" fmla="*/ 122 h 130"/>
                <a:gd name="T92" fmla="*/ 109 w 161"/>
                <a:gd name="T93" fmla="*/ 122 h 130"/>
                <a:gd name="T94" fmla="*/ 103 w 161"/>
                <a:gd name="T95" fmla="*/ 122 h 130"/>
                <a:gd name="T96" fmla="*/ 99 w 161"/>
                <a:gd name="T97" fmla="*/ 122 h 130"/>
                <a:gd name="T98" fmla="*/ 94 w 161"/>
                <a:gd name="T99" fmla="*/ 122 h 130"/>
                <a:gd name="T100" fmla="*/ 89 w 161"/>
                <a:gd name="T101" fmla="*/ 122 h 130"/>
                <a:gd name="T102" fmla="*/ 84 w 161"/>
                <a:gd name="T103" fmla="*/ 122 h 130"/>
                <a:gd name="T104" fmla="*/ 79 w 161"/>
                <a:gd name="T105" fmla="*/ 124 h 130"/>
                <a:gd name="T106" fmla="*/ 74 w 161"/>
                <a:gd name="T107" fmla="*/ 124 h 130"/>
                <a:gd name="T108" fmla="*/ 69 w 161"/>
                <a:gd name="T109" fmla="*/ 125 h 130"/>
                <a:gd name="T110" fmla="*/ 64 w 161"/>
                <a:gd name="T111" fmla="*/ 126 h 130"/>
                <a:gd name="T112" fmla="*/ 57 w 161"/>
                <a:gd name="T113" fmla="*/ 127 h 130"/>
                <a:gd name="T114" fmla="*/ 51 w 161"/>
                <a:gd name="T115" fmla="*/ 128 h 130"/>
                <a:gd name="T116" fmla="*/ 45 w 161"/>
                <a:gd name="T117" fmla="*/ 130 h 13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61"/>
                <a:gd name="T178" fmla="*/ 0 h 130"/>
                <a:gd name="T179" fmla="*/ 161 w 161"/>
                <a:gd name="T180" fmla="*/ 130 h 130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61" h="130">
                  <a:moveTo>
                    <a:pt x="42" y="130"/>
                  </a:moveTo>
                  <a:lnTo>
                    <a:pt x="42" y="130"/>
                  </a:lnTo>
                  <a:lnTo>
                    <a:pt x="42" y="128"/>
                  </a:lnTo>
                  <a:lnTo>
                    <a:pt x="41" y="127"/>
                  </a:lnTo>
                  <a:lnTo>
                    <a:pt x="41" y="126"/>
                  </a:lnTo>
                  <a:lnTo>
                    <a:pt x="40" y="125"/>
                  </a:lnTo>
                  <a:lnTo>
                    <a:pt x="40" y="124"/>
                  </a:lnTo>
                  <a:lnTo>
                    <a:pt x="40" y="121"/>
                  </a:lnTo>
                  <a:lnTo>
                    <a:pt x="40" y="120"/>
                  </a:lnTo>
                  <a:lnTo>
                    <a:pt x="39" y="119"/>
                  </a:lnTo>
                  <a:lnTo>
                    <a:pt x="39" y="117"/>
                  </a:lnTo>
                  <a:lnTo>
                    <a:pt x="37" y="116"/>
                  </a:lnTo>
                  <a:lnTo>
                    <a:pt x="37" y="115"/>
                  </a:lnTo>
                  <a:lnTo>
                    <a:pt x="36" y="112"/>
                  </a:lnTo>
                  <a:lnTo>
                    <a:pt x="36" y="111"/>
                  </a:lnTo>
                  <a:lnTo>
                    <a:pt x="36" y="110"/>
                  </a:lnTo>
                  <a:lnTo>
                    <a:pt x="35" y="109"/>
                  </a:lnTo>
                  <a:lnTo>
                    <a:pt x="35" y="108"/>
                  </a:lnTo>
                  <a:lnTo>
                    <a:pt x="35" y="106"/>
                  </a:lnTo>
                  <a:lnTo>
                    <a:pt x="35" y="105"/>
                  </a:lnTo>
                  <a:lnTo>
                    <a:pt x="34" y="104"/>
                  </a:lnTo>
                  <a:lnTo>
                    <a:pt x="34" y="102"/>
                  </a:lnTo>
                  <a:lnTo>
                    <a:pt x="33" y="100"/>
                  </a:lnTo>
                  <a:lnTo>
                    <a:pt x="33" y="99"/>
                  </a:lnTo>
                  <a:lnTo>
                    <a:pt x="33" y="97"/>
                  </a:lnTo>
                  <a:lnTo>
                    <a:pt x="31" y="95"/>
                  </a:lnTo>
                  <a:lnTo>
                    <a:pt x="31" y="94"/>
                  </a:lnTo>
                  <a:lnTo>
                    <a:pt x="31" y="92"/>
                  </a:lnTo>
                  <a:lnTo>
                    <a:pt x="30" y="90"/>
                  </a:lnTo>
                  <a:lnTo>
                    <a:pt x="30" y="89"/>
                  </a:lnTo>
                  <a:lnTo>
                    <a:pt x="30" y="87"/>
                  </a:lnTo>
                  <a:lnTo>
                    <a:pt x="29" y="86"/>
                  </a:lnTo>
                  <a:lnTo>
                    <a:pt x="29" y="83"/>
                  </a:lnTo>
                  <a:lnTo>
                    <a:pt x="28" y="82"/>
                  </a:lnTo>
                  <a:lnTo>
                    <a:pt x="28" y="80"/>
                  </a:lnTo>
                  <a:lnTo>
                    <a:pt x="28" y="78"/>
                  </a:lnTo>
                  <a:lnTo>
                    <a:pt x="27" y="76"/>
                  </a:lnTo>
                  <a:lnTo>
                    <a:pt x="27" y="73"/>
                  </a:lnTo>
                  <a:lnTo>
                    <a:pt x="27" y="72"/>
                  </a:lnTo>
                  <a:lnTo>
                    <a:pt x="25" y="70"/>
                  </a:lnTo>
                  <a:lnTo>
                    <a:pt x="25" y="67"/>
                  </a:lnTo>
                  <a:lnTo>
                    <a:pt x="25" y="66"/>
                  </a:lnTo>
                  <a:lnTo>
                    <a:pt x="25" y="64"/>
                  </a:lnTo>
                  <a:lnTo>
                    <a:pt x="24" y="61"/>
                  </a:lnTo>
                  <a:lnTo>
                    <a:pt x="23" y="60"/>
                  </a:lnTo>
                  <a:lnTo>
                    <a:pt x="23" y="58"/>
                  </a:lnTo>
                  <a:lnTo>
                    <a:pt x="23" y="55"/>
                  </a:lnTo>
                  <a:lnTo>
                    <a:pt x="23" y="54"/>
                  </a:lnTo>
                  <a:lnTo>
                    <a:pt x="23" y="51"/>
                  </a:lnTo>
                  <a:lnTo>
                    <a:pt x="22" y="49"/>
                  </a:lnTo>
                  <a:lnTo>
                    <a:pt x="22" y="46"/>
                  </a:lnTo>
                  <a:lnTo>
                    <a:pt x="22" y="44"/>
                  </a:lnTo>
                  <a:lnTo>
                    <a:pt x="0" y="27"/>
                  </a:lnTo>
                  <a:lnTo>
                    <a:pt x="28" y="0"/>
                  </a:lnTo>
                  <a:lnTo>
                    <a:pt x="57" y="20"/>
                  </a:lnTo>
                  <a:lnTo>
                    <a:pt x="58" y="20"/>
                  </a:lnTo>
                  <a:lnTo>
                    <a:pt x="59" y="20"/>
                  </a:lnTo>
                  <a:lnTo>
                    <a:pt x="61" y="20"/>
                  </a:lnTo>
                  <a:lnTo>
                    <a:pt x="62" y="20"/>
                  </a:lnTo>
                  <a:lnTo>
                    <a:pt x="63" y="20"/>
                  </a:lnTo>
                  <a:lnTo>
                    <a:pt x="64" y="21"/>
                  </a:lnTo>
                  <a:lnTo>
                    <a:pt x="66" y="21"/>
                  </a:lnTo>
                  <a:lnTo>
                    <a:pt x="67" y="21"/>
                  </a:lnTo>
                  <a:lnTo>
                    <a:pt x="68" y="21"/>
                  </a:lnTo>
                  <a:lnTo>
                    <a:pt x="71" y="21"/>
                  </a:lnTo>
                  <a:lnTo>
                    <a:pt x="72" y="21"/>
                  </a:lnTo>
                  <a:lnTo>
                    <a:pt x="74" y="21"/>
                  </a:lnTo>
                  <a:lnTo>
                    <a:pt x="75" y="21"/>
                  </a:lnTo>
                  <a:lnTo>
                    <a:pt x="77" y="21"/>
                  </a:lnTo>
                  <a:lnTo>
                    <a:pt x="79" y="21"/>
                  </a:lnTo>
                  <a:lnTo>
                    <a:pt x="80" y="22"/>
                  </a:lnTo>
                  <a:lnTo>
                    <a:pt x="81" y="22"/>
                  </a:lnTo>
                  <a:lnTo>
                    <a:pt x="84" y="22"/>
                  </a:lnTo>
                  <a:lnTo>
                    <a:pt x="85" y="22"/>
                  </a:lnTo>
                  <a:lnTo>
                    <a:pt x="88" y="22"/>
                  </a:lnTo>
                  <a:lnTo>
                    <a:pt x="89" y="23"/>
                  </a:lnTo>
                  <a:lnTo>
                    <a:pt x="91" y="23"/>
                  </a:lnTo>
                  <a:lnTo>
                    <a:pt x="93" y="23"/>
                  </a:lnTo>
                  <a:lnTo>
                    <a:pt x="95" y="23"/>
                  </a:lnTo>
                  <a:lnTo>
                    <a:pt x="96" y="25"/>
                  </a:lnTo>
                  <a:lnTo>
                    <a:pt x="99" y="25"/>
                  </a:lnTo>
                  <a:lnTo>
                    <a:pt x="101" y="26"/>
                  </a:lnTo>
                  <a:lnTo>
                    <a:pt x="103" y="26"/>
                  </a:lnTo>
                  <a:lnTo>
                    <a:pt x="105" y="26"/>
                  </a:lnTo>
                  <a:lnTo>
                    <a:pt x="107" y="26"/>
                  </a:lnTo>
                  <a:lnTo>
                    <a:pt x="109" y="27"/>
                  </a:lnTo>
                  <a:lnTo>
                    <a:pt x="112" y="28"/>
                  </a:lnTo>
                  <a:lnTo>
                    <a:pt x="113" y="28"/>
                  </a:lnTo>
                  <a:lnTo>
                    <a:pt x="116" y="28"/>
                  </a:lnTo>
                  <a:lnTo>
                    <a:pt x="118" y="30"/>
                  </a:lnTo>
                  <a:lnTo>
                    <a:pt x="121" y="31"/>
                  </a:lnTo>
                  <a:lnTo>
                    <a:pt x="122" y="31"/>
                  </a:lnTo>
                  <a:lnTo>
                    <a:pt x="125" y="32"/>
                  </a:lnTo>
                  <a:lnTo>
                    <a:pt x="126" y="32"/>
                  </a:lnTo>
                  <a:lnTo>
                    <a:pt x="129" y="33"/>
                  </a:lnTo>
                  <a:lnTo>
                    <a:pt x="131" y="33"/>
                  </a:lnTo>
                  <a:lnTo>
                    <a:pt x="134" y="34"/>
                  </a:lnTo>
                  <a:lnTo>
                    <a:pt x="136" y="36"/>
                  </a:lnTo>
                  <a:lnTo>
                    <a:pt x="139" y="36"/>
                  </a:lnTo>
                  <a:lnTo>
                    <a:pt x="141" y="38"/>
                  </a:lnTo>
                  <a:lnTo>
                    <a:pt x="143" y="38"/>
                  </a:lnTo>
                  <a:lnTo>
                    <a:pt x="145" y="39"/>
                  </a:lnTo>
                  <a:lnTo>
                    <a:pt x="147" y="40"/>
                  </a:lnTo>
                  <a:lnTo>
                    <a:pt x="150" y="42"/>
                  </a:lnTo>
                  <a:lnTo>
                    <a:pt x="152" y="43"/>
                  </a:lnTo>
                  <a:lnTo>
                    <a:pt x="155" y="44"/>
                  </a:lnTo>
                  <a:lnTo>
                    <a:pt x="157" y="45"/>
                  </a:lnTo>
                  <a:lnTo>
                    <a:pt x="160" y="46"/>
                  </a:lnTo>
                  <a:lnTo>
                    <a:pt x="161" y="48"/>
                  </a:lnTo>
                  <a:lnTo>
                    <a:pt x="161" y="49"/>
                  </a:lnTo>
                  <a:lnTo>
                    <a:pt x="161" y="50"/>
                  </a:lnTo>
                  <a:lnTo>
                    <a:pt x="161" y="51"/>
                  </a:lnTo>
                  <a:lnTo>
                    <a:pt x="160" y="53"/>
                  </a:lnTo>
                  <a:lnTo>
                    <a:pt x="160" y="54"/>
                  </a:lnTo>
                  <a:lnTo>
                    <a:pt x="160" y="55"/>
                  </a:lnTo>
                  <a:lnTo>
                    <a:pt x="158" y="56"/>
                  </a:lnTo>
                  <a:lnTo>
                    <a:pt x="158" y="58"/>
                  </a:lnTo>
                  <a:lnTo>
                    <a:pt x="158" y="60"/>
                  </a:lnTo>
                  <a:lnTo>
                    <a:pt x="157" y="60"/>
                  </a:lnTo>
                  <a:lnTo>
                    <a:pt x="157" y="61"/>
                  </a:lnTo>
                  <a:lnTo>
                    <a:pt x="156" y="62"/>
                  </a:lnTo>
                  <a:lnTo>
                    <a:pt x="156" y="64"/>
                  </a:lnTo>
                  <a:lnTo>
                    <a:pt x="156" y="65"/>
                  </a:lnTo>
                  <a:lnTo>
                    <a:pt x="156" y="66"/>
                  </a:lnTo>
                  <a:lnTo>
                    <a:pt x="156" y="67"/>
                  </a:lnTo>
                  <a:lnTo>
                    <a:pt x="155" y="70"/>
                  </a:lnTo>
                  <a:lnTo>
                    <a:pt x="155" y="71"/>
                  </a:lnTo>
                  <a:lnTo>
                    <a:pt x="153" y="72"/>
                  </a:lnTo>
                  <a:lnTo>
                    <a:pt x="153" y="73"/>
                  </a:lnTo>
                  <a:lnTo>
                    <a:pt x="153" y="75"/>
                  </a:lnTo>
                  <a:lnTo>
                    <a:pt x="153" y="77"/>
                  </a:lnTo>
                  <a:lnTo>
                    <a:pt x="152" y="78"/>
                  </a:lnTo>
                  <a:lnTo>
                    <a:pt x="152" y="80"/>
                  </a:lnTo>
                  <a:lnTo>
                    <a:pt x="152" y="82"/>
                  </a:lnTo>
                  <a:lnTo>
                    <a:pt x="152" y="83"/>
                  </a:lnTo>
                  <a:lnTo>
                    <a:pt x="151" y="84"/>
                  </a:lnTo>
                  <a:lnTo>
                    <a:pt x="150" y="86"/>
                  </a:lnTo>
                  <a:lnTo>
                    <a:pt x="150" y="88"/>
                  </a:lnTo>
                  <a:lnTo>
                    <a:pt x="150" y="89"/>
                  </a:lnTo>
                  <a:lnTo>
                    <a:pt x="150" y="90"/>
                  </a:lnTo>
                  <a:lnTo>
                    <a:pt x="150" y="92"/>
                  </a:lnTo>
                  <a:lnTo>
                    <a:pt x="148" y="94"/>
                  </a:lnTo>
                  <a:lnTo>
                    <a:pt x="148" y="95"/>
                  </a:lnTo>
                  <a:lnTo>
                    <a:pt x="148" y="97"/>
                  </a:lnTo>
                  <a:lnTo>
                    <a:pt x="148" y="99"/>
                  </a:lnTo>
                  <a:lnTo>
                    <a:pt x="147" y="100"/>
                  </a:lnTo>
                  <a:lnTo>
                    <a:pt x="147" y="102"/>
                  </a:lnTo>
                  <a:lnTo>
                    <a:pt x="147" y="104"/>
                  </a:lnTo>
                  <a:lnTo>
                    <a:pt x="147" y="105"/>
                  </a:lnTo>
                  <a:lnTo>
                    <a:pt x="147" y="106"/>
                  </a:lnTo>
                  <a:lnTo>
                    <a:pt x="147" y="108"/>
                  </a:lnTo>
                  <a:lnTo>
                    <a:pt x="146" y="110"/>
                  </a:lnTo>
                  <a:lnTo>
                    <a:pt x="146" y="111"/>
                  </a:lnTo>
                  <a:lnTo>
                    <a:pt x="146" y="112"/>
                  </a:lnTo>
                  <a:lnTo>
                    <a:pt x="146" y="115"/>
                  </a:lnTo>
                  <a:lnTo>
                    <a:pt x="146" y="117"/>
                  </a:lnTo>
                  <a:lnTo>
                    <a:pt x="146" y="119"/>
                  </a:lnTo>
                  <a:lnTo>
                    <a:pt x="146" y="120"/>
                  </a:lnTo>
                  <a:lnTo>
                    <a:pt x="146" y="121"/>
                  </a:lnTo>
                  <a:lnTo>
                    <a:pt x="146" y="122"/>
                  </a:lnTo>
                  <a:lnTo>
                    <a:pt x="146" y="124"/>
                  </a:lnTo>
                  <a:lnTo>
                    <a:pt x="146" y="125"/>
                  </a:lnTo>
                  <a:lnTo>
                    <a:pt x="145" y="125"/>
                  </a:lnTo>
                  <a:lnTo>
                    <a:pt x="144" y="125"/>
                  </a:lnTo>
                  <a:lnTo>
                    <a:pt x="143" y="125"/>
                  </a:lnTo>
                  <a:lnTo>
                    <a:pt x="141" y="125"/>
                  </a:lnTo>
                  <a:lnTo>
                    <a:pt x="139" y="124"/>
                  </a:lnTo>
                  <a:lnTo>
                    <a:pt x="138" y="124"/>
                  </a:lnTo>
                  <a:lnTo>
                    <a:pt x="136" y="124"/>
                  </a:lnTo>
                  <a:lnTo>
                    <a:pt x="134" y="124"/>
                  </a:lnTo>
                  <a:lnTo>
                    <a:pt x="133" y="124"/>
                  </a:lnTo>
                  <a:lnTo>
                    <a:pt x="130" y="124"/>
                  </a:lnTo>
                  <a:lnTo>
                    <a:pt x="129" y="124"/>
                  </a:lnTo>
                  <a:lnTo>
                    <a:pt x="128" y="124"/>
                  </a:lnTo>
                  <a:lnTo>
                    <a:pt x="126" y="124"/>
                  </a:lnTo>
                  <a:lnTo>
                    <a:pt x="125" y="124"/>
                  </a:lnTo>
                  <a:lnTo>
                    <a:pt x="124" y="124"/>
                  </a:lnTo>
                  <a:lnTo>
                    <a:pt x="124" y="122"/>
                  </a:lnTo>
                  <a:lnTo>
                    <a:pt x="122" y="122"/>
                  </a:lnTo>
                  <a:lnTo>
                    <a:pt x="121" y="122"/>
                  </a:lnTo>
                  <a:lnTo>
                    <a:pt x="119" y="122"/>
                  </a:lnTo>
                  <a:lnTo>
                    <a:pt x="118" y="122"/>
                  </a:lnTo>
                  <a:lnTo>
                    <a:pt x="117" y="122"/>
                  </a:lnTo>
                  <a:lnTo>
                    <a:pt x="116" y="122"/>
                  </a:lnTo>
                  <a:lnTo>
                    <a:pt x="114" y="122"/>
                  </a:lnTo>
                  <a:lnTo>
                    <a:pt x="113" y="122"/>
                  </a:lnTo>
                  <a:lnTo>
                    <a:pt x="112" y="122"/>
                  </a:lnTo>
                  <a:lnTo>
                    <a:pt x="109" y="122"/>
                  </a:lnTo>
                  <a:lnTo>
                    <a:pt x="108" y="122"/>
                  </a:lnTo>
                  <a:lnTo>
                    <a:pt x="107" y="122"/>
                  </a:lnTo>
                  <a:lnTo>
                    <a:pt x="105" y="122"/>
                  </a:lnTo>
                  <a:lnTo>
                    <a:pt x="103" y="122"/>
                  </a:lnTo>
                  <a:lnTo>
                    <a:pt x="102" y="122"/>
                  </a:lnTo>
                  <a:lnTo>
                    <a:pt x="101" y="122"/>
                  </a:lnTo>
                  <a:lnTo>
                    <a:pt x="100" y="122"/>
                  </a:lnTo>
                  <a:lnTo>
                    <a:pt x="99" y="122"/>
                  </a:lnTo>
                  <a:lnTo>
                    <a:pt x="97" y="122"/>
                  </a:lnTo>
                  <a:lnTo>
                    <a:pt x="96" y="122"/>
                  </a:lnTo>
                  <a:lnTo>
                    <a:pt x="95" y="122"/>
                  </a:lnTo>
                  <a:lnTo>
                    <a:pt x="94" y="122"/>
                  </a:lnTo>
                  <a:lnTo>
                    <a:pt x="93" y="122"/>
                  </a:lnTo>
                  <a:lnTo>
                    <a:pt x="91" y="122"/>
                  </a:lnTo>
                  <a:lnTo>
                    <a:pt x="90" y="122"/>
                  </a:lnTo>
                  <a:lnTo>
                    <a:pt x="89" y="122"/>
                  </a:lnTo>
                  <a:lnTo>
                    <a:pt x="88" y="122"/>
                  </a:lnTo>
                  <a:lnTo>
                    <a:pt x="86" y="122"/>
                  </a:lnTo>
                  <a:lnTo>
                    <a:pt x="85" y="122"/>
                  </a:lnTo>
                  <a:lnTo>
                    <a:pt x="84" y="122"/>
                  </a:lnTo>
                  <a:lnTo>
                    <a:pt x="83" y="122"/>
                  </a:lnTo>
                  <a:lnTo>
                    <a:pt x="81" y="122"/>
                  </a:lnTo>
                  <a:lnTo>
                    <a:pt x="80" y="124"/>
                  </a:lnTo>
                  <a:lnTo>
                    <a:pt x="79" y="124"/>
                  </a:lnTo>
                  <a:lnTo>
                    <a:pt x="78" y="124"/>
                  </a:lnTo>
                  <a:lnTo>
                    <a:pt x="77" y="124"/>
                  </a:lnTo>
                  <a:lnTo>
                    <a:pt x="75" y="124"/>
                  </a:lnTo>
                  <a:lnTo>
                    <a:pt x="74" y="124"/>
                  </a:lnTo>
                  <a:lnTo>
                    <a:pt x="72" y="124"/>
                  </a:lnTo>
                  <a:lnTo>
                    <a:pt x="72" y="125"/>
                  </a:lnTo>
                  <a:lnTo>
                    <a:pt x="71" y="125"/>
                  </a:lnTo>
                  <a:lnTo>
                    <a:pt x="69" y="125"/>
                  </a:lnTo>
                  <a:lnTo>
                    <a:pt x="68" y="125"/>
                  </a:lnTo>
                  <a:lnTo>
                    <a:pt x="67" y="125"/>
                  </a:lnTo>
                  <a:lnTo>
                    <a:pt x="66" y="125"/>
                  </a:lnTo>
                  <a:lnTo>
                    <a:pt x="64" y="126"/>
                  </a:lnTo>
                  <a:lnTo>
                    <a:pt x="63" y="126"/>
                  </a:lnTo>
                  <a:lnTo>
                    <a:pt x="62" y="126"/>
                  </a:lnTo>
                  <a:lnTo>
                    <a:pt x="59" y="126"/>
                  </a:lnTo>
                  <a:lnTo>
                    <a:pt x="57" y="127"/>
                  </a:lnTo>
                  <a:lnTo>
                    <a:pt x="56" y="127"/>
                  </a:lnTo>
                  <a:lnTo>
                    <a:pt x="55" y="127"/>
                  </a:lnTo>
                  <a:lnTo>
                    <a:pt x="53" y="127"/>
                  </a:lnTo>
                  <a:lnTo>
                    <a:pt x="51" y="128"/>
                  </a:lnTo>
                  <a:lnTo>
                    <a:pt x="50" y="128"/>
                  </a:lnTo>
                  <a:lnTo>
                    <a:pt x="49" y="128"/>
                  </a:lnTo>
                  <a:lnTo>
                    <a:pt x="47" y="128"/>
                  </a:lnTo>
                  <a:lnTo>
                    <a:pt x="45" y="130"/>
                  </a:lnTo>
                  <a:lnTo>
                    <a:pt x="44" y="130"/>
                  </a:lnTo>
                  <a:lnTo>
                    <a:pt x="42" y="13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7" name="Freeform 211"/>
            <p:cNvSpPr>
              <a:spLocks/>
            </p:cNvSpPr>
            <p:nvPr/>
          </p:nvSpPr>
          <p:spPr bwMode="auto">
            <a:xfrm>
              <a:off x="5522913" y="1816101"/>
              <a:ext cx="171450" cy="96838"/>
            </a:xfrm>
            <a:custGeom>
              <a:avLst/>
              <a:gdLst>
                <a:gd name="T0" fmla="*/ 94 w 108"/>
                <a:gd name="T1" fmla="*/ 28 h 61"/>
                <a:gd name="T2" fmla="*/ 89 w 108"/>
                <a:gd name="T3" fmla="*/ 25 h 61"/>
                <a:gd name="T4" fmla="*/ 86 w 108"/>
                <a:gd name="T5" fmla="*/ 24 h 61"/>
                <a:gd name="T6" fmla="*/ 79 w 108"/>
                <a:gd name="T7" fmla="*/ 22 h 61"/>
                <a:gd name="T8" fmla="*/ 74 w 108"/>
                <a:gd name="T9" fmla="*/ 19 h 61"/>
                <a:gd name="T10" fmla="*/ 67 w 108"/>
                <a:gd name="T11" fmla="*/ 17 h 61"/>
                <a:gd name="T12" fmla="*/ 61 w 108"/>
                <a:gd name="T13" fmla="*/ 15 h 61"/>
                <a:gd name="T14" fmla="*/ 54 w 108"/>
                <a:gd name="T15" fmla="*/ 13 h 61"/>
                <a:gd name="T16" fmla="*/ 48 w 108"/>
                <a:gd name="T17" fmla="*/ 12 h 61"/>
                <a:gd name="T18" fmla="*/ 42 w 108"/>
                <a:gd name="T19" fmla="*/ 11 h 61"/>
                <a:gd name="T20" fmla="*/ 36 w 108"/>
                <a:gd name="T21" fmla="*/ 11 h 61"/>
                <a:gd name="T22" fmla="*/ 30 w 108"/>
                <a:gd name="T23" fmla="*/ 12 h 61"/>
                <a:gd name="T24" fmla="*/ 25 w 108"/>
                <a:gd name="T25" fmla="*/ 13 h 61"/>
                <a:gd name="T26" fmla="*/ 20 w 108"/>
                <a:gd name="T27" fmla="*/ 16 h 61"/>
                <a:gd name="T28" fmla="*/ 14 w 108"/>
                <a:gd name="T29" fmla="*/ 22 h 61"/>
                <a:gd name="T30" fmla="*/ 10 w 108"/>
                <a:gd name="T31" fmla="*/ 29 h 61"/>
                <a:gd name="T32" fmla="*/ 10 w 108"/>
                <a:gd name="T33" fmla="*/ 36 h 61"/>
                <a:gd name="T34" fmla="*/ 13 w 108"/>
                <a:gd name="T35" fmla="*/ 42 h 61"/>
                <a:gd name="T36" fmla="*/ 16 w 108"/>
                <a:gd name="T37" fmla="*/ 47 h 61"/>
                <a:gd name="T38" fmla="*/ 22 w 108"/>
                <a:gd name="T39" fmla="*/ 51 h 61"/>
                <a:gd name="T40" fmla="*/ 30 w 108"/>
                <a:gd name="T41" fmla="*/ 52 h 61"/>
                <a:gd name="T42" fmla="*/ 35 w 108"/>
                <a:gd name="T43" fmla="*/ 52 h 61"/>
                <a:gd name="T44" fmla="*/ 39 w 108"/>
                <a:gd name="T45" fmla="*/ 51 h 61"/>
                <a:gd name="T46" fmla="*/ 43 w 108"/>
                <a:gd name="T47" fmla="*/ 61 h 61"/>
                <a:gd name="T48" fmla="*/ 37 w 108"/>
                <a:gd name="T49" fmla="*/ 61 h 61"/>
                <a:gd name="T50" fmla="*/ 32 w 108"/>
                <a:gd name="T51" fmla="*/ 61 h 61"/>
                <a:gd name="T52" fmla="*/ 27 w 108"/>
                <a:gd name="T53" fmla="*/ 61 h 61"/>
                <a:gd name="T54" fmla="*/ 22 w 108"/>
                <a:gd name="T55" fmla="*/ 61 h 61"/>
                <a:gd name="T56" fmla="*/ 17 w 108"/>
                <a:gd name="T57" fmla="*/ 60 h 61"/>
                <a:gd name="T58" fmla="*/ 14 w 108"/>
                <a:gd name="T59" fmla="*/ 57 h 61"/>
                <a:gd name="T60" fmla="*/ 9 w 108"/>
                <a:gd name="T61" fmla="*/ 55 h 61"/>
                <a:gd name="T62" fmla="*/ 4 w 108"/>
                <a:gd name="T63" fmla="*/ 50 h 61"/>
                <a:gd name="T64" fmla="*/ 2 w 108"/>
                <a:gd name="T65" fmla="*/ 45 h 61"/>
                <a:gd name="T66" fmla="*/ 0 w 108"/>
                <a:gd name="T67" fmla="*/ 39 h 61"/>
                <a:gd name="T68" fmla="*/ 0 w 108"/>
                <a:gd name="T69" fmla="*/ 33 h 61"/>
                <a:gd name="T70" fmla="*/ 0 w 108"/>
                <a:gd name="T71" fmla="*/ 25 h 61"/>
                <a:gd name="T72" fmla="*/ 2 w 108"/>
                <a:gd name="T73" fmla="*/ 19 h 61"/>
                <a:gd name="T74" fmla="*/ 4 w 108"/>
                <a:gd name="T75" fmla="*/ 15 h 61"/>
                <a:gd name="T76" fmla="*/ 8 w 108"/>
                <a:gd name="T77" fmla="*/ 11 h 61"/>
                <a:gd name="T78" fmla="*/ 12 w 108"/>
                <a:gd name="T79" fmla="*/ 6 h 61"/>
                <a:gd name="T80" fmla="*/ 16 w 108"/>
                <a:gd name="T81" fmla="*/ 3 h 61"/>
                <a:gd name="T82" fmla="*/ 22 w 108"/>
                <a:gd name="T83" fmla="*/ 1 h 61"/>
                <a:gd name="T84" fmla="*/ 27 w 108"/>
                <a:gd name="T85" fmla="*/ 0 h 61"/>
                <a:gd name="T86" fmla="*/ 32 w 108"/>
                <a:gd name="T87" fmla="*/ 0 h 61"/>
                <a:gd name="T88" fmla="*/ 38 w 108"/>
                <a:gd name="T89" fmla="*/ 0 h 61"/>
                <a:gd name="T90" fmla="*/ 43 w 108"/>
                <a:gd name="T91" fmla="*/ 0 h 61"/>
                <a:gd name="T92" fmla="*/ 48 w 108"/>
                <a:gd name="T93" fmla="*/ 1 h 61"/>
                <a:gd name="T94" fmla="*/ 54 w 108"/>
                <a:gd name="T95" fmla="*/ 2 h 61"/>
                <a:gd name="T96" fmla="*/ 60 w 108"/>
                <a:gd name="T97" fmla="*/ 3 h 61"/>
                <a:gd name="T98" fmla="*/ 66 w 108"/>
                <a:gd name="T99" fmla="*/ 6 h 61"/>
                <a:gd name="T100" fmla="*/ 72 w 108"/>
                <a:gd name="T101" fmla="*/ 7 h 61"/>
                <a:gd name="T102" fmla="*/ 79 w 108"/>
                <a:gd name="T103" fmla="*/ 10 h 61"/>
                <a:gd name="T104" fmla="*/ 83 w 108"/>
                <a:gd name="T105" fmla="*/ 12 h 61"/>
                <a:gd name="T106" fmla="*/ 88 w 108"/>
                <a:gd name="T107" fmla="*/ 13 h 61"/>
                <a:gd name="T108" fmla="*/ 96 w 108"/>
                <a:gd name="T109" fmla="*/ 17 h 61"/>
                <a:gd name="T110" fmla="*/ 102 w 108"/>
                <a:gd name="T111" fmla="*/ 19 h 61"/>
                <a:gd name="T112" fmla="*/ 107 w 108"/>
                <a:gd name="T113" fmla="*/ 22 h 6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8"/>
                <a:gd name="T172" fmla="*/ 0 h 61"/>
                <a:gd name="T173" fmla="*/ 108 w 108"/>
                <a:gd name="T174" fmla="*/ 61 h 6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8" h="61">
                  <a:moveTo>
                    <a:pt x="96" y="29"/>
                  </a:moveTo>
                  <a:lnTo>
                    <a:pt x="96" y="29"/>
                  </a:lnTo>
                  <a:lnTo>
                    <a:pt x="96" y="28"/>
                  </a:lnTo>
                  <a:lnTo>
                    <a:pt x="94" y="28"/>
                  </a:lnTo>
                  <a:lnTo>
                    <a:pt x="93" y="28"/>
                  </a:lnTo>
                  <a:lnTo>
                    <a:pt x="92" y="27"/>
                  </a:lnTo>
                  <a:lnTo>
                    <a:pt x="89" y="27"/>
                  </a:lnTo>
                  <a:lnTo>
                    <a:pt x="89" y="25"/>
                  </a:lnTo>
                  <a:lnTo>
                    <a:pt x="88" y="25"/>
                  </a:lnTo>
                  <a:lnTo>
                    <a:pt x="87" y="25"/>
                  </a:lnTo>
                  <a:lnTo>
                    <a:pt x="87" y="24"/>
                  </a:lnTo>
                  <a:lnTo>
                    <a:pt x="86" y="24"/>
                  </a:lnTo>
                  <a:lnTo>
                    <a:pt x="83" y="23"/>
                  </a:lnTo>
                  <a:lnTo>
                    <a:pt x="82" y="23"/>
                  </a:lnTo>
                  <a:lnTo>
                    <a:pt x="81" y="22"/>
                  </a:lnTo>
                  <a:lnTo>
                    <a:pt x="79" y="22"/>
                  </a:lnTo>
                  <a:lnTo>
                    <a:pt x="77" y="20"/>
                  </a:lnTo>
                  <a:lnTo>
                    <a:pt x="76" y="20"/>
                  </a:lnTo>
                  <a:lnTo>
                    <a:pt x="75" y="19"/>
                  </a:lnTo>
                  <a:lnTo>
                    <a:pt x="74" y="19"/>
                  </a:lnTo>
                  <a:lnTo>
                    <a:pt x="72" y="18"/>
                  </a:lnTo>
                  <a:lnTo>
                    <a:pt x="71" y="18"/>
                  </a:lnTo>
                  <a:lnTo>
                    <a:pt x="69" y="18"/>
                  </a:lnTo>
                  <a:lnTo>
                    <a:pt x="67" y="17"/>
                  </a:lnTo>
                  <a:lnTo>
                    <a:pt x="66" y="17"/>
                  </a:lnTo>
                  <a:lnTo>
                    <a:pt x="65" y="16"/>
                  </a:lnTo>
                  <a:lnTo>
                    <a:pt x="63" y="16"/>
                  </a:lnTo>
                  <a:lnTo>
                    <a:pt x="61" y="15"/>
                  </a:lnTo>
                  <a:lnTo>
                    <a:pt x="60" y="15"/>
                  </a:lnTo>
                  <a:lnTo>
                    <a:pt x="58" y="13"/>
                  </a:lnTo>
                  <a:lnTo>
                    <a:pt x="57" y="13"/>
                  </a:lnTo>
                  <a:lnTo>
                    <a:pt x="54" y="13"/>
                  </a:lnTo>
                  <a:lnTo>
                    <a:pt x="53" y="13"/>
                  </a:lnTo>
                  <a:lnTo>
                    <a:pt x="52" y="12"/>
                  </a:lnTo>
                  <a:lnTo>
                    <a:pt x="49" y="12"/>
                  </a:lnTo>
                  <a:lnTo>
                    <a:pt x="48" y="12"/>
                  </a:lnTo>
                  <a:lnTo>
                    <a:pt x="47" y="12"/>
                  </a:lnTo>
                  <a:lnTo>
                    <a:pt x="44" y="12"/>
                  </a:lnTo>
                  <a:lnTo>
                    <a:pt x="43" y="11"/>
                  </a:lnTo>
                  <a:lnTo>
                    <a:pt x="42" y="11"/>
                  </a:lnTo>
                  <a:lnTo>
                    <a:pt x="39" y="11"/>
                  </a:lnTo>
                  <a:lnTo>
                    <a:pt x="38" y="11"/>
                  </a:lnTo>
                  <a:lnTo>
                    <a:pt x="37" y="11"/>
                  </a:lnTo>
                  <a:lnTo>
                    <a:pt x="36" y="11"/>
                  </a:lnTo>
                  <a:lnTo>
                    <a:pt x="35" y="11"/>
                  </a:lnTo>
                  <a:lnTo>
                    <a:pt x="32" y="11"/>
                  </a:lnTo>
                  <a:lnTo>
                    <a:pt x="31" y="11"/>
                  </a:lnTo>
                  <a:lnTo>
                    <a:pt x="30" y="12"/>
                  </a:lnTo>
                  <a:lnTo>
                    <a:pt x="29" y="12"/>
                  </a:lnTo>
                  <a:lnTo>
                    <a:pt x="27" y="12"/>
                  </a:lnTo>
                  <a:lnTo>
                    <a:pt x="26" y="12"/>
                  </a:lnTo>
                  <a:lnTo>
                    <a:pt x="25" y="13"/>
                  </a:lnTo>
                  <a:lnTo>
                    <a:pt x="24" y="13"/>
                  </a:lnTo>
                  <a:lnTo>
                    <a:pt x="22" y="13"/>
                  </a:lnTo>
                  <a:lnTo>
                    <a:pt x="21" y="15"/>
                  </a:lnTo>
                  <a:lnTo>
                    <a:pt x="20" y="16"/>
                  </a:lnTo>
                  <a:lnTo>
                    <a:pt x="19" y="17"/>
                  </a:lnTo>
                  <a:lnTo>
                    <a:pt x="16" y="18"/>
                  </a:lnTo>
                  <a:lnTo>
                    <a:pt x="15" y="20"/>
                  </a:lnTo>
                  <a:lnTo>
                    <a:pt x="14" y="22"/>
                  </a:lnTo>
                  <a:lnTo>
                    <a:pt x="13" y="24"/>
                  </a:lnTo>
                  <a:lnTo>
                    <a:pt x="12" y="25"/>
                  </a:lnTo>
                  <a:lnTo>
                    <a:pt x="12" y="28"/>
                  </a:lnTo>
                  <a:lnTo>
                    <a:pt x="10" y="29"/>
                  </a:lnTo>
                  <a:lnTo>
                    <a:pt x="10" y="32"/>
                  </a:lnTo>
                  <a:lnTo>
                    <a:pt x="10" y="33"/>
                  </a:lnTo>
                  <a:lnTo>
                    <a:pt x="10" y="35"/>
                  </a:lnTo>
                  <a:lnTo>
                    <a:pt x="10" y="36"/>
                  </a:lnTo>
                  <a:lnTo>
                    <a:pt x="10" y="38"/>
                  </a:lnTo>
                  <a:lnTo>
                    <a:pt x="12" y="39"/>
                  </a:lnTo>
                  <a:lnTo>
                    <a:pt x="12" y="41"/>
                  </a:lnTo>
                  <a:lnTo>
                    <a:pt x="13" y="42"/>
                  </a:lnTo>
                  <a:lnTo>
                    <a:pt x="13" y="44"/>
                  </a:lnTo>
                  <a:lnTo>
                    <a:pt x="14" y="45"/>
                  </a:lnTo>
                  <a:lnTo>
                    <a:pt x="15" y="46"/>
                  </a:lnTo>
                  <a:lnTo>
                    <a:pt x="16" y="47"/>
                  </a:lnTo>
                  <a:lnTo>
                    <a:pt x="17" y="48"/>
                  </a:lnTo>
                  <a:lnTo>
                    <a:pt x="20" y="50"/>
                  </a:lnTo>
                  <a:lnTo>
                    <a:pt x="21" y="50"/>
                  </a:lnTo>
                  <a:lnTo>
                    <a:pt x="22" y="51"/>
                  </a:lnTo>
                  <a:lnTo>
                    <a:pt x="25" y="52"/>
                  </a:lnTo>
                  <a:lnTo>
                    <a:pt x="26" y="52"/>
                  </a:lnTo>
                  <a:lnTo>
                    <a:pt x="29" y="52"/>
                  </a:lnTo>
                  <a:lnTo>
                    <a:pt x="30" y="52"/>
                  </a:lnTo>
                  <a:lnTo>
                    <a:pt x="31" y="52"/>
                  </a:lnTo>
                  <a:lnTo>
                    <a:pt x="32" y="53"/>
                  </a:lnTo>
                  <a:lnTo>
                    <a:pt x="34" y="52"/>
                  </a:lnTo>
                  <a:lnTo>
                    <a:pt x="35" y="52"/>
                  </a:lnTo>
                  <a:lnTo>
                    <a:pt x="36" y="52"/>
                  </a:lnTo>
                  <a:lnTo>
                    <a:pt x="37" y="52"/>
                  </a:lnTo>
                  <a:lnTo>
                    <a:pt x="38" y="52"/>
                  </a:lnTo>
                  <a:lnTo>
                    <a:pt x="39" y="51"/>
                  </a:lnTo>
                  <a:lnTo>
                    <a:pt x="41" y="51"/>
                  </a:lnTo>
                  <a:lnTo>
                    <a:pt x="47" y="60"/>
                  </a:lnTo>
                  <a:lnTo>
                    <a:pt x="44" y="61"/>
                  </a:lnTo>
                  <a:lnTo>
                    <a:pt x="43" y="61"/>
                  </a:lnTo>
                  <a:lnTo>
                    <a:pt x="42" y="61"/>
                  </a:lnTo>
                  <a:lnTo>
                    <a:pt x="41" y="61"/>
                  </a:lnTo>
                  <a:lnTo>
                    <a:pt x="39" y="61"/>
                  </a:lnTo>
                  <a:lnTo>
                    <a:pt x="37" y="61"/>
                  </a:lnTo>
                  <a:lnTo>
                    <a:pt x="36" y="61"/>
                  </a:lnTo>
                  <a:lnTo>
                    <a:pt x="35" y="61"/>
                  </a:lnTo>
                  <a:lnTo>
                    <a:pt x="34" y="61"/>
                  </a:lnTo>
                  <a:lnTo>
                    <a:pt x="32" y="61"/>
                  </a:lnTo>
                  <a:lnTo>
                    <a:pt x="31" y="61"/>
                  </a:lnTo>
                  <a:lnTo>
                    <a:pt x="30" y="61"/>
                  </a:lnTo>
                  <a:lnTo>
                    <a:pt x="29" y="61"/>
                  </a:lnTo>
                  <a:lnTo>
                    <a:pt x="27" y="61"/>
                  </a:lnTo>
                  <a:lnTo>
                    <a:pt x="26" y="61"/>
                  </a:lnTo>
                  <a:lnTo>
                    <a:pt x="25" y="61"/>
                  </a:lnTo>
                  <a:lnTo>
                    <a:pt x="24" y="61"/>
                  </a:lnTo>
                  <a:lnTo>
                    <a:pt x="22" y="61"/>
                  </a:lnTo>
                  <a:lnTo>
                    <a:pt x="21" y="61"/>
                  </a:lnTo>
                  <a:lnTo>
                    <a:pt x="20" y="60"/>
                  </a:lnTo>
                  <a:lnTo>
                    <a:pt x="19" y="60"/>
                  </a:lnTo>
                  <a:lnTo>
                    <a:pt x="17" y="60"/>
                  </a:lnTo>
                  <a:lnTo>
                    <a:pt x="16" y="60"/>
                  </a:lnTo>
                  <a:lnTo>
                    <a:pt x="16" y="58"/>
                  </a:lnTo>
                  <a:lnTo>
                    <a:pt x="15" y="58"/>
                  </a:lnTo>
                  <a:lnTo>
                    <a:pt x="14" y="57"/>
                  </a:lnTo>
                  <a:lnTo>
                    <a:pt x="13" y="57"/>
                  </a:lnTo>
                  <a:lnTo>
                    <a:pt x="12" y="56"/>
                  </a:lnTo>
                  <a:lnTo>
                    <a:pt x="10" y="56"/>
                  </a:lnTo>
                  <a:lnTo>
                    <a:pt x="9" y="55"/>
                  </a:lnTo>
                  <a:lnTo>
                    <a:pt x="8" y="53"/>
                  </a:lnTo>
                  <a:lnTo>
                    <a:pt x="7" y="52"/>
                  </a:lnTo>
                  <a:lnTo>
                    <a:pt x="5" y="51"/>
                  </a:lnTo>
                  <a:lnTo>
                    <a:pt x="4" y="50"/>
                  </a:lnTo>
                  <a:lnTo>
                    <a:pt x="4" y="48"/>
                  </a:lnTo>
                  <a:lnTo>
                    <a:pt x="3" y="48"/>
                  </a:lnTo>
                  <a:lnTo>
                    <a:pt x="3" y="46"/>
                  </a:lnTo>
                  <a:lnTo>
                    <a:pt x="2" y="45"/>
                  </a:lnTo>
                  <a:lnTo>
                    <a:pt x="2" y="44"/>
                  </a:lnTo>
                  <a:lnTo>
                    <a:pt x="0" y="41"/>
                  </a:lnTo>
                  <a:lnTo>
                    <a:pt x="0" y="40"/>
                  </a:lnTo>
                  <a:lnTo>
                    <a:pt x="0" y="39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4"/>
                  </a:lnTo>
                  <a:lnTo>
                    <a:pt x="0" y="33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0" y="27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0" y="22"/>
                  </a:lnTo>
                  <a:lnTo>
                    <a:pt x="2" y="20"/>
                  </a:lnTo>
                  <a:lnTo>
                    <a:pt x="2" y="19"/>
                  </a:lnTo>
                  <a:lnTo>
                    <a:pt x="2" y="18"/>
                  </a:lnTo>
                  <a:lnTo>
                    <a:pt x="3" y="17"/>
                  </a:lnTo>
                  <a:lnTo>
                    <a:pt x="3" y="16"/>
                  </a:lnTo>
                  <a:lnTo>
                    <a:pt x="4" y="15"/>
                  </a:lnTo>
                  <a:lnTo>
                    <a:pt x="4" y="13"/>
                  </a:lnTo>
                  <a:lnTo>
                    <a:pt x="5" y="12"/>
                  </a:lnTo>
                  <a:lnTo>
                    <a:pt x="7" y="12"/>
                  </a:lnTo>
                  <a:lnTo>
                    <a:pt x="8" y="11"/>
                  </a:lnTo>
                  <a:lnTo>
                    <a:pt x="8" y="10"/>
                  </a:lnTo>
                  <a:lnTo>
                    <a:pt x="9" y="8"/>
                  </a:lnTo>
                  <a:lnTo>
                    <a:pt x="10" y="7"/>
                  </a:lnTo>
                  <a:lnTo>
                    <a:pt x="12" y="6"/>
                  </a:lnTo>
                  <a:lnTo>
                    <a:pt x="13" y="6"/>
                  </a:lnTo>
                  <a:lnTo>
                    <a:pt x="14" y="5"/>
                  </a:lnTo>
                  <a:lnTo>
                    <a:pt x="15" y="5"/>
                  </a:lnTo>
                  <a:lnTo>
                    <a:pt x="16" y="3"/>
                  </a:lnTo>
                  <a:lnTo>
                    <a:pt x="17" y="2"/>
                  </a:lnTo>
                  <a:lnTo>
                    <a:pt x="20" y="2"/>
                  </a:lnTo>
                  <a:lnTo>
                    <a:pt x="21" y="2"/>
                  </a:lnTo>
                  <a:lnTo>
                    <a:pt x="22" y="1"/>
                  </a:lnTo>
                  <a:lnTo>
                    <a:pt x="24" y="1"/>
                  </a:lnTo>
                  <a:lnTo>
                    <a:pt x="25" y="1"/>
                  </a:lnTo>
                  <a:lnTo>
                    <a:pt x="26" y="1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30" y="0"/>
                  </a:lnTo>
                  <a:lnTo>
                    <a:pt x="31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35" y="0"/>
                  </a:lnTo>
                  <a:lnTo>
                    <a:pt x="37" y="0"/>
                  </a:lnTo>
                  <a:lnTo>
                    <a:pt x="38" y="0"/>
                  </a:lnTo>
                  <a:lnTo>
                    <a:pt x="39" y="0"/>
                  </a:lnTo>
                  <a:lnTo>
                    <a:pt x="41" y="0"/>
                  </a:lnTo>
                  <a:lnTo>
                    <a:pt x="42" y="0"/>
                  </a:lnTo>
                  <a:lnTo>
                    <a:pt x="43" y="0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47" y="1"/>
                  </a:lnTo>
                  <a:lnTo>
                    <a:pt x="48" y="1"/>
                  </a:lnTo>
                  <a:lnTo>
                    <a:pt x="49" y="1"/>
                  </a:lnTo>
                  <a:lnTo>
                    <a:pt x="51" y="1"/>
                  </a:lnTo>
                  <a:lnTo>
                    <a:pt x="52" y="1"/>
                  </a:lnTo>
                  <a:lnTo>
                    <a:pt x="54" y="2"/>
                  </a:lnTo>
                  <a:lnTo>
                    <a:pt x="55" y="2"/>
                  </a:lnTo>
                  <a:lnTo>
                    <a:pt x="58" y="2"/>
                  </a:lnTo>
                  <a:lnTo>
                    <a:pt x="59" y="2"/>
                  </a:lnTo>
                  <a:lnTo>
                    <a:pt x="60" y="3"/>
                  </a:lnTo>
                  <a:lnTo>
                    <a:pt x="61" y="3"/>
                  </a:lnTo>
                  <a:lnTo>
                    <a:pt x="63" y="3"/>
                  </a:lnTo>
                  <a:lnTo>
                    <a:pt x="65" y="5"/>
                  </a:lnTo>
                  <a:lnTo>
                    <a:pt x="66" y="6"/>
                  </a:lnTo>
                  <a:lnTo>
                    <a:pt x="69" y="6"/>
                  </a:lnTo>
                  <a:lnTo>
                    <a:pt x="70" y="7"/>
                  </a:lnTo>
                  <a:lnTo>
                    <a:pt x="71" y="7"/>
                  </a:lnTo>
                  <a:lnTo>
                    <a:pt x="72" y="7"/>
                  </a:lnTo>
                  <a:lnTo>
                    <a:pt x="74" y="8"/>
                  </a:lnTo>
                  <a:lnTo>
                    <a:pt x="76" y="8"/>
                  </a:lnTo>
                  <a:lnTo>
                    <a:pt x="77" y="10"/>
                  </a:lnTo>
                  <a:lnTo>
                    <a:pt x="79" y="10"/>
                  </a:lnTo>
                  <a:lnTo>
                    <a:pt x="80" y="11"/>
                  </a:lnTo>
                  <a:lnTo>
                    <a:pt x="81" y="11"/>
                  </a:lnTo>
                  <a:lnTo>
                    <a:pt x="82" y="12"/>
                  </a:lnTo>
                  <a:lnTo>
                    <a:pt x="83" y="12"/>
                  </a:lnTo>
                  <a:lnTo>
                    <a:pt x="85" y="12"/>
                  </a:lnTo>
                  <a:lnTo>
                    <a:pt x="86" y="13"/>
                  </a:lnTo>
                  <a:lnTo>
                    <a:pt x="87" y="13"/>
                  </a:lnTo>
                  <a:lnTo>
                    <a:pt x="88" y="13"/>
                  </a:lnTo>
                  <a:lnTo>
                    <a:pt x="89" y="15"/>
                  </a:lnTo>
                  <a:lnTo>
                    <a:pt x="92" y="16"/>
                  </a:lnTo>
                  <a:lnTo>
                    <a:pt x="94" y="16"/>
                  </a:lnTo>
                  <a:lnTo>
                    <a:pt x="96" y="17"/>
                  </a:lnTo>
                  <a:lnTo>
                    <a:pt x="97" y="18"/>
                  </a:lnTo>
                  <a:lnTo>
                    <a:pt x="99" y="18"/>
                  </a:lnTo>
                  <a:lnTo>
                    <a:pt x="101" y="19"/>
                  </a:lnTo>
                  <a:lnTo>
                    <a:pt x="102" y="19"/>
                  </a:lnTo>
                  <a:lnTo>
                    <a:pt x="103" y="19"/>
                  </a:lnTo>
                  <a:lnTo>
                    <a:pt x="104" y="20"/>
                  </a:lnTo>
                  <a:lnTo>
                    <a:pt x="105" y="22"/>
                  </a:lnTo>
                  <a:lnTo>
                    <a:pt x="107" y="22"/>
                  </a:lnTo>
                  <a:lnTo>
                    <a:pt x="108" y="22"/>
                  </a:lnTo>
                  <a:lnTo>
                    <a:pt x="96" y="29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8" name="Freeform 212"/>
            <p:cNvSpPr>
              <a:spLocks/>
            </p:cNvSpPr>
            <p:nvPr/>
          </p:nvSpPr>
          <p:spPr bwMode="auto">
            <a:xfrm>
              <a:off x="5672138" y="1681163"/>
              <a:ext cx="120650" cy="155575"/>
            </a:xfrm>
            <a:custGeom>
              <a:avLst/>
              <a:gdLst>
                <a:gd name="T0" fmla="*/ 20 w 76"/>
                <a:gd name="T1" fmla="*/ 96 h 98"/>
                <a:gd name="T2" fmla="*/ 15 w 76"/>
                <a:gd name="T3" fmla="*/ 91 h 98"/>
                <a:gd name="T4" fmla="*/ 11 w 76"/>
                <a:gd name="T5" fmla="*/ 85 h 98"/>
                <a:gd name="T6" fmla="*/ 9 w 76"/>
                <a:gd name="T7" fmla="*/ 80 h 98"/>
                <a:gd name="T8" fmla="*/ 7 w 76"/>
                <a:gd name="T9" fmla="*/ 75 h 98"/>
                <a:gd name="T10" fmla="*/ 5 w 76"/>
                <a:gd name="T11" fmla="*/ 69 h 98"/>
                <a:gd name="T12" fmla="*/ 3 w 76"/>
                <a:gd name="T13" fmla="*/ 64 h 98"/>
                <a:gd name="T14" fmla="*/ 2 w 76"/>
                <a:gd name="T15" fmla="*/ 58 h 98"/>
                <a:gd name="T16" fmla="*/ 0 w 76"/>
                <a:gd name="T17" fmla="*/ 49 h 98"/>
                <a:gd name="T18" fmla="*/ 0 w 76"/>
                <a:gd name="T19" fmla="*/ 42 h 98"/>
                <a:gd name="T20" fmla="*/ 2 w 76"/>
                <a:gd name="T21" fmla="*/ 35 h 98"/>
                <a:gd name="T22" fmla="*/ 4 w 76"/>
                <a:gd name="T23" fmla="*/ 27 h 98"/>
                <a:gd name="T24" fmla="*/ 8 w 76"/>
                <a:gd name="T25" fmla="*/ 19 h 98"/>
                <a:gd name="T26" fmla="*/ 11 w 76"/>
                <a:gd name="T27" fmla="*/ 13 h 98"/>
                <a:gd name="T28" fmla="*/ 16 w 76"/>
                <a:gd name="T29" fmla="*/ 8 h 98"/>
                <a:gd name="T30" fmla="*/ 22 w 76"/>
                <a:gd name="T31" fmla="*/ 4 h 98"/>
                <a:gd name="T32" fmla="*/ 29 w 76"/>
                <a:gd name="T33" fmla="*/ 2 h 98"/>
                <a:gd name="T34" fmla="*/ 36 w 76"/>
                <a:gd name="T35" fmla="*/ 0 h 98"/>
                <a:gd name="T36" fmla="*/ 42 w 76"/>
                <a:gd name="T37" fmla="*/ 0 h 98"/>
                <a:gd name="T38" fmla="*/ 48 w 76"/>
                <a:gd name="T39" fmla="*/ 0 h 98"/>
                <a:gd name="T40" fmla="*/ 54 w 76"/>
                <a:gd name="T41" fmla="*/ 3 h 98"/>
                <a:gd name="T42" fmla="*/ 59 w 76"/>
                <a:gd name="T43" fmla="*/ 5 h 98"/>
                <a:gd name="T44" fmla="*/ 64 w 76"/>
                <a:gd name="T45" fmla="*/ 8 h 98"/>
                <a:gd name="T46" fmla="*/ 69 w 76"/>
                <a:gd name="T47" fmla="*/ 12 h 98"/>
                <a:gd name="T48" fmla="*/ 73 w 76"/>
                <a:gd name="T49" fmla="*/ 16 h 98"/>
                <a:gd name="T50" fmla="*/ 75 w 76"/>
                <a:gd name="T51" fmla="*/ 21 h 98"/>
                <a:gd name="T52" fmla="*/ 76 w 76"/>
                <a:gd name="T53" fmla="*/ 29 h 98"/>
                <a:gd name="T54" fmla="*/ 76 w 76"/>
                <a:gd name="T55" fmla="*/ 34 h 98"/>
                <a:gd name="T56" fmla="*/ 74 w 76"/>
                <a:gd name="T57" fmla="*/ 41 h 98"/>
                <a:gd name="T58" fmla="*/ 70 w 76"/>
                <a:gd name="T59" fmla="*/ 46 h 98"/>
                <a:gd name="T60" fmla="*/ 65 w 76"/>
                <a:gd name="T61" fmla="*/ 49 h 98"/>
                <a:gd name="T62" fmla="*/ 59 w 76"/>
                <a:gd name="T63" fmla="*/ 52 h 98"/>
                <a:gd name="T64" fmla="*/ 55 w 76"/>
                <a:gd name="T65" fmla="*/ 42 h 98"/>
                <a:gd name="T66" fmla="*/ 60 w 76"/>
                <a:gd name="T67" fmla="*/ 38 h 98"/>
                <a:gd name="T68" fmla="*/ 63 w 76"/>
                <a:gd name="T69" fmla="*/ 34 h 98"/>
                <a:gd name="T70" fmla="*/ 64 w 76"/>
                <a:gd name="T71" fmla="*/ 30 h 98"/>
                <a:gd name="T72" fmla="*/ 63 w 76"/>
                <a:gd name="T73" fmla="*/ 25 h 98"/>
                <a:gd name="T74" fmla="*/ 59 w 76"/>
                <a:gd name="T75" fmla="*/ 20 h 98"/>
                <a:gd name="T76" fmla="*/ 53 w 76"/>
                <a:gd name="T77" fmla="*/ 16 h 98"/>
                <a:gd name="T78" fmla="*/ 47 w 76"/>
                <a:gd name="T79" fmla="*/ 14 h 98"/>
                <a:gd name="T80" fmla="*/ 41 w 76"/>
                <a:gd name="T81" fmla="*/ 14 h 98"/>
                <a:gd name="T82" fmla="*/ 35 w 76"/>
                <a:gd name="T83" fmla="*/ 14 h 98"/>
                <a:gd name="T84" fmla="*/ 29 w 76"/>
                <a:gd name="T85" fmla="*/ 16 h 98"/>
                <a:gd name="T86" fmla="*/ 21 w 76"/>
                <a:gd name="T87" fmla="*/ 21 h 98"/>
                <a:gd name="T88" fmla="*/ 17 w 76"/>
                <a:gd name="T89" fmla="*/ 26 h 98"/>
                <a:gd name="T90" fmla="*/ 16 w 76"/>
                <a:gd name="T91" fmla="*/ 32 h 98"/>
                <a:gd name="T92" fmla="*/ 15 w 76"/>
                <a:gd name="T93" fmla="*/ 37 h 98"/>
                <a:gd name="T94" fmla="*/ 15 w 76"/>
                <a:gd name="T95" fmla="*/ 42 h 98"/>
                <a:gd name="T96" fmla="*/ 15 w 76"/>
                <a:gd name="T97" fmla="*/ 48 h 98"/>
                <a:gd name="T98" fmla="*/ 15 w 76"/>
                <a:gd name="T99" fmla="*/ 53 h 98"/>
                <a:gd name="T100" fmla="*/ 15 w 76"/>
                <a:gd name="T101" fmla="*/ 58 h 98"/>
                <a:gd name="T102" fmla="*/ 16 w 76"/>
                <a:gd name="T103" fmla="*/ 63 h 98"/>
                <a:gd name="T104" fmla="*/ 17 w 76"/>
                <a:gd name="T105" fmla="*/ 68 h 98"/>
                <a:gd name="T106" fmla="*/ 20 w 76"/>
                <a:gd name="T107" fmla="*/ 73 h 98"/>
                <a:gd name="T108" fmla="*/ 24 w 76"/>
                <a:gd name="T109" fmla="*/ 79 h 98"/>
                <a:gd name="T110" fmla="*/ 26 w 76"/>
                <a:gd name="T111" fmla="*/ 85 h 98"/>
                <a:gd name="T112" fmla="*/ 30 w 76"/>
                <a:gd name="T113" fmla="*/ 88 h 9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6"/>
                <a:gd name="T172" fmla="*/ 0 h 98"/>
                <a:gd name="T173" fmla="*/ 76 w 76"/>
                <a:gd name="T174" fmla="*/ 98 h 98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6" h="98">
                  <a:moveTo>
                    <a:pt x="22" y="98"/>
                  </a:moveTo>
                  <a:lnTo>
                    <a:pt x="22" y="97"/>
                  </a:lnTo>
                  <a:lnTo>
                    <a:pt x="21" y="97"/>
                  </a:lnTo>
                  <a:lnTo>
                    <a:pt x="20" y="96"/>
                  </a:lnTo>
                  <a:lnTo>
                    <a:pt x="19" y="95"/>
                  </a:lnTo>
                  <a:lnTo>
                    <a:pt x="17" y="93"/>
                  </a:lnTo>
                  <a:lnTo>
                    <a:pt x="17" y="92"/>
                  </a:lnTo>
                  <a:lnTo>
                    <a:pt x="15" y="91"/>
                  </a:lnTo>
                  <a:lnTo>
                    <a:pt x="15" y="90"/>
                  </a:lnTo>
                  <a:lnTo>
                    <a:pt x="14" y="87"/>
                  </a:lnTo>
                  <a:lnTo>
                    <a:pt x="13" y="85"/>
                  </a:lnTo>
                  <a:lnTo>
                    <a:pt x="11" y="85"/>
                  </a:lnTo>
                  <a:lnTo>
                    <a:pt x="11" y="83"/>
                  </a:lnTo>
                  <a:lnTo>
                    <a:pt x="10" y="82"/>
                  </a:lnTo>
                  <a:lnTo>
                    <a:pt x="10" y="81"/>
                  </a:lnTo>
                  <a:lnTo>
                    <a:pt x="9" y="80"/>
                  </a:lnTo>
                  <a:lnTo>
                    <a:pt x="9" y="79"/>
                  </a:lnTo>
                  <a:lnTo>
                    <a:pt x="8" y="78"/>
                  </a:lnTo>
                  <a:lnTo>
                    <a:pt x="8" y="76"/>
                  </a:lnTo>
                  <a:lnTo>
                    <a:pt x="7" y="75"/>
                  </a:lnTo>
                  <a:lnTo>
                    <a:pt x="7" y="74"/>
                  </a:lnTo>
                  <a:lnTo>
                    <a:pt x="5" y="73"/>
                  </a:lnTo>
                  <a:lnTo>
                    <a:pt x="5" y="71"/>
                  </a:lnTo>
                  <a:lnTo>
                    <a:pt x="5" y="69"/>
                  </a:lnTo>
                  <a:lnTo>
                    <a:pt x="4" y="68"/>
                  </a:lnTo>
                  <a:lnTo>
                    <a:pt x="4" y="66"/>
                  </a:lnTo>
                  <a:lnTo>
                    <a:pt x="3" y="65"/>
                  </a:lnTo>
                  <a:lnTo>
                    <a:pt x="3" y="64"/>
                  </a:lnTo>
                  <a:lnTo>
                    <a:pt x="2" y="63"/>
                  </a:lnTo>
                  <a:lnTo>
                    <a:pt x="2" y="60"/>
                  </a:lnTo>
                  <a:lnTo>
                    <a:pt x="2" y="59"/>
                  </a:lnTo>
                  <a:lnTo>
                    <a:pt x="2" y="58"/>
                  </a:lnTo>
                  <a:lnTo>
                    <a:pt x="0" y="56"/>
                  </a:lnTo>
                  <a:lnTo>
                    <a:pt x="0" y="54"/>
                  </a:lnTo>
                  <a:lnTo>
                    <a:pt x="0" y="52"/>
                  </a:lnTo>
                  <a:lnTo>
                    <a:pt x="0" y="49"/>
                  </a:lnTo>
                  <a:lnTo>
                    <a:pt x="0" y="47"/>
                  </a:lnTo>
                  <a:lnTo>
                    <a:pt x="0" y="46"/>
                  </a:lnTo>
                  <a:lnTo>
                    <a:pt x="0" y="44"/>
                  </a:lnTo>
                  <a:lnTo>
                    <a:pt x="0" y="42"/>
                  </a:lnTo>
                  <a:lnTo>
                    <a:pt x="0" y="41"/>
                  </a:lnTo>
                  <a:lnTo>
                    <a:pt x="2" y="38"/>
                  </a:lnTo>
                  <a:lnTo>
                    <a:pt x="2" y="37"/>
                  </a:lnTo>
                  <a:lnTo>
                    <a:pt x="2" y="35"/>
                  </a:lnTo>
                  <a:lnTo>
                    <a:pt x="2" y="34"/>
                  </a:lnTo>
                  <a:lnTo>
                    <a:pt x="3" y="31"/>
                  </a:lnTo>
                  <a:lnTo>
                    <a:pt x="3" y="30"/>
                  </a:lnTo>
                  <a:lnTo>
                    <a:pt x="4" y="27"/>
                  </a:lnTo>
                  <a:lnTo>
                    <a:pt x="5" y="25"/>
                  </a:lnTo>
                  <a:lnTo>
                    <a:pt x="7" y="22"/>
                  </a:lnTo>
                  <a:lnTo>
                    <a:pt x="7" y="20"/>
                  </a:lnTo>
                  <a:lnTo>
                    <a:pt x="8" y="19"/>
                  </a:lnTo>
                  <a:lnTo>
                    <a:pt x="9" y="16"/>
                  </a:lnTo>
                  <a:lnTo>
                    <a:pt x="10" y="15"/>
                  </a:lnTo>
                  <a:lnTo>
                    <a:pt x="11" y="14"/>
                  </a:lnTo>
                  <a:lnTo>
                    <a:pt x="11" y="13"/>
                  </a:lnTo>
                  <a:lnTo>
                    <a:pt x="13" y="12"/>
                  </a:lnTo>
                  <a:lnTo>
                    <a:pt x="15" y="10"/>
                  </a:lnTo>
                  <a:lnTo>
                    <a:pt x="15" y="9"/>
                  </a:lnTo>
                  <a:lnTo>
                    <a:pt x="16" y="8"/>
                  </a:lnTo>
                  <a:lnTo>
                    <a:pt x="17" y="7"/>
                  </a:lnTo>
                  <a:lnTo>
                    <a:pt x="20" y="5"/>
                  </a:lnTo>
                  <a:lnTo>
                    <a:pt x="21" y="5"/>
                  </a:lnTo>
                  <a:lnTo>
                    <a:pt x="22" y="4"/>
                  </a:lnTo>
                  <a:lnTo>
                    <a:pt x="24" y="3"/>
                  </a:lnTo>
                  <a:lnTo>
                    <a:pt x="25" y="3"/>
                  </a:lnTo>
                  <a:lnTo>
                    <a:pt x="26" y="3"/>
                  </a:lnTo>
                  <a:lnTo>
                    <a:pt x="29" y="2"/>
                  </a:lnTo>
                  <a:lnTo>
                    <a:pt x="30" y="2"/>
                  </a:lnTo>
                  <a:lnTo>
                    <a:pt x="31" y="0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37" y="0"/>
                  </a:lnTo>
                  <a:lnTo>
                    <a:pt x="38" y="0"/>
                  </a:lnTo>
                  <a:lnTo>
                    <a:pt x="41" y="0"/>
                  </a:lnTo>
                  <a:lnTo>
                    <a:pt x="42" y="0"/>
                  </a:lnTo>
                  <a:lnTo>
                    <a:pt x="43" y="0"/>
                  </a:lnTo>
                  <a:lnTo>
                    <a:pt x="46" y="0"/>
                  </a:lnTo>
                  <a:lnTo>
                    <a:pt x="47" y="0"/>
                  </a:lnTo>
                  <a:lnTo>
                    <a:pt x="48" y="0"/>
                  </a:lnTo>
                  <a:lnTo>
                    <a:pt x="49" y="2"/>
                  </a:lnTo>
                  <a:lnTo>
                    <a:pt x="51" y="2"/>
                  </a:lnTo>
                  <a:lnTo>
                    <a:pt x="52" y="2"/>
                  </a:lnTo>
                  <a:lnTo>
                    <a:pt x="54" y="3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8" y="4"/>
                  </a:lnTo>
                  <a:lnTo>
                    <a:pt x="59" y="5"/>
                  </a:lnTo>
                  <a:lnTo>
                    <a:pt x="60" y="5"/>
                  </a:lnTo>
                  <a:lnTo>
                    <a:pt x="61" y="7"/>
                  </a:lnTo>
                  <a:lnTo>
                    <a:pt x="63" y="7"/>
                  </a:lnTo>
                  <a:lnTo>
                    <a:pt x="64" y="8"/>
                  </a:lnTo>
                  <a:lnTo>
                    <a:pt x="65" y="8"/>
                  </a:lnTo>
                  <a:lnTo>
                    <a:pt x="66" y="9"/>
                  </a:lnTo>
                  <a:lnTo>
                    <a:pt x="68" y="10"/>
                  </a:lnTo>
                  <a:lnTo>
                    <a:pt x="69" y="12"/>
                  </a:lnTo>
                  <a:lnTo>
                    <a:pt x="70" y="13"/>
                  </a:lnTo>
                  <a:lnTo>
                    <a:pt x="70" y="14"/>
                  </a:lnTo>
                  <a:lnTo>
                    <a:pt x="71" y="15"/>
                  </a:lnTo>
                  <a:lnTo>
                    <a:pt x="73" y="16"/>
                  </a:lnTo>
                  <a:lnTo>
                    <a:pt x="73" y="17"/>
                  </a:lnTo>
                  <a:lnTo>
                    <a:pt x="74" y="19"/>
                  </a:lnTo>
                  <a:lnTo>
                    <a:pt x="74" y="20"/>
                  </a:lnTo>
                  <a:lnTo>
                    <a:pt x="75" y="21"/>
                  </a:lnTo>
                  <a:lnTo>
                    <a:pt x="75" y="22"/>
                  </a:lnTo>
                  <a:lnTo>
                    <a:pt x="76" y="25"/>
                  </a:lnTo>
                  <a:lnTo>
                    <a:pt x="76" y="27"/>
                  </a:lnTo>
                  <a:lnTo>
                    <a:pt x="76" y="29"/>
                  </a:lnTo>
                  <a:lnTo>
                    <a:pt x="76" y="30"/>
                  </a:lnTo>
                  <a:lnTo>
                    <a:pt x="76" y="31"/>
                  </a:lnTo>
                  <a:lnTo>
                    <a:pt x="76" y="32"/>
                  </a:lnTo>
                  <a:lnTo>
                    <a:pt x="76" y="34"/>
                  </a:lnTo>
                  <a:lnTo>
                    <a:pt x="76" y="36"/>
                  </a:lnTo>
                  <a:lnTo>
                    <a:pt x="75" y="37"/>
                  </a:lnTo>
                  <a:lnTo>
                    <a:pt x="75" y="39"/>
                  </a:lnTo>
                  <a:lnTo>
                    <a:pt x="74" y="41"/>
                  </a:lnTo>
                  <a:lnTo>
                    <a:pt x="73" y="43"/>
                  </a:lnTo>
                  <a:lnTo>
                    <a:pt x="71" y="43"/>
                  </a:lnTo>
                  <a:lnTo>
                    <a:pt x="71" y="44"/>
                  </a:lnTo>
                  <a:lnTo>
                    <a:pt x="70" y="46"/>
                  </a:lnTo>
                  <a:lnTo>
                    <a:pt x="69" y="47"/>
                  </a:lnTo>
                  <a:lnTo>
                    <a:pt x="68" y="47"/>
                  </a:lnTo>
                  <a:lnTo>
                    <a:pt x="66" y="48"/>
                  </a:lnTo>
                  <a:lnTo>
                    <a:pt x="65" y="49"/>
                  </a:lnTo>
                  <a:lnTo>
                    <a:pt x="64" y="49"/>
                  </a:lnTo>
                  <a:lnTo>
                    <a:pt x="63" y="51"/>
                  </a:lnTo>
                  <a:lnTo>
                    <a:pt x="60" y="52"/>
                  </a:lnTo>
                  <a:lnTo>
                    <a:pt x="59" y="52"/>
                  </a:lnTo>
                  <a:lnTo>
                    <a:pt x="58" y="52"/>
                  </a:lnTo>
                  <a:lnTo>
                    <a:pt x="57" y="52"/>
                  </a:lnTo>
                  <a:lnTo>
                    <a:pt x="53" y="43"/>
                  </a:lnTo>
                  <a:lnTo>
                    <a:pt x="55" y="42"/>
                  </a:lnTo>
                  <a:lnTo>
                    <a:pt x="57" y="42"/>
                  </a:lnTo>
                  <a:lnTo>
                    <a:pt x="59" y="41"/>
                  </a:lnTo>
                  <a:lnTo>
                    <a:pt x="59" y="39"/>
                  </a:lnTo>
                  <a:lnTo>
                    <a:pt x="60" y="38"/>
                  </a:lnTo>
                  <a:lnTo>
                    <a:pt x="61" y="37"/>
                  </a:lnTo>
                  <a:lnTo>
                    <a:pt x="61" y="36"/>
                  </a:lnTo>
                  <a:lnTo>
                    <a:pt x="63" y="35"/>
                  </a:lnTo>
                  <a:lnTo>
                    <a:pt x="63" y="34"/>
                  </a:lnTo>
                  <a:lnTo>
                    <a:pt x="64" y="34"/>
                  </a:lnTo>
                  <a:lnTo>
                    <a:pt x="64" y="32"/>
                  </a:lnTo>
                  <a:lnTo>
                    <a:pt x="64" y="31"/>
                  </a:lnTo>
                  <a:lnTo>
                    <a:pt x="64" y="30"/>
                  </a:lnTo>
                  <a:lnTo>
                    <a:pt x="64" y="29"/>
                  </a:lnTo>
                  <a:lnTo>
                    <a:pt x="63" y="27"/>
                  </a:lnTo>
                  <a:lnTo>
                    <a:pt x="63" y="26"/>
                  </a:lnTo>
                  <a:lnTo>
                    <a:pt x="63" y="25"/>
                  </a:lnTo>
                  <a:lnTo>
                    <a:pt x="61" y="24"/>
                  </a:lnTo>
                  <a:lnTo>
                    <a:pt x="61" y="22"/>
                  </a:lnTo>
                  <a:lnTo>
                    <a:pt x="60" y="21"/>
                  </a:lnTo>
                  <a:lnTo>
                    <a:pt x="59" y="20"/>
                  </a:lnTo>
                  <a:lnTo>
                    <a:pt x="58" y="19"/>
                  </a:lnTo>
                  <a:lnTo>
                    <a:pt x="57" y="17"/>
                  </a:lnTo>
                  <a:lnTo>
                    <a:pt x="55" y="17"/>
                  </a:lnTo>
                  <a:lnTo>
                    <a:pt x="53" y="16"/>
                  </a:lnTo>
                  <a:lnTo>
                    <a:pt x="52" y="15"/>
                  </a:lnTo>
                  <a:lnTo>
                    <a:pt x="49" y="15"/>
                  </a:lnTo>
                  <a:lnTo>
                    <a:pt x="48" y="15"/>
                  </a:lnTo>
                  <a:lnTo>
                    <a:pt x="47" y="14"/>
                  </a:lnTo>
                  <a:lnTo>
                    <a:pt x="46" y="14"/>
                  </a:lnTo>
                  <a:lnTo>
                    <a:pt x="44" y="14"/>
                  </a:lnTo>
                  <a:lnTo>
                    <a:pt x="42" y="14"/>
                  </a:lnTo>
                  <a:lnTo>
                    <a:pt x="41" y="14"/>
                  </a:lnTo>
                  <a:lnTo>
                    <a:pt x="38" y="14"/>
                  </a:lnTo>
                  <a:lnTo>
                    <a:pt x="37" y="14"/>
                  </a:lnTo>
                  <a:lnTo>
                    <a:pt x="36" y="14"/>
                  </a:lnTo>
                  <a:lnTo>
                    <a:pt x="35" y="14"/>
                  </a:lnTo>
                  <a:lnTo>
                    <a:pt x="33" y="14"/>
                  </a:lnTo>
                  <a:lnTo>
                    <a:pt x="32" y="15"/>
                  </a:lnTo>
                  <a:lnTo>
                    <a:pt x="30" y="15"/>
                  </a:lnTo>
                  <a:lnTo>
                    <a:pt x="29" y="16"/>
                  </a:lnTo>
                  <a:lnTo>
                    <a:pt x="26" y="16"/>
                  </a:lnTo>
                  <a:lnTo>
                    <a:pt x="25" y="17"/>
                  </a:lnTo>
                  <a:lnTo>
                    <a:pt x="22" y="19"/>
                  </a:lnTo>
                  <a:lnTo>
                    <a:pt x="21" y="21"/>
                  </a:lnTo>
                  <a:lnTo>
                    <a:pt x="20" y="22"/>
                  </a:lnTo>
                  <a:lnTo>
                    <a:pt x="20" y="24"/>
                  </a:lnTo>
                  <a:lnTo>
                    <a:pt x="19" y="25"/>
                  </a:lnTo>
                  <a:lnTo>
                    <a:pt x="17" y="26"/>
                  </a:lnTo>
                  <a:lnTo>
                    <a:pt x="17" y="27"/>
                  </a:lnTo>
                  <a:lnTo>
                    <a:pt x="16" y="29"/>
                  </a:lnTo>
                  <a:lnTo>
                    <a:pt x="16" y="30"/>
                  </a:lnTo>
                  <a:lnTo>
                    <a:pt x="16" y="32"/>
                  </a:lnTo>
                  <a:lnTo>
                    <a:pt x="15" y="34"/>
                  </a:lnTo>
                  <a:lnTo>
                    <a:pt x="15" y="35"/>
                  </a:lnTo>
                  <a:lnTo>
                    <a:pt x="15" y="36"/>
                  </a:lnTo>
                  <a:lnTo>
                    <a:pt x="15" y="37"/>
                  </a:lnTo>
                  <a:lnTo>
                    <a:pt x="15" y="38"/>
                  </a:lnTo>
                  <a:lnTo>
                    <a:pt x="15" y="39"/>
                  </a:lnTo>
                  <a:lnTo>
                    <a:pt x="15" y="41"/>
                  </a:lnTo>
                  <a:lnTo>
                    <a:pt x="15" y="42"/>
                  </a:lnTo>
                  <a:lnTo>
                    <a:pt x="15" y="43"/>
                  </a:lnTo>
                  <a:lnTo>
                    <a:pt x="15" y="46"/>
                  </a:lnTo>
                  <a:lnTo>
                    <a:pt x="15" y="47"/>
                  </a:lnTo>
                  <a:lnTo>
                    <a:pt x="15" y="48"/>
                  </a:lnTo>
                  <a:lnTo>
                    <a:pt x="15" y="49"/>
                  </a:lnTo>
                  <a:lnTo>
                    <a:pt x="15" y="51"/>
                  </a:lnTo>
                  <a:lnTo>
                    <a:pt x="15" y="52"/>
                  </a:lnTo>
                  <a:lnTo>
                    <a:pt x="15" y="53"/>
                  </a:lnTo>
                  <a:lnTo>
                    <a:pt x="15" y="54"/>
                  </a:lnTo>
                  <a:lnTo>
                    <a:pt x="15" y="56"/>
                  </a:lnTo>
                  <a:lnTo>
                    <a:pt x="15" y="57"/>
                  </a:lnTo>
                  <a:lnTo>
                    <a:pt x="15" y="58"/>
                  </a:lnTo>
                  <a:lnTo>
                    <a:pt x="15" y="59"/>
                  </a:lnTo>
                  <a:lnTo>
                    <a:pt x="16" y="60"/>
                  </a:lnTo>
                  <a:lnTo>
                    <a:pt x="16" y="61"/>
                  </a:lnTo>
                  <a:lnTo>
                    <a:pt x="16" y="63"/>
                  </a:lnTo>
                  <a:lnTo>
                    <a:pt x="16" y="64"/>
                  </a:lnTo>
                  <a:lnTo>
                    <a:pt x="17" y="65"/>
                  </a:lnTo>
                  <a:lnTo>
                    <a:pt x="17" y="66"/>
                  </a:lnTo>
                  <a:lnTo>
                    <a:pt x="17" y="68"/>
                  </a:lnTo>
                  <a:lnTo>
                    <a:pt x="19" y="69"/>
                  </a:lnTo>
                  <a:lnTo>
                    <a:pt x="19" y="70"/>
                  </a:lnTo>
                  <a:lnTo>
                    <a:pt x="20" y="71"/>
                  </a:lnTo>
                  <a:lnTo>
                    <a:pt x="20" y="73"/>
                  </a:lnTo>
                  <a:lnTo>
                    <a:pt x="21" y="74"/>
                  </a:lnTo>
                  <a:lnTo>
                    <a:pt x="22" y="76"/>
                  </a:lnTo>
                  <a:lnTo>
                    <a:pt x="22" y="78"/>
                  </a:lnTo>
                  <a:lnTo>
                    <a:pt x="24" y="79"/>
                  </a:lnTo>
                  <a:lnTo>
                    <a:pt x="24" y="80"/>
                  </a:lnTo>
                  <a:lnTo>
                    <a:pt x="25" y="81"/>
                  </a:lnTo>
                  <a:lnTo>
                    <a:pt x="26" y="82"/>
                  </a:lnTo>
                  <a:lnTo>
                    <a:pt x="26" y="85"/>
                  </a:lnTo>
                  <a:lnTo>
                    <a:pt x="27" y="86"/>
                  </a:lnTo>
                  <a:lnTo>
                    <a:pt x="29" y="87"/>
                  </a:lnTo>
                  <a:lnTo>
                    <a:pt x="29" y="88"/>
                  </a:lnTo>
                  <a:lnTo>
                    <a:pt x="30" y="88"/>
                  </a:lnTo>
                  <a:lnTo>
                    <a:pt x="22" y="98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9" name="Freeform 215"/>
            <p:cNvSpPr>
              <a:spLocks/>
            </p:cNvSpPr>
            <p:nvPr/>
          </p:nvSpPr>
          <p:spPr bwMode="auto">
            <a:xfrm>
              <a:off x="6210300" y="2146301"/>
              <a:ext cx="149225" cy="41275"/>
            </a:xfrm>
            <a:custGeom>
              <a:avLst/>
              <a:gdLst>
                <a:gd name="T0" fmla="*/ 0 w 94"/>
                <a:gd name="T1" fmla="*/ 10 h 26"/>
                <a:gd name="T2" fmla="*/ 2 w 94"/>
                <a:gd name="T3" fmla="*/ 9 h 26"/>
                <a:gd name="T4" fmla="*/ 5 w 94"/>
                <a:gd name="T5" fmla="*/ 8 h 26"/>
                <a:gd name="T6" fmla="*/ 7 w 94"/>
                <a:gd name="T7" fmla="*/ 7 h 26"/>
                <a:gd name="T8" fmla="*/ 11 w 94"/>
                <a:gd name="T9" fmla="*/ 5 h 26"/>
                <a:gd name="T10" fmla="*/ 13 w 94"/>
                <a:gd name="T11" fmla="*/ 4 h 26"/>
                <a:gd name="T12" fmla="*/ 15 w 94"/>
                <a:gd name="T13" fmla="*/ 4 h 26"/>
                <a:gd name="T14" fmla="*/ 18 w 94"/>
                <a:gd name="T15" fmla="*/ 3 h 26"/>
                <a:gd name="T16" fmla="*/ 20 w 94"/>
                <a:gd name="T17" fmla="*/ 3 h 26"/>
                <a:gd name="T18" fmla="*/ 24 w 94"/>
                <a:gd name="T19" fmla="*/ 3 h 26"/>
                <a:gd name="T20" fmla="*/ 28 w 94"/>
                <a:gd name="T21" fmla="*/ 2 h 26"/>
                <a:gd name="T22" fmla="*/ 30 w 94"/>
                <a:gd name="T23" fmla="*/ 2 h 26"/>
                <a:gd name="T24" fmla="*/ 34 w 94"/>
                <a:gd name="T25" fmla="*/ 0 h 26"/>
                <a:gd name="T26" fmla="*/ 37 w 94"/>
                <a:gd name="T27" fmla="*/ 0 h 26"/>
                <a:gd name="T28" fmla="*/ 41 w 94"/>
                <a:gd name="T29" fmla="*/ 0 h 26"/>
                <a:gd name="T30" fmla="*/ 45 w 94"/>
                <a:gd name="T31" fmla="*/ 0 h 26"/>
                <a:gd name="T32" fmla="*/ 50 w 94"/>
                <a:gd name="T33" fmla="*/ 0 h 26"/>
                <a:gd name="T34" fmla="*/ 53 w 94"/>
                <a:gd name="T35" fmla="*/ 0 h 26"/>
                <a:gd name="T36" fmla="*/ 57 w 94"/>
                <a:gd name="T37" fmla="*/ 0 h 26"/>
                <a:gd name="T38" fmla="*/ 63 w 94"/>
                <a:gd name="T39" fmla="*/ 2 h 26"/>
                <a:gd name="T40" fmla="*/ 68 w 94"/>
                <a:gd name="T41" fmla="*/ 2 h 26"/>
                <a:gd name="T42" fmla="*/ 73 w 94"/>
                <a:gd name="T43" fmla="*/ 3 h 26"/>
                <a:gd name="T44" fmla="*/ 78 w 94"/>
                <a:gd name="T45" fmla="*/ 4 h 26"/>
                <a:gd name="T46" fmla="*/ 82 w 94"/>
                <a:gd name="T47" fmla="*/ 5 h 26"/>
                <a:gd name="T48" fmla="*/ 87 w 94"/>
                <a:gd name="T49" fmla="*/ 7 h 26"/>
                <a:gd name="T50" fmla="*/ 94 w 94"/>
                <a:gd name="T51" fmla="*/ 8 h 26"/>
                <a:gd name="T52" fmla="*/ 91 w 94"/>
                <a:gd name="T53" fmla="*/ 20 h 26"/>
                <a:gd name="T54" fmla="*/ 87 w 94"/>
                <a:gd name="T55" fmla="*/ 19 h 26"/>
                <a:gd name="T56" fmla="*/ 85 w 94"/>
                <a:gd name="T57" fmla="*/ 19 h 26"/>
                <a:gd name="T58" fmla="*/ 81 w 94"/>
                <a:gd name="T59" fmla="*/ 19 h 26"/>
                <a:gd name="T60" fmla="*/ 79 w 94"/>
                <a:gd name="T61" fmla="*/ 17 h 26"/>
                <a:gd name="T62" fmla="*/ 77 w 94"/>
                <a:gd name="T63" fmla="*/ 17 h 26"/>
                <a:gd name="T64" fmla="*/ 73 w 94"/>
                <a:gd name="T65" fmla="*/ 16 h 26"/>
                <a:gd name="T66" fmla="*/ 69 w 94"/>
                <a:gd name="T67" fmla="*/ 16 h 26"/>
                <a:gd name="T68" fmla="*/ 65 w 94"/>
                <a:gd name="T69" fmla="*/ 16 h 26"/>
                <a:gd name="T70" fmla="*/ 63 w 94"/>
                <a:gd name="T71" fmla="*/ 16 h 26"/>
                <a:gd name="T72" fmla="*/ 59 w 94"/>
                <a:gd name="T73" fmla="*/ 16 h 26"/>
                <a:gd name="T74" fmla="*/ 56 w 94"/>
                <a:gd name="T75" fmla="*/ 16 h 26"/>
                <a:gd name="T76" fmla="*/ 52 w 94"/>
                <a:gd name="T77" fmla="*/ 16 h 26"/>
                <a:gd name="T78" fmla="*/ 48 w 94"/>
                <a:gd name="T79" fmla="*/ 16 h 26"/>
                <a:gd name="T80" fmla="*/ 46 w 94"/>
                <a:gd name="T81" fmla="*/ 16 h 26"/>
                <a:gd name="T82" fmla="*/ 42 w 94"/>
                <a:gd name="T83" fmla="*/ 16 h 26"/>
                <a:gd name="T84" fmla="*/ 39 w 94"/>
                <a:gd name="T85" fmla="*/ 16 h 26"/>
                <a:gd name="T86" fmla="*/ 35 w 94"/>
                <a:gd name="T87" fmla="*/ 16 h 26"/>
                <a:gd name="T88" fmla="*/ 31 w 94"/>
                <a:gd name="T89" fmla="*/ 17 h 26"/>
                <a:gd name="T90" fmla="*/ 28 w 94"/>
                <a:gd name="T91" fmla="*/ 19 h 26"/>
                <a:gd name="T92" fmla="*/ 24 w 94"/>
                <a:gd name="T93" fmla="*/ 19 h 26"/>
                <a:gd name="T94" fmla="*/ 20 w 94"/>
                <a:gd name="T95" fmla="*/ 20 h 26"/>
                <a:gd name="T96" fmla="*/ 18 w 94"/>
                <a:gd name="T97" fmla="*/ 21 h 26"/>
                <a:gd name="T98" fmla="*/ 14 w 94"/>
                <a:gd name="T99" fmla="*/ 21 h 26"/>
                <a:gd name="T100" fmla="*/ 12 w 94"/>
                <a:gd name="T101" fmla="*/ 24 h 26"/>
                <a:gd name="T102" fmla="*/ 9 w 94"/>
                <a:gd name="T103" fmla="*/ 24 h 26"/>
                <a:gd name="T104" fmla="*/ 7 w 94"/>
                <a:gd name="T105" fmla="*/ 26 h 2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94"/>
                <a:gd name="T160" fmla="*/ 0 h 26"/>
                <a:gd name="T161" fmla="*/ 94 w 94"/>
                <a:gd name="T162" fmla="*/ 26 h 2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94" h="26">
                  <a:moveTo>
                    <a:pt x="0" y="10"/>
                  </a:moveTo>
                  <a:lnTo>
                    <a:pt x="0" y="10"/>
                  </a:lnTo>
                  <a:lnTo>
                    <a:pt x="1" y="9"/>
                  </a:lnTo>
                  <a:lnTo>
                    <a:pt x="2" y="9"/>
                  </a:lnTo>
                  <a:lnTo>
                    <a:pt x="3" y="8"/>
                  </a:lnTo>
                  <a:lnTo>
                    <a:pt x="5" y="8"/>
                  </a:lnTo>
                  <a:lnTo>
                    <a:pt x="6" y="8"/>
                  </a:lnTo>
                  <a:lnTo>
                    <a:pt x="7" y="7"/>
                  </a:lnTo>
                  <a:lnTo>
                    <a:pt x="9" y="5"/>
                  </a:lnTo>
                  <a:lnTo>
                    <a:pt x="11" y="5"/>
                  </a:lnTo>
                  <a:lnTo>
                    <a:pt x="12" y="4"/>
                  </a:lnTo>
                  <a:lnTo>
                    <a:pt x="13" y="4"/>
                  </a:lnTo>
                  <a:lnTo>
                    <a:pt x="14" y="4"/>
                  </a:lnTo>
                  <a:lnTo>
                    <a:pt x="15" y="4"/>
                  </a:lnTo>
                  <a:lnTo>
                    <a:pt x="17" y="3"/>
                  </a:lnTo>
                  <a:lnTo>
                    <a:pt x="18" y="3"/>
                  </a:lnTo>
                  <a:lnTo>
                    <a:pt x="19" y="3"/>
                  </a:lnTo>
                  <a:lnTo>
                    <a:pt x="20" y="3"/>
                  </a:lnTo>
                  <a:lnTo>
                    <a:pt x="23" y="3"/>
                  </a:lnTo>
                  <a:lnTo>
                    <a:pt x="24" y="3"/>
                  </a:lnTo>
                  <a:lnTo>
                    <a:pt x="25" y="2"/>
                  </a:lnTo>
                  <a:lnTo>
                    <a:pt x="28" y="2"/>
                  </a:lnTo>
                  <a:lnTo>
                    <a:pt x="29" y="2"/>
                  </a:lnTo>
                  <a:lnTo>
                    <a:pt x="30" y="2"/>
                  </a:lnTo>
                  <a:lnTo>
                    <a:pt x="33" y="2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37" y="0"/>
                  </a:lnTo>
                  <a:lnTo>
                    <a:pt x="39" y="0"/>
                  </a:lnTo>
                  <a:lnTo>
                    <a:pt x="41" y="0"/>
                  </a:lnTo>
                  <a:lnTo>
                    <a:pt x="42" y="0"/>
                  </a:lnTo>
                  <a:lnTo>
                    <a:pt x="45" y="0"/>
                  </a:lnTo>
                  <a:lnTo>
                    <a:pt x="47" y="0"/>
                  </a:lnTo>
                  <a:lnTo>
                    <a:pt x="50" y="0"/>
                  </a:lnTo>
                  <a:lnTo>
                    <a:pt x="51" y="0"/>
                  </a:lnTo>
                  <a:lnTo>
                    <a:pt x="53" y="0"/>
                  </a:lnTo>
                  <a:lnTo>
                    <a:pt x="56" y="0"/>
                  </a:lnTo>
                  <a:lnTo>
                    <a:pt x="57" y="0"/>
                  </a:lnTo>
                  <a:lnTo>
                    <a:pt x="61" y="2"/>
                  </a:lnTo>
                  <a:lnTo>
                    <a:pt x="63" y="2"/>
                  </a:lnTo>
                  <a:lnTo>
                    <a:pt x="65" y="2"/>
                  </a:lnTo>
                  <a:lnTo>
                    <a:pt x="68" y="2"/>
                  </a:lnTo>
                  <a:lnTo>
                    <a:pt x="69" y="3"/>
                  </a:lnTo>
                  <a:lnTo>
                    <a:pt x="73" y="3"/>
                  </a:lnTo>
                  <a:lnTo>
                    <a:pt x="75" y="3"/>
                  </a:lnTo>
                  <a:lnTo>
                    <a:pt x="78" y="4"/>
                  </a:lnTo>
                  <a:lnTo>
                    <a:pt x="80" y="4"/>
                  </a:lnTo>
                  <a:lnTo>
                    <a:pt x="82" y="5"/>
                  </a:lnTo>
                  <a:lnTo>
                    <a:pt x="85" y="5"/>
                  </a:lnTo>
                  <a:lnTo>
                    <a:pt x="87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2" y="20"/>
                  </a:lnTo>
                  <a:lnTo>
                    <a:pt x="91" y="20"/>
                  </a:lnTo>
                  <a:lnTo>
                    <a:pt x="90" y="20"/>
                  </a:lnTo>
                  <a:lnTo>
                    <a:pt x="87" y="19"/>
                  </a:lnTo>
                  <a:lnTo>
                    <a:pt x="86" y="19"/>
                  </a:lnTo>
                  <a:lnTo>
                    <a:pt x="85" y="19"/>
                  </a:lnTo>
                  <a:lnTo>
                    <a:pt x="82" y="19"/>
                  </a:lnTo>
                  <a:lnTo>
                    <a:pt x="81" y="19"/>
                  </a:lnTo>
                  <a:lnTo>
                    <a:pt x="80" y="19"/>
                  </a:lnTo>
                  <a:lnTo>
                    <a:pt x="79" y="17"/>
                  </a:lnTo>
                  <a:lnTo>
                    <a:pt x="78" y="17"/>
                  </a:lnTo>
                  <a:lnTo>
                    <a:pt x="77" y="17"/>
                  </a:lnTo>
                  <a:lnTo>
                    <a:pt x="75" y="17"/>
                  </a:lnTo>
                  <a:lnTo>
                    <a:pt x="73" y="16"/>
                  </a:lnTo>
                  <a:lnTo>
                    <a:pt x="70" y="16"/>
                  </a:lnTo>
                  <a:lnTo>
                    <a:pt x="69" y="16"/>
                  </a:lnTo>
                  <a:lnTo>
                    <a:pt x="68" y="16"/>
                  </a:lnTo>
                  <a:lnTo>
                    <a:pt x="65" y="16"/>
                  </a:lnTo>
                  <a:lnTo>
                    <a:pt x="64" y="16"/>
                  </a:lnTo>
                  <a:lnTo>
                    <a:pt x="63" y="16"/>
                  </a:lnTo>
                  <a:lnTo>
                    <a:pt x="61" y="16"/>
                  </a:lnTo>
                  <a:lnTo>
                    <a:pt x="59" y="16"/>
                  </a:lnTo>
                  <a:lnTo>
                    <a:pt x="57" y="16"/>
                  </a:lnTo>
                  <a:lnTo>
                    <a:pt x="56" y="16"/>
                  </a:lnTo>
                  <a:lnTo>
                    <a:pt x="55" y="16"/>
                  </a:lnTo>
                  <a:lnTo>
                    <a:pt x="52" y="16"/>
                  </a:lnTo>
                  <a:lnTo>
                    <a:pt x="51" y="16"/>
                  </a:lnTo>
                  <a:lnTo>
                    <a:pt x="48" y="16"/>
                  </a:lnTo>
                  <a:lnTo>
                    <a:pt x="47" y="16"/>
                  </a:lnTo>
                  <a:lnTo>
                    <a:pt x="46" y="16"/>
                  </a:lnTo>
                  <a:lnTo>
                    <a:pt x="44" y="16"/>
                  </a:lnTo>
                  <a:lnTo>
                    <a:pt x="42" y="16"/>
                  </a:lnTo>
                  <a:lnTo>
                    <a:pt x="40" y="16"/>
                  </a:lnTo>
                  <a:lnTo>
                    <a:pt x="39" y="16"/>
                  </a:lnTo>
                  <a:lnTo>
                    <a:pt x="36" y="16"/>
                  </a:lnTo>
                  <a:lnTo>
                    <a:pt x="35" y="16"/>
                  </a:lnTo>
                  <a:lnTo>
                    <a:pt x="33" y="17"/>
                  </a:lnTo>
                  <a:lnTo>
                    <a:pt x="31" y="17"/>
                  </a:lnTo>
                  <a:lnTo>
                    <a:pt x="30" y="17"/>
                  </a:lnTo>
                  <a:lnTo>
                    <a:pt x="28" y="19"/>
                  </a:lnTo>
                  <a:lnTo>
                    <a:pt x="25" y="19"/>
                  </a:lnTo>
                  <a:lnTo>
                    <a:pt x="24" y="19"/>
                  </a:lnTo>
                  <a:lnTo>
                    <a:pt x="23" y="19"/>
                  </a:lnTo>
                  <a:lnTo>
                    <a:pt x="20" y="20"/>
                  </a:lnTo>
                  <a:lnTo>
                    <a:pt x="19" y="20"/>
                  </a:lnTo>
                  <a:lnTo>
                    <a:pt x="18" y="21"/>
                  </a:lnTo>
                  <a:lnTo>
                    <a:pt x="17" y="21"/>
                  </a:lnTo>
                  <a:lnTo>
                    <a:pt x="14" y="21"/>
                  </a:lnTo>
                  <a:lnTo>
                    <a:pt x="13" y="22"/>
                  </a:lnTo>
                  <a:lnTo>
                    <a:pt x="12" y="24"/>
                  </a:lnTo>
                  <a:lnTo>
                    <a:pt x="11" y="24"/>
                  </a:lnTo>
                  <a:lnTo>
                    <a:pt x="9" y="24"/>
                  </a:lnTo>
                  <a:lnTo>
                    <a:pt x="8" y="25"/>
                  </a:lnTo>
                  <a:lnTo>
                    <a:pt x="7" y="26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0" name="Freeform 216"/>
            <p:cNvSpPr>
              <a:spLocks/>
            </p:cNvSpPr>
            <p:nvPr/>
          </p:nvSpPr>
          <p:spPr bwMode="auto">
            <a:xfrm>
              <a:off x="5995988" y="2341563"/>
              <a:ext cx="39687" cy="142875"/>
            </a:xfrm>
            <a:custGeom>
              <a:avLst/>
              <a:gdLst>
                <a:gd name="T0" fmla="*/ 25 w 25"/>
                <a:gd name="T1" fmla="*/ 4 h 90"/>
                <a:gd name="T2" fmla="*/ 24 w 25"/>
                <a:gd name="T3" fmla="*/ 6 h 90"/>
                <a:gd name="T4" fmla="*/ 22 w 25"/>
                <a:gd name="T5" fmla="*/ 8 h 90"/>
                <a:gd name="T6" fmla="*/ 21 w 25"/>
                <a:gd name="T7" fmla="*/ 12 h 90"/>
                <a:gd name="T8" fmla="*/ 21 w 25"/>
                <a:gd name="T9" fmla="*/ 14 h 90"/>
                <a:gd name="T10" fmla="*/ 20 w 25"/>
                <a:gd name="T11" fmla="*/ 17 h 90"/>
                <a:gd name="T12" fmla="*/ 20 w 25"/>
                <a:gd name="T13" fmla="*/ 19 h 90"/>
                <a:gd name="T14" fmla="*/ 19 w 25"/>
                <a:gd name="T15" fmla="*/ 22 h 90"/>
                <a:gd name="T16" fmla="*/ 19 w 25"/>
                <a:gd name="T17" fmla="*/ 24 h 90"/>
                <a:gd name="T18" fmla="*/ 17 w 25"/>
                <a:gd name="T19" fmla="*/ 26 h 90"/>
                <a:gd name="T20" fmla="*/ 16 w 25"/>
                <a:gd name="T21" fmla="*/ 31 h 90"/>
                <a:gd name="T22" fmla="*/ 16 w 25"/>
                <a:gd name="T23" fmla="*/ 34 h 90"/>
                <a:gd name="T24" fmla="*/ 16 w 25"/>
                <a:gd name="T25" fmla="*/ 37 h 90"/>
                <a:gd name="T26" fmla="*/ 16 w 25"/>
                <a:gd name="T27" fmla="*/ 41 h 90"/>
                <a:gd name="T28" fmla="*/ 15 w 25"/>
                <a:gd name="T29" fmla="*/ 44 h 90"/>
                <a:gd name="T30" fmla="*/ 15 w 25"/>
                <a:gd name="T31" fmla="*/ 47 h 90"/>
                <a:gd name="T32" fmla="*/ 15 w 25"/>
                <a:gd name="T33" fmla="*/ 52 h 90"/>
                <a:gd name="T34" fmla="*/ 15 w 25"/>
                <a:gd name="T35" fmla="*/ 56 h 90"/>
                <a:gd name="T36" fmla="*/ 15 w 25"/>
                <a:gd name="T37" fmla="*/ 59 h 90"/>
                <a:gd name="T38" fmla="*/ 15 w 25"/>
                <a:gd name="T39" fmla="*/ 63 h 90"/>
                <a:gd name="T40" fmla="*/ 15 w 25"/>
                <a:gd name="T41" fmla="*/ 68 h 90"/>
                <a:gd name="T42" fmla="*/ 16 w 25"/>
                <a:gd name="T43" fmla="*/ 72 h 90"/>
                <a:gd name="T44" fmla="*/ 16 w 25"/>
                <a:gd name="T45" fmla="*/ 76 h 90"/>
                <a:gd name="T46" fmla="*/ 16 w 25"/>
                <a:gd name="T47" fmla="*/ 80 h 90"/>
                <a:gd name="T48" fmla="*/ 17 w 25"/>
                <a:gd name="T49" fmla="*/ 85 h 90"/>
                <a:gd name="T50" fmla="*/ 19 w 25"/>
                <a:gd name="T51" fmla="*/ 90 h 90"/>
                <a:gd name="T52" fmla="*/ 5 w 25"/>
                <a:gd name="T53" fmla="*/ 89 h 90"/>
                <a:gd name="T54" fmla="*/ 4 w 25"/>
                <a:gd name="T55" fmla="*/ 86 h 90"/>
                <a:gd name="T56" fmla="*/ 4 w 25"/>
                <a:gd name="T57" fmla="*/ 84 h 90"/>
                <a:gd name="T58" fmla="*/ 4 w 25"/>
                <a:gd name="T59" fmla="*/ 81 h 90"/>
                <a:gd name="T60" fmla="*/ 3 w 25"/>
                <a:gd name="T61" fmla="*/ 78 h 90"/>
                <a:gd name="T62" fmla="*/ 3 w 25"/>
                <a:gd name="T63" fmla="*/ 74 h 90"/>
                <a:gd name="T64" fmla="*/ 2 w 25"/>
                <a:gd name="T65" fmla="*/ 72 h 90"/>
                <a:gd name="T66" fmla="*/ 2 w 25"/>
                <a:gd name="T67" fmla="*/ 69 h 90"/>
                <a:gd name="T68" fmla="*/ 2 w 25"/>
                <a:gd name="T69" fmla="*/ 66 h 90"/>
                <a:gd name="T70" fmla="*/ 2 w 25"/>
                <a:gd name="T71" fmla="*/ 63 h 90"/>
                <a:gd name="T72" fmla="*/ 0 w 25"/>
                <a:gd name="T73" fmla="*/ 59 h 90"/>
                <a:gd name="T74" fmla="*/ 0 w 25"/>
                <a:gd name="T75" fmla="*/ 56 h 90"/>
                <a:gd name="T76" fmla="*/ 0 w 25"/>
                <a:gd name="T77" fmla="*/ 53 h 90"/>
                <a:gd name="T78" fmla="*/ 0 w 25"/>
                <a:gd name="T79" fmla="*/ 48 h 90"/>
                <a:gd name="T80" fmla="*/ 0 w 25"/>
                <a:gd name="T81" fmla="*/ 46 h 90"/>
                <a:gd name="T82" fmla="*/ 0 w 25"/>
                <a:gd name="T83" fmla="*/ 42 h 90"/>
                <a:gd name="T84" fmla="*/ 0 w 25"/>
                <a:gd name="T85" fmla="*/ 39 h 90"/>
                <a:gd name="T86" fmla="*/ 2 w 25"/>
                <a:gd name="T87" fmla="*/ 35 h 90"/>
                <a:gd name="T88" fmla="*/ 2 w 25"/>
                <a:gd name="T89" fmla="*/ 30 h 90"/>
                <a:gd name="T90" fmla="*/ 3 w 25"/>
                <a:gd name="T91" fmla="*/ 26 h 90"/>
                <a:gd name="T92" fmla="*/ 3 w 25"/>
                <a:gd name="T93" fmla="*/ 23 h 90"/>
                <a:gd name="T94" fmla="*/ 4 w 25"/>
                <a:gd name="T95" fmla="*/ 19 h 90"/>
                <a:gd name="T96" fmla="*/ 5 w 25"/>
                <a:gd name="T97" fmla="*/ 15 h 90"/>
                <a:gd name="T98" fmla="*/ 5 w 25"/>
                <a:gd name="T99" fmla="*/ 12 h 90"/>
                <a:gd name="T100" fmla="*/ 7 w 25"/>
                <a:gd name="T101" fmla="*/ 8 h 90"/>
                <a:gd name="T102" fmla="*/ 9 w 25"/>
                <a:gd name="T103" fmla="*/ 4 h 90"/>
                <a:gd name="T104" fmla="*/ 10 w 25"/>
                <a:gd name="T105" fmla="*/ 1 h 90"/>
                <a:gd name="T106" fmla="*/ 25 w 25"/>
                <a:gd name="T107" fmla="*/ 3 h 9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25"/>
                <a:gd name="T163" fmla="*/ 0 h 90"/>
                <a:gd name="T164" fmla="*/ 25 w 25"/>
                <a:gd name="T165" fmla="*/ 90 h 9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25" h="90">
                  <a:moveTo>
                    <a:pt x="25" y="3"/>
                  </a:moveTo>
                  <a:lnTo>
                    <a:pt x="25" y="4"/>
                  </a:lnTo>
                  <a:lnTo>
                    <a:pt x="24" y="4"/>
                  </a:lnTo>
                  <a:lnTo>
                    <a:pt x="24" y="6"/>
                  </a:lnTo>
                  <a:lnTo>
                    <a:pt x="24" y="7"/>
                  </a:lnTo>
                  <a:lnTo>
                    <a:pt x="22" y="8"/>
                  </a:lnTo>
                  <a:lnTo>
                    <a:pt x="21" y="11"/>
                  </a:lnTo>
                  <a:lnTo>
                    <a:pt x="21" y="12"/>
                  </a:lnTo>
                  <a:lnTo>
                    <a:pt x="21" y="13"/>
                  </a:lnTo>
                  <a:lnTo>
                    <a:pt x="21" y="14"/>
                  </a:lnTo>
                  <a:lnTo>
                    <a:pt x="21" y="15"/>
                  </a:lnTo>
                  <a:lnTo>
                    <a:pt x="20" y="17"/>
                  </a:lnTo>
                  <a:lnTo>
                    <a:pt x="20" y="18"/>
                  </a:lnTo>
                  <a:lnTo>
                    <a:pt x="20" y="19"/>
                  </a:lnTo>
                  <a:lnTo>
                    <a:pt x="20" y="20"/>
                  </a:lnTo>
                  <a:lnTo>
                    <a:pt x="19" y="22"/>
                  </a:lnTo>
                  <a:lnTo>
                    <a:pt x="19" y="23"/>
                  </a:lnTo>
                  <a:lnTo>
                    <a:pt x="19" y="24"/>
                  </a:lnTo>
                  <a:lnTo>
                    <a:pt x="19" y="25"/>
                  </a:lnTo>
                  <a:lnTo>
                    <a:pt x="17" y="26"/>
                  </a:lnTo>
                  <a:lnTo>
                    <a:pt x="17" y="29"/>
                  </a:lnTo>
                  <a:lnTo>
                    <a:pt x="16" y="31"/>
                  </a:lnTo>
                  <a:lnTo>
                    <a:pt x="16" y="32"/>
                  </a:lnTo>
                  <a:lnTo>
                    <a:pt x="16" y="34"/>
                  </a:lnTo>
                  <a:lnTo>
                    <a:pt x="16" y="36"/>
                  </a:lnTo>
                  <a:lnTo>
                    <a:pt x="16" y="37"/>
                  </a:lnTo>
                  <a:lnTo>
                    <a:pt x="16" y="39"/>
                  </a:lnTo>
                  <a:lnTo>
                    <a:pt x="16" y="41"/>
                  </a:lnTo>
                  <a:lnTo>
                    <a:pt x="15" y="42"/>
                  </a:lnTo>
                  <a:lnTo>
                    <a:pt x="15" y="44"/>
                  </a:lnTo>
                  <a:lnTo>
                    <a:pt x="15" y="46"/>
                  </a:lnTo>
                  <a:lnTo>
                    <a:pt x="15" y="47"/>
                  </a:lnTo>
                  <a:lnTo>
                    <a:pt x="15" y="50"/>
                  </a:lnTo>
                  <a:lnTo>
                    <a:pt x="15" y="52"/>
                  </a:lnTo>
                  <a:lnTo>
                    <a:pt x="15" y="53"/>
                  </a:lnTo>
                  <a:lnTo>
                    <a:pt x="15" y="56"/>
                  </a:lnTo>
                  <a:lnTo>
                    <a:pt x="15" y="57"/>
                  </a:lnTo>
                  <a:lnTo>
                    <a:pt x="15" y="59"/>
                  </a:lnTo>
                  <a:lnTo>
                    <a:pt x="15" y="62"/>
                  </a:lnTo>
                  <a:lnTo>
                    <a:pt x="15" y="63"/>
                  </a:lnTo>
                  <a:lnTo>
                    <a:pt x="15" y="66"/>
                  </a:lnTo>
                  <a:lnTo>
                    <a:pt x="15" y="68"/>
                  </a:lnTo>
                  <a:lnTo>
                    <a:pt x="15" y="69"/>
                  </a:lnTo>
                  <a:lnTo>
                    <a:pt x="16" y="72"/>
                  </a:lnTo>
                  <a:lnTo>
                    <a:pt x="16" y="74"/>
                  </a:lnTo>
                  <a:lnTo>
                    <a:pt x="16" y="76"/>
                  </a:lnTo>
                  <a:lnTo>
                    <a:pt x="16" y="78"/>
                  </a:lnTo>
                  <a:lnTo>
                    <a:pt x="16" y="80"/>
                  </a:lnTo>
                  <a:lnTo>
                    <a:pt x="16" y="83"/>
                  </a:lnTo>
                  <a:lnTo>
                    <a:pt x="17" y="85"/>
                  </a:lnTo>
                  <a:lnTo>
                    <a:pt x="17" y="88"/>
                  </a:lnTo>
                  <a:lnTo>
                    <a:pt x="19" y="90"/>
                  </a:lnTo>
                  <a:lnTo>
                    <a:pt x="5" y="90"/>
                  </a:lnTo>
                  <a:lnTo>
                    <a:pt x="5" y="89"/>
                  </a:lnTo>
                  <a:lnTo>
                    <a:pt x="4" y="88"/>
                  </a:lnTo>
                  <a:lnTo>
                    <a:pt x="4" y="86"/>
                  </a:lnTo>
                  <a:lnTo>
                    <a:pt x="4" y="85"/>
                  </a:lnTo>
                  <a:lnTo>
                    <a:pt x="4" y="84"/>
                  </a:lnTo>
                  <a:lnTo>
                    <a:pt x="4" y="83"/>
                  </a:lnTo>
                  <a:lnTo>
                    <a:pt x="4" y="81"/>
                  </a:lnTo>
                  <a:lnTo>
                    <a:pt x="3" y="79"/>
                  </a:lnTo>
                  <a:lnTo>
                    <a:pt x="3" y="78"/>
                  </a:lnTo>
                  <a:lnTo>
                    <a:pt x="3" y="75"/>
                  </a:lnTo>
                  <a:lnTo>
                    <a:pt x="3" y="74"/>
                  </a:lnTo>
                  <a:lnTo>
                    <a:pt x="3" y="73"/>
                  </a:lnTo>
                  <a:lnTo>
                    <a:pt x="2" y="72"/>
                  </a:lnTo>
                  <a:lnTo>
                    <a:pt x="2" y="70"/>
                  </a:lnTo>
                  <a:lnTo>
                    <a:pt x="2" y="69"/>
                  </a:lnTo>
                  <a:lnTo>
                    <a:pt x="2" y="68"/>
                  </a:lnTo>
                  <a:lnTo>
                    <a:pt x="2" y="66"/>
                  </a:lnTo>
                  <a:lnTo>
                    <a:pt x="2" y="64"/>
                  </a:lnTo>
                  <a:lnTo>
                    <a:pt x="2" y="63"/>
                  </a:lnTo>
                  <a:lnTo>
                    <a:pt x="0" y="62"/>
                  </a:lnTo>
                  <a:lnTo>
                    <a:pt x="0" y="59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0" y="54"/>
                  </a:lnTo>
                  <a:lnTo>
                    <a:pt x="0" y="53"/>
                  </a:lnTo>
                  <a:lnTo>
                    <a:pt x="0" y="51"/>
                  </a:lnTo>
                  <a:lnTo>
                    <a:pt x="0" y="48"/>
                  </a:lnTo>
                  <a:lnTo>
                    <a:pt x="0" y="47"/>
                  </a:lnTo>
                  <a:lnTo>
                    <a:pt x="0" y="46"/>
                  </a:lnTo>
                  <a:lnTo>
                    <a:pt x="0" y="44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0" y="39"/>
                  </a:lnTo>
                  <a:lnTo>
                    <a:pt x="2" y="36"/>
                  </a:lnTo>
                  <a:lnTo>
                    <a:pt x="2" y="35"/>
                  </a:lnTo>
                  <a:lnTo>
                    <a:pt x="2" y="32"/>
                  </a:lnTo>
                  <a:lnTo>
                    <a:pt x="2" y="30"/>
                  </a:lnTo>
                  <a:lnTo>
                    <a:pt x="3" y="29"/>
                  </a:lnTo>
                  <a:lnTo>
                    <a:pt x="3" y="26"/>
                  </a:lnTo>
                  <a:lnTo>
                    <a:pt x="3" y="25"/>
                  </a:lnTo>
                  <a:lnTo>
                    <a:pt x="3" y="23"/>
                  </a:lnTo>
                  <a:lnTo>
                    <a:pt x="4" y="22"/>
                  </a:lnTo>
                  <a:lnTo>
                    <a:pt x="4" y="19"/>
                  </a:lnTo>
                  <a:lnTo>
                    <a:pt x="4" y="17"/>
                  </a:lnTo>
                  <a:lnTo>
                    <a:pt x="5" y="15"/>
                  </a:lnTo>
                  <a:lnTo>
                    <a:pt x="5" y="13"/>
                  </a:lnTo>
                  <a:lnTo>
                    <a:pt x="5" y="12"/>
                  </a:lnTo>
                  <a:lnTo>
                    <a:pt x="7" y="9"/>
                  </a:lnTo>
                  <a:lnTo>
                    <a:pt x="7" y="8"/>
                  </a:lnTo>
                  <a:lnTo>
                    <a:pt x="8" y="6"/>
                  </a:lnTo>
                  <a:lnTo>
                    <a:pt x="9" y="4"/>
                  </a:lnTo>
                  <a:lnTo>
                    <a:pt x="9" y="2"/>
                  </a:lnTo>
                  <a:lnTo>
                    <a:pt x="10" y="1"/>
                  </a:lnTo>
                  <a:lnTo>
                    <a:pt x="11" y="0"/>
                  </a:lnTo>
                  <a:lnTo>
                    <a:pt x="25" y="3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1" name="Freeform 217"/>
            <p:cNvSpPr>
              <a:spLocks/>
            </p:cNvSpPr>
            <p:nvPr/>
          </p:nvSpPr>
          <p:spPr bwMode="auto">
            <a:xfrm>
              <a:off x="5759450" y="2216151"/>
              <a:ext cx="120650" cy="128588"/>
            </a:xfrm>
            <a:custGeom>
              <a:avLst/>
              <a:gdLst>
                <a:gd name="T0" fmla="*/ 76 w 76"/>
                <a:gd name="T1" fmla="*/ 10 h 81"/>
                <a:gd name="T2" fmla="*/ 73 w 76"/>
                <a:gd name="T3" fmla="*/ 13 h 81"/>
                <a:gd name="T4" fmla="*/ 72 w 76"/>
                <a:gd name="T5" fmla="*/ 15 h 81"/>
                <a:gd name="T6" fmla="*/ 70 w 76"/>
                <a:gd name="T7" fmla="*/ 17 h 81"/>
                <a:gd name="T8" fmla="*/ 68 w 76"/>
                <a:gd name="T9" fmla="*/ 21 h 81"/>
                <a:gd name="T10" fmla="*/ 66 w 76"/>
                <a:gd name="T11" fmla="*/ 24 h 81"/>
                <a:gd name="T12" fmla="*/ 64 w 76"/>
                <a:gd name="T13" fmla="*/ 26 h 81"/>
                <a:gd name="T14" fmla="*/ 63 w 76"/>
                <a:gd name="T15" fmla="*/ 29 h 81"/>
                <a:gd name="T16" fmla="*/ 60 w 76"/>
                <a:gd name="T17" fmla="*/ 31 h 81"/>
                <a:gd name="T18" fmla="*/ 59 w 76"/>
                <a:gd name="T19" fmla="*/ 34 h 81"/>
                <a:gd name="T20" fmla="*/ 56 w 76"/>
                <a:gd name="T21" fmla="*/ 36 h 81"/>
                <a:gd name="T22" fmla="*/ 54 w 76"/>
                <a:gd name="T23" fmla="*/ 38 h 81"/>
                <a:gd name="T24" fmla="*/ 52 w 76"/>
                <a:gd name="T25" fmla="*/ 42 h 81"/>
                <a:gd name="T26" fmla="*/ 49 w 76"/>
                <a:gd name="T27" fmla="*/ 44 h 81"/>
                <a:gd name="T28" fmla="*/ 47 w 76"/>
                <a:gd name="T29" fmla="*/ 47 h 81"/>
                <a:gd name="T30" fmla="*/ 44 w 76"/>
                <a:gd name="T31" fmla="*/ 49 h 81"/>
                <a:gd name="T32" fmla="*/ 41 w 76"/>
                <a:gd name="T33" fmla="*/ 53 h 81"/>
                <a:gd name="T34" fmla="*/ 38 w 76"/>
                <a:gd name="T35" fmla="*/ 56 h 81"/>
                <a:gd name="T36" fmla="*/ 36 w 76"/>
                <a:gd name="T37" fmla="*/ 59 h 81"/>
                <a:gd name="T38" fmla="*/ 32 w 76"/>
                <a:gd name="T39" fmla="*/ 61 h 81"/>
                <a:gd name="T40" fmla="*/ 28 w 76"/>
                <a:gd name="T41" fmla="*/ 65 h 81"/>
                <a:gd name="T42" fmla="*/ 26 w 76"/>
                <a:gd name="T43" fmla="*/ 69 h 81"/>
                <a:gd name="T44" fmla="*/ 21 w 76"/>
                <a:gd name="T45" fmla="*/ 71 h 81"/>
                <a:gd name="T46" fmla="*/ 19 w 76"/>
                <a:gd name="T47" fmla="*/ 74 h 81"/>
                <a:gd name="T48" fmla="*/ 15 w 76"/>
                <a:gd name="T49" fmla="*/ 78 h 81"/>
                <a:gd name="T50" fmla="*/ 11 w 76"/>
                <a:gd name="T51" fmla="*/ 81 h 81"/>
                <a:gd name="T52" fmla="*/ 0 w 76"/>
                <a:gd name="T53" fmla="*/ 68 h 81"/>
                <a:gd name="T54" fmla="*/ 3 w 76"/>
                <a:gd name="T55" fmla="*/ 66 h 81"/>
                <a:gd name="T56" fmla="*/ 5 w 76"/>
                <a:gd name="T57" fmla="*/ 64 h 81"/>
                <a:gd name="T58" fmla="*/ 9 w 76"/>
                <a:gd name="T59" fmla="*/ 60 h 81"/>
                <a:gd name="T60" fmla="*/ 11 w 76"/>
                <a:gd name="T61" fmla="*/ 58 h 81"/>
                <a:gd name="T62" fmla="*/ 13 w 76"/>
                <a:gd name="T63" fmla="*/ 56 h 81"/>
                <a:gd name="T64" fmla="*/ 15 w 76"/>
                <a:gd name="T65" fmla="*/ 54 h 81"/>
                <a:gd name="T66" fmla="*/ 18 w 76"/>
                <a:gd name="T67" fmla="*/ 52 h 81"/>
                <a:gd name="T68" fmla="*/ 20 w 76"/>
                <a:gd name="T69" fmla="*/ 49 h 81"/>
                <a:gd name="T70" fmla="*/ 22 w 76"/>
                <a:gd name="T71" fmla="*/ 47 h 81"/>
                <a:gd name="T72" fmla="*/ 25 w 76"/>
                <a:gd name="T73" fmla="*/ 44 h 81"/>
                <a:gd name="T74" fmla="*/ 27 w 76"/>
                <a:gd name="T75" fmla="*/ 42 h 81"/>
                <a:gd name="T76" fmla="*/ 31 w 76"/>
                <a:gd name="T77" fmla="*/ 38 h 81"/>
                <a:gd name="T78" fmla="*/ 33 w 76"/>
                <a:gd name="T79" fmla="*/ 36 h 81"/>
                <a:gd name="T80" fmla="*/ 36 w 76"/>
                <a:gd name="T81" fmla="*/ 34 h 81"/>
                <a:gd name="T82" fmla="*/ 38 w 76"/>
                <a:gd name="T83" fmla="*/ 31 h 81"/>
                <a:gd name="T84" fmla="*/ 41 w 76"/>
                <a:gd name="T85" fmla="*/ 27 h 81"/>
                <a:gd name="T86" fmla="*/ 43 w 76"/>
                <a:gd name="T87" fmla="*/ 25 h 81"/>
                <a:gd name="T88" fmla="*/ 46 w 76"/>
                <a:gd name="T89" fmla="*/ 22 h 81"/>
                <a:gd name="T90" fmla="*/ 48 w 76"/>
                <a:gd name="T91" fmla="*/ 20 h 81"/>
                <a:gd name="T92" fmla="*/ 50 w 76"/>
                <a:gd name="T93" fmla="*/ 16 h 81"/>
                <a:gd name="T94" fmla="*/ 52 w 76"/>
                <a:gd name="T95" fmla="*/ 14 h 81"/>
                <a:gd name="T96" fmla="*/ 54 w 76"/>
                <a:gd name="T97" fmla="*/ 12 h 81"/>
                <a:gd name="T98" fmla="*/ 56 w 76"/>
                <a:gd name="T99" fmla="*/ 9 h 81"/>
                <a:gd name="T100" fmla="*/ 58 w 76"/>
                <a:gd name="T101" fmla="*/ 7 h 81"/>
                <a:gd name="T102" fmla="*/ 59 w 76"/>
                <a:gd name="T103" fmla="*/ 4 h 81"/>
                <a:gd name="T104" fmla="*/ 61 w 76"/>
                <a:gd name="T105" fmla="*/ 2 h 81"/>
                <a:gd name="T106" fmla="*/ 76 w 76"/>
                <a:gd name="T107" fmla="*/ 10 h 81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76"/>
                <a:gd name="T163" fmla="*/ 0 h 81"/>
                <a:gd name="T164" fmla="*/ 76 w 76"/>
                <a:gd name="T165" fmla="*/ 81 h 81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76" h="81">
                  <a:moveTo>
                    <a:pt x="76" y="10"/>
                  </a:moveTo>
                  <a:lnTo>
                    <a:pt x="76" y="10"/>
                  </a:lnTo>
                  <a:lnTo>
                    <a:pt x="75" y="12"/>
                  </a:lnTo>
                  <a:lnTo>
                    <a:pt x="73" y="13"/>
                  </a:lnTo>
                  <a:lnTo>
                    <a:pt x="73" y="14"/>
                  </a:lnTo>
                  <a:lnTo>
                    <a:pt x="72" y="15"/>
                  </a:lnTo>
                  <a:lnTo>
                    <a:pt x="71" y="16"/>
                  </a:lnTo>
                  <a:lnTo>
                    <a:pt x="70" y="17"/>
                  </a:lnTo>
                  <a:lnTo>
                    <a:pt x="69" y="20"/>
                  </a:lnTo>
                  <a:lnTo>
                    <a:pt x="68" y="21"/>
                  </a:lnTo>
                  <a:lnTo>
                    <a:pt x="66" y="22"/>
                  </a:lnTo>
                  <a:lnTo>
                    <a:pt x="66" y="24"/>
                  </a:lnTo>
                  <a:lnTo>
                    <a:pt x="65" y="25"/>
                  </a:lnTo>
                  <a:lnTo>
                    <a:pt x="64" y="26"/>
                  </a:lnTo>
                  <a:lnTo>
                    <a:pt x="63" y="27"/>
                  </a:lnTo>
                  <a:lnTo>
                    <a:pt x="63" y="29"/>
                  </a:lnTo>
                  <a:lnTo>
                    <a:pt x="61" y="30"/>
                  </a:lnTo>
                  <a:lnTo>
                    <a:pt x="60" y="31"/>
                  </a:lnTo>
                  <a:lnTo>
                    <a:pt x="59" y="32"/>
                  </a:lnTo>
                  <a:lnTo>
                    <a:pt x="59" y="34"/>
                  </a:lnTo>
                  <a:lnTo>
                    <a:pt x="58" y="35"/>
                  </a:lnTo>
                  <a:lnTo>
                    <a:pt x="56" y="36"/>
                  </a:lnTo>
                  <a:lnTo>
                    <a:pt x="55" y="37"/>
                  </a:lnTo>
                  <a:lnTo>
                    <a:pt x="54" y="38"/>
                  </a:lnTo>
                  <a:lnTo>
                    <a:pt x="53" y="39"/>
                  </a:lnTo>
                  <a:lnTo>
                    <a:pt x="52" y="42"/>
                  </a:lnTo>
                  <a:lnTo>
                    <a:pt x="50" y="43"/>
                  </a:lnTo>
                  <a:lnTo>
                    <a:pt x="49" y="44"/>
                  </a:lnTo>
                  <a:lnTo>
                    <a:pt x="48" y="46"/>
                  </a:lnTo>
                  <a:lnTo>
                    <a:pt x="47" y="47"/>
                  </a:lnTo>
                  <a:lnTo>
                    <a:pt x="46" y="48"/>
                  </a:lnTo>
                  <a:lnTo>
                    <a:pt x="44" y="49"/>
                  </a:lnTo>
                  <a:lnTo>
                    <a:pt x="42" y="52"/>
                  </a:lnTo>
                  <a:lnTo>
                    <a:pt x="41" y="53"/>
                  </a:lnTo>
                  <a:lnTo>
                    <a:pt x="40" y="54"/>
                  </a:lnTo>
                  <a:lnTo>
                    <a:pt x="38" y="56"/>
                  </a:lnTo>
                  <a:lnTo>
                    <a:pt x="36" y="57"/>
                  </a:lnTo>
                  <a:lnTo>
                    <a:pt x="36" y="59"/>
                  </a:lnTo>
                  <a:lnTo>
                    <a:pt x="33" y="60"/>
                  </a:lnTo>
                  <a:lnTo>
                    <a:pt x="32" y="61"/>
                  </a:lnTo>
                  <a:lnTo>
                    <a:pt x="30" y="64"/>
                  </a:lnTo>
                  <a:lnTo>
                    <a:pt x="28" y="65"/>
                  </a:lnTo>
                  <a:lnTo>
                    <a:pt x="27" y="66"/>
                  </a:lnTo>
                  <a:lnTo>
                    <a:pt x="26" y="69"/>
                  </a:lnTo>
                  <a:lnTo>
                    <a:pt x="24" y="69"/>
                  </a:lnTo>
                  <a:lnTo>
                    <a:pt x="21" y="71"/>
                  </a:lnTo>
                  <a:lnTo>
                    <a:pt x="20" y="73"/>
                  </a:lnTo>
                  <a:lnTo>
                    <a:pt x="19" y="74"/>
                  </a:lnTo>
                  <a:lnTo>
                    <a:pt x="16" y="76"/>
                  </a:lnTo>
                  <a:lnTo>
                    <a:pt x="15" y="78"/>
                  </a:lnTo>
                  <a:lnTo>
                    <a:pt x="13" y="79"/>
                  </a:lnTo>
                  <a:lnTo>
                    <a:pt x="11" y="81"/>
                  </a:lnTo>
                  <a:lnTo>
                    <a:pt x="0" y="69"/>
                  </a:lnTo>
                  <a:lnTo>
                    <a:pt x="0" y="68"/>
                  </a:lnTo>
                  <a:lnTo>
                    <a:pt x="2" y="66"/>
                  </a:lnTo>
                  <a:lnTo>
                    <a:pt x="3" y="66"/>
                  </a:lnTo>
                  <a:lnTo>
                    <a:pt x="4" y="65"/>
                  </a:lnTo>
                  <a:lnTo>
                    <a:pt x="5" y="64"/>
                  </a:lnTo>
                  <a:lnTo>
                    <a:pt x="6" y="63"/>
                  </a:lnTo>
                  <a:lnTo>
                    <a:pt x="9" y="60"/>
                  </a:lnTo>
                  <a:lnTo>
                    <a:pt x="10" y="59"/>
                  </a:lnTo>
                  <a:lnTo>
                    <a:pt x="11" y="58"/>
                  </a:lnTo>
                  <a:lnTo>
                    <a:pt x="13" y="57"/>
                  </a:lnTo>
                  <a:lnTo>
                    <a:pt x="13" y="56"/>
                  </a:lnTo>
                  <a:lnTo>
                    <a:pt x="14" y="56"/>
                  </a:lnTo>
                  <a:lnTo>
                    <a:pt x="15" y="54"/>
                  </a:lnTo>
                  <a:lnTo>
                    <a:pt x="16" y="53"/>
                  </a:lnTo>
                  <a:lnTo>
                    <a:pt x="18" y="52"/>
                  </a:lnTo>
                  <a:lnTo>
                    <a:pt x="19" y="51"/>
                  </a:lnTo>
                  <a:lnTo>
                    <a:pt x="20" y="49"/>
                  </a:lnTo>
                  <a:lnTo>
                    <a:pt x="21" y="48"/>
                  </a:lnTo>
                  <a:lnTo>
                    <a:pt x="22" y="47"/>
                  </a:lnTo>
                  <a:lnTo>
                    <a:pt x="24" y="46"/>
                  </a:lnTo>
                  <a:lnTo>
                    <a:pt x="25" y="44"/>
                  </a:lnTo>
                  <a:lnTo>
                    <a:pt x="26" y="43"/>
                  </a:lnTo>
                  <a:lnTo>
                    <a:pt x="27" y="42"/>
                  </a:lnTo>
                  <a:lnTo>
                    <a:pt x="28" y="41"/>
                  </a:lnTo>
                  <a:lnTo>
                    <a:pt x="31" y="38"/>
                  </a:lnTo>
                  <a:lnTo>
                    <a:pt x="32" y="38"/>
                  </a:lnTo>
                  <a:lnTo>
                    <a:pt x="33" y="36"/>
                  </a:lnTo>
                  <a:lnTo>
                    <a:pt x="35" y="35"/>
                  </a:lnTo>
                  <a:lnTo>
                    <a:pt x="36" y="34"/>
                  </a:lnTo>
                  <a:lnTo>
                    <a:pt x="37" y="32"/>
                  </a:lnTo>
                  <a:lnTo>
                    <a:pt x="38" y="31"/>
                  </a:lnTo>
                  <a:lnTo>
                    <a:pt x="40" y="30"/>
                  </a:lnTo>
                  <a:lnTo>
                    <a:pt x="41" y="27"/>
                  </a:lnTo>
                  <a:lnTo>
                    <a:pt x="42" y="26"/>
                  </a:lnTo>
                  <a:lnTo>
                    <a:pt x="43" y="25"/>
                  </a:lnTo>
                  <a:lnTo>
                    <a:pt x="44" y="24"/>
                  </a:lnTo>
                  <a:lnTo>
                    <a:pt x="46" y="22"/>
                  </a:lnTo>
                  <a:lnTo>
                    <a:pt x="47" y="21"/>
                  </a:lnTo>
                  <a:lnTo>
                    <a:pt x="48" y="20"/>
                  </a:lnTo>
                  <a:lnTo>
                    <a:pt x="49" y="17"/>
                  </a:lnTo>
                  <a:lnTo>
                    <a:pt x="50" y="16"/>
                  </a:lnTo>
                  <a:lnTo>
                    <a:pt x="50" y="15"/>
                  </a:lnTo>
                  <a:lnTo>
                    <a:pt x="52" y="14"/>
                  </a:lnTo>
                  <a:lnTo>
                    <a:pt x="53" y="13"/>
                  </a:lnTo>
                  <a:lnTo>
                    <a:pt x="54" y="12"/>
                  </a:lnTo>
                  <a:lnTo>
                    <a:pt x="55" y="10"/>
                  </a:lnTo>
                  <a:lnTo>
                    <a:pt x="56" y="9"/>
                  </a:lnTo>
                  <a:lnTo>
                    <a:pt x="56" y="8"/>
                  </a:lnTo>
                  <a:lnTo>
                    <a:pt x="58" y="7"/>
                  </a:lnTo>
                  <a:lnTo>
                    <a:pt x="59" y="5"/>
                  </a:lnTo>
                  <a:lnTo>
                    <a:pt x="59" y="4"/>
                  </a:lnTo>
                  <a:lnTo>
                    <a:pt x="60" y="3"/>
                  </a:lnTo>
                  <a:lnTo>
                    <a:pt x="61" y="2"/>
                  </a:lnTo>
                  <a:lnTo>
                    <a:pt x="61" y="0"/>
                  </a:lnTo>
                  <a:lnTo>
                    <a:pt x="76" y="1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2" name="Freeform 218"/>
            <p:cNvSpPr>
              <a:spLocks/>
            </p:cNvSpPr>
            <p:nvPr/>
          </p:nvSpPr>
          <p:spPr bwMode="auto">
            <a:xfrm>
              <a:off x="5603875" y="2066926"/>
              <a:ext cx="146050" cy="50800"/>
            </a:xfrm>
            <a:custGeom>
              <a:avLst/>
              <a:gdLst>
                <a:gd name="T0" fmla="*/ 92 w 92"/>
                <a:gd name="T1" fmla="*/ 15 h 32"/>
                <a:gd name="T2" fmla="*/ 90 w 92"/>
                <a:gd name="T3" fmla="*/ 16 h 32"/>
                <a:gd name="T4" fmla="*/ 89 w 92"/>
                <a:gd name="T5" fmla="*/ 18 h 32"/>
                <a:gd name="T6" fmla="*/ 85 w 92"/>
                <a:gd name="T7" fmla="*/ 20 h 32"/>
                <a:gd name="T8" fmla="*/ 82 w 92"/>
                <a:gd name="T9" fmla="*/ 21 h 32"/>
                <a:gd name="T10" fmla="*/ 80 w 92"/>
                <a:gd name="T11" fmla="*/ 22 h 32"/>
                <a:gd name="T12" fmla="*/ 78 w 92"/>
                <a:gd name="T13" fmla="*/ 24 h 32"/>
                <a:gd name="T14" fmla="*/ 75 w 92"/>
                <a:gd name="T15" fmla="*/ 25 h 32"/>
                <a:gd name="T16" fmla="*/ 72 w 92"/>
                <a:gd name="T17" fmla="*/ 25 h 32"/>
                <a:gd name="T18" fmla="*/ 68 w 92"/>
                <a:gd name="T19" fmla="*/ 26 h 32"/>
                <a:gd name="T20" fmla="*/ 65 w 92"/>
                <a:gd name="T21" fmla="*/ 27 h 32"/>
                <a:gd name="T22" fmla="*/ 62 w 92"/>
                <a:gd name="T23" fmla="*/ 29 h 32"/>
                <a:gd name="T24" fmla="*/ 58 w 92"/>
                <a:gd name="T25" fmla="*/ 29 h 32"/>
                <a:gd name="T26" fmla="*/ 54 w 92"/>
                <a:gd name="T27" fmla="*/ 30 h 32"/>
                <a:gd name="T28" fmla="*/ 51 w 92"/>
                <a:gd name="T29" fmla="*/ 30 h 32"/>
                <a:gd name="T30" fmla="*/ 47 w 92"/>
                <a:gd name="T31" fmla="*/ 31 h 32"/>
                <a:gd name="T32" fmla="*/ 43 w 92"/>
                <a:gd name="T33" fmla="*/ 31 h 32"/>
                <a:gd name="T34" fmla="*/ 38 w 92"/>
                <a:gd name="T35" fmla="*/ 31 h 32"/>
                <a:gd name="T36" fmla="*/ 34 w 92"/>
                <a:gd name="T37" fmla="*/ 31 h 32"/>
                <a:gd name="T38" fmla="*/ 29 w 92"/>
                <a:gd name="T39" fmla="*/ 32 h 32"/>
                <a:gd name="T40" fmla="*/ 24 w 92"/>
                <a:gd name="T41" fmla="*/ 32 h 32"/>
                <a:gd name="T42" fmla="*/ 19 w 92"/>
                <a:gd name="T43" fmla="*/ 31 h 32"/>
                <a:gd name="T44" fmla="*/ 14 w 92"/>
                <a:gd name="T45" fmla="*/ 31 h 32"/>
                <a:gd name="T46" fmla="*/ 8 w 92"/>
                <a:gd name="T47" fmla="*/ 31 h 32"/>
                <a:gd name="T48" fmla="*/ 3 w 92"/>
                <a:gd name="T49" fmla="*/ 30 h 32"/>
                <a:gd name="T50" fmla="*/ 1 w 92"/>
                <a:gd name="T51" fmla="*/ 19 h 32"/>
                <a:gd name="T52" fmla="*/ 3 w 92"/>
                <a:gd name="T53" fmla="*/ 19 h 32"/>
                <a:gd name="T54" fmla="*/ 6 w 92"/>
                <a:gd name="T55" fmla="*/ 19 h 32"/>
                <a:gd name="T56" fmla="*/ 8 w 92"/>
                <a:gd name="T57" fmla="*/ 19 h 32"/>
                <a:gd name="T58" fmla="*/ 10 w 92"/>
                <a:gd name="T59" fmla="*/ 19 h 32"/>
                <a:gd name="T60" fmla="*/ 13 w 92"/>
                <a:gd name="T61" fmla="*/ 19 h 32"/>
                <a:gd name="T62" fmla="*/ 15 w 92"/>
                <a:gd name="T63" fmla="*/ 18 h 32"/>
                <a:gd name="T64" fmla="*/ 19 w 92"/>
                <a:gd name="T65" fmla="*/ 18 h 32"/>
                <a:gd name="T66" fmla="*/ 21 w 92"/>
                <a:gd name="T67" fmla="*/ 18 h 32"/>
                <a:gd name="T68" fmla="*/ 25 w 92"/>
                <a:gd name="T69" fmla="*/ 18 h 32"/>
                <a:gd name="T70" fmla="*/ 28 w 92"/>
                <a:gd name="T71" fmla="*/ 18 h 32"/>
                <a:gd name="T72" fmla="*/ 31 w 92"/>
                <a:gd name="T73" fmla="*/ 18 h 32"/>
                <a:gd name="T74" fmla="*/ 35 w 92"/>
                <a:gd name="T75" fmla="*/ 16 h 32"/>
                <a:gd name="T76" fmla="*/ 38 w 92"/>
                <a:gd name="T77" fmla="*/ 16 h 32"/>
                <a:gd name="T78" fmla="*/ 41 w 92"/>
                <a:gd name="T79" fmla="*/ 16 h 32"/>
                <a:gd name="T80" fmla="*/ 45 w 92"/>
                <a:gd name="T81" fmla="*/ 15 h 32"/>
                <a:gd name="T82" fmla="*/ 48 w 92"/>
                <a:gd name="T83" fmla="*/ 15 h 32"/>
                <a:gd name="T84" fmla="*/ 52 w 92"/>
                <a:gd name="T85" fmla="*/ 14 h 32"/>
                <a:gd name="T86" fmla="*/ 56 w 92"/>
                <a:gd name="T87" fmla="*/ 13 h 32"/>
                <a:gd name="T88" fmla="*/ 58 w 92"/>
                <a:gd name="T89" fmla="*/ 13 h 32"/>
                <a:gd name="T90" fmla="*/ 62 w 92"/>
                <a:gd name="T91" fmla="*/ 12 h 32"/>
                <a:gd name="T92" fmla="*/ 65 w 92"/>
                <a:gd name="T93" fmla="*/ 10 h 32"/>
                <a:gd name="T94" fmla="*/ 69 w 92"/>
                <a:gd name="T95" fmla="*/ 9 h 32"/>
                <a:gd name="T96" fmla="*/ 72 w 92"/>
                <a:gd name="T97" fmla="*/ 8 h 32"/>
                <a:gd name="T98" fmla="*/ 75 w 92"/>
                <a:gd name="T99" fmla="*/ 7 h 32"/>
                <a:gd name="T100" fmla="*/ 78 w 92"/>
                <a:gd name="T101" fmla="*/ 5 h 32"/>
                <a:gd name="T102" fmla="*/ 80 w 92"/>
                <a:gd name="T103" fmla="*/ 3 h 32"/>
                <a:gd name="T104" fmla="*/ 84 w 92"/>
                <a:gd name="T105" fmla="*/ 2 h 32"/>
                <a:gd name="T106" fmla="*/ 92 w 92"/>
                <a:gd name="T107" fmla="*/ 15 h 3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92"/>
                <a:gd name="T163" fmla="*/ 0 h 32"/>
                <a:gd name="T164" fmla="*/ 92 w 92"/>
                <a:gd name="T165" fmla="*/ 32 h 3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92" h="32">
                  <a:moveTo>
                    <a:pt x="92" y="15"/>
                  </a:moveTo>
                  <a:lnTo>
                    <a:pt x="92" y="15"/>
                  </a:lnTo>
                  <a:lnTo>
                    <a:pt x="91" y="16"/>
                  </a:lnTo>
                  <a:lnTo>
                    <a:pt x="90" y="16"/>
                  </a:lnTo>
                  <a:lnTo>
                    <a:pt x="90" y="18"/>
                  </a:lnTo>
                  <a:lnTo>
                    <a:pt x="89" y="18"/>
                  </a:lnTo>
                  <a:lnTo>
                    <a:pt x="87" y="19"/>
                  </a:lnTo>
                  <a:lnTo>
                    <a:pt x="85" y="20"/>
                  </a:lnTo>
                  <a:lnTo>
                    <a:pt x="84" y="20"/>
                  </a:lnTo>
                  <a:lnTo>
                    <a:pt x="82" y="21"/>
                  </a:lnTo>
                  <a:lnTo>
                    <a:pt x="81" y="21"/>
                  </a:lnTo>
                  <a:lnTo>
                    <a:pt x="80" y="22"/>
                  </a:lnTo>
                  <a:lnTo>
                    <a:pt x="79" y="22"/>
                  </a:lnTo>
                  <a:lnTo>
                    <a:pt x="78" y="24"/>
                  </a:lnTo>
                  <a:lnTo>
                    <a:pt x="76" y="24"/>
                  </a:lnTo>
                  <a:lnTo>
                    <a:pt x="75" y="25"/>
                  </a:lnTo>
                  <a:lnTo>
                    <a:pt x="73" y="25"/>
                  </a:lnTo>
                  <a:lnTo>
                    <a:pt x="72" y="25"/>
                  </a:lnTo>
                  <a:lnTo>
                    <a:pt x="70" y="26"/>
                  </a:lnTo>
                  <a:lnTo>
                    <a:pt x="68" y="26"/>
                  </a:lnTo>
                  <a:lnTo>
                    <a:pt x="67" y="27"/>
                  </a:lnTo>
                  <a:lnTo>
                    <a:pt x="65" y="27"/>
                  </a:lnTo>
                  <a:lnTo>
                    <a:pt x="63" y="29"/>
                  </a:lnTo>
                  <a:lnTo>
                    <a:pt x="62" y="29"/>
                  </a:lnTo>
                  <a:lnTo>
                    <a:pt x="59" y="29"/>
                  </a:lnTo>
                  <a:lnTo>
                    <a:pt x="58" y="29"/>
                  </a:lnTo>
                  <a:lnTo>
                    <a:pt x="57" y="30"/>
                  </a:lnTo>
                  <a:lnTo>
                    <a:pt x="54" y="30"/>
                  </a:lnTo>
                  <a:lnTo>
                    <a:pt x="53" y="30"/>
                  </a:lnTo>
                  <a:lnTo>
                    <a:pt x="51" y="30"/>
                  </a:lnTo>
                  <a:lnTo>
                    <a:pt x="48" y="31"/>
                  </a:lnTo>
                  <a:lnTo>
                    <a:pt x="47" y="31"/>
                  </a:lnTo>
                  <a:lnTo>
                    <a:pt x="45" y="31"/>
                  </a:lnTo>
                  <a:lnTo>
                    <a:pt x="43" y="31"/>
                  </a:lnTo>
                  <a:lnTo>
                    <a:pt x="41" y="31"/>
                  </a:lnTo>
                  <a:lnTo>
                    <a:pt x="38" y="31"/>
                  </a:lnTo>
                  <a:lnTo>
                    <a:pt x="36" y="31"/>
                  </a:lnTo>
                  <a:lnTo>
                    <a:pt x="34" y="31"/>
                  </a:lnTo>
                  <a:lnTo>
                    <a:pt x="31" y="32"/>
                  </a:lnTo>
                  <a:lnTo>
                    <a:pt x="29" y="32"/>
                  </a:lnTo>
                  <a:lnTo>
                    <a:pt x="26" y="32"/>
                  </a:lnTo>
                  <a:lnTo>
                    <a:pt x="24" y="32"/>
                  </a:lnTo>
                  <a:lnTo>
                    <a:pt x="21" y="32"/>
                  </a:lnTo>
                  <a:lnTo>
                    <a:pt x="19" y="31"/>
                  </a:lnTo>
                  <a:lnTo>
                    <a:pt x="16" y="31"/>
                  </a:lnTo>
                  <a:lnTo>
                    <a:pt x="14" y="31"/>
                  </a:lnTo>
                  <a:lnTo>
                    <a:pt x="12" y="31"/>
                  </a:lnTo>
                  <a:lnTo>
                    <a:pt x="8" y="31"/>
                  </a:lnTo>
                  <a:lnTo>
                    <a:pt x="6" y="31"/>
                  </a:lnTo>
                  <a:lnTo>
                    <a:pt x="3" y="30"/>
                  </a:lnTo>
                  <a:lnTo>
                    <a:pt x="0" y="30"/>
                  </a:lnTo>
                  <a:lnTo>
                    <a:pt x="1" y="19"/>
                  </a:lnTo>
                  <a:lnTo>
                    <a:pt x="2" y="19"/>
                  </a:lnTo>
                  <a:lnTo>
                    <a:pt x="3" y="19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7" y="19"/>
                  </a:lnTo>
                  <a:lnTo>
                    <a:pt x="8" y="19"/>
                  </a:lnTo>
                  <a:lnTo>
                    <a:pt x="9" y="19"/>
                  </a:lnTo>
                  <a:lnTo>
                    <a:pt x="10" y="19"/>
                  </a:lnTo>
                  <a:lnTo>
                    <a:pt x="12" y="19"/>
                  </a:lnTo>
                  <a:lnTo>
                    <a:pt x="13" y="19"/>
                  </a:lnTo>
                  <a:lnTo>
                    <a:pt x="14" y="19"/>
                  </a:lnTo>
                  <a:lnTo>
                    <a:pt x="15" y="18"/>
                  </a:lnTo>
                  <a:lnTo>
                    <a:pt x="18" y="18"/>
                  </a:lnTo>
                  <a:lnTo>
                    <a:pt x="19" y="18"/>
                  </a:lnTo>
                  <a:lnTo>
                    <a:pt x="20" y="18"/>
                  </a:lnTo>
                  <a:lnTo>
                    <a:pt x="21" y="18"/>
                  </a:lnTo>
                  <a:lnTo>
                    <a:pt x="24" y="18"/>
                  </a:lnTo>
                  <a:lnTo>
                    <a:pt x="25" y="18"/>
                  </a:lnTo>
                  <a:lnTo>
                    <a:pt x="26" y="18"/>
                  </a:lnTo>
                  <a:lnTo>
                    <a:pt x="28" y="18"/>
                  </a:lnTo>
                  <a:lnTo>
                    <a:pt x="30" y="18"/>
                  </a:lnTo>
                  <a:lnTo>
                    <a:pt x="31" y="18"/>
                  </a:lnTo>
                  <a:lnTo>
                    <a:pt x="34" y="18"/>
                  </a:lnTo>
                  <a:lnTo>
                    <a:pt x="35" y="16"/>
                  </a:lnTo>
                  <a:lnTo>
                    <a:pt x="36" y="16"/>
                  </a:lnTo>
                  <a:lnTo>
                    <a:pt x="38" y="16"/>
                  </a:lnTo>
                  <a:lnTo>
                    <a:pt x="40" y="16"/>
                  </a:lnTo>
                  <a:lnTo>
                    <a:pt x="41" y="16"/>
                  </a:lnTo>
                  <a:lnTo>
                    <a:pt x="43" y="15"/>
                  </a:lnTo>
                  <a:lnTo>
                    <a:pt x="45" y="15"/>
                  </a:lnTo>
                  <a:lnTo>
                    <a:pt x="47" y="15"/>
                  </a:lnTo>
                  <a:lnTo>
                    <a:pt x="48" y="15"/>
                  </a:lnTo>
                  <a:lnTo>
                    <a:pt x="50" y="15"/>
                  </a:lnTo>
                  <a:lnTo>
                    <a:pt x="52" y="14"/>
                  </a:lnTo>
                  <a:lnTo>
                    <a:pt x="53" y="14"/>
                  </a:lnTo>
                  <a:lnTo>
                    <a:pt x="56" y="13"/>
                  </a:lnTo>
                  <a:lnTo>
                    <a:pt x="57" y="13"/>
                  </a:lnTo>
                  <a:lnTo>
                    <a:pt x="58" y="13"/>
                  </a:lnTo>
                  <a:lnTo>
                    <a:pt x="60" y="13"/>
                  </a:lnTo>
                  <a:lnTo>
                    <a:pt x="62" y="12"/>
                  </a:lnTo>
                  <a:lnTo>
                    <a:pt x="64" y="12"/>
                  </a:lnTo>
                  <a:lnTo>
                    <a:pt x="65" y="10"/>
                  </a:lnTo>
                  <a:lnTo>
                    <a:pt x="68" y="10"/>
                  </a:lnTo>
                  <a:lnTo>
                    <a:pt x="69" y="9"/>
                  </a:lnTo>
                  <a:lnTo>
                    <a:pt x="70" y="8"/>
                  </a:lnTo>
                  <a:lnTo>
                    <a:pt x="72" y="8"/>
                  </a:lnTo>
                  <a:lnTo>
                    <a:pt x="73" y="8"/>
                  </a:lnTo>
                  <a:lnTo>
                    <a:pt x="75" y="7"/>
                  </a:lnTo>
                  <a:lnTo>
                    <a:pt x="76" y="5"/>
                  </a:lnTo>
                  <a:lnTo>
                    <a:pt x="78" y="5"/>
                  </a:lnTo>
                  <a:lnTo>
                    <a:pt x="79" y="4"/>
                  </a:lnTo>
                  <a:lnTo>
                    <a:pt x="80" y="3"/>
                  </a:lnTo>
                  <a:lnTo>
                    <a:pt x="81" y="2"/>
                  </a:lnTo>
                  <a:lnTo>
                    <a:pt x="84" y="2"/>
                  </a:lnTo>
                  <a:lnTo>
                    <a:pt x="85" y="0"/>
                  </a:lnTo>
                  <a:lnTo>
                    <a:pt x="92" y="1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5" name="Freeform 219"/>
            <p:cNvSpPr>
              <a:spLocks/>
            </p:cNvSpPr>
            <p:nvPr/>
          </p:nvSpPr>
          <p:spPr bwMode="auto">
            <a:xfrm>
              <a:off x="5926138" y="1906588"/>
              <a:ext cx="287337" cy="322263"/>
            </a:xfrm>
            <a:custGeom>
              <a:avLst/>
              <a:gdLst>
                <a:gd name="T0" fmla="*/ 24 w 181"/>
                <a:gd name="T1" fmla="*/ 4 h 203"/>
                <a:gd name="T2" fmla="*/ 34 w 181"/>
                <a:gd name="T3" fmla="*/ 10 h 203"/>
                <a:gd name="T4" fmla="*/ 43 w 181"/>
                <a:gd name="T5" fmla="*/ 16 h 203"/>
                <a:gd name="T6" fmla="*/ 54 w 181"/>
                <a:gd name="T7" fmla="*/ 25 h 203"/>
                <a:gd name="T8" fmla="*/ 65 w 181"/>
                <a:gd name="T9" fmla="*/ 32 h 203"/>
                <a:gd name="T10" fmla="*/ 78 w 181"/>
                <a:gd name="T11" fmla="*/ 43 h 203"/>
                <a:gd name="T12" fmla="*/ 74 w 181"/>
                <a:gd name="T13" fmla="*/ 54 h 203"/>
                <a:gd name="T14" fmla="*/ 60 w 181"/>
                <a:gd name="T15" fmla="*/ 65 h 203"/>
                <a:gd name="T16" fmla="*/ 52 w 181"/>
                <a:gd name="T17" fmla="*/ 65 h 203"/>
                <a:gd name="T18" fmla="*/ 39 w 181"/>
                <a:gd name="T19" fmla="*/ 69 h 203"/>
                <a:gd name="T20" fmla="*/ 37 w 181"/>
                <a:gd name="T21" fmla="*/ 78 h 203"/>
                <a:gd name="T22" fmla="*/ 47 w 181"/>
                <a:gd name="T23" fmla="*/ 86 h 203"/>
                <a:gd name="T24" fmla="*/ 56 w 181"/>
                <a:gd name="T25" fmla="*/ 86 h 203"/>
                <a:gd name="T26" fmla="*/ 61 w 181"/>
                <a:gd name="T27" fmla="*/ 75 h 203"/>
                <a:gd name="T28" fmla="*/ 66 w 181"/>
                <a:gd name="T29" fmla="*/ 62 h 203"/>
                <a:gd name="T30" fmla="*/ 78 w 181"/>
                <a:gd name="T31" fmla="*/ 50 h 203"/>
                <a:gd name="T32" fmla="*/ 92 w 181"/>
                <a:gd name="T33" fmla="*/ 54 h 203"/>
                <a:gd name="T34" fmla="*/ 105 w 181"/>
                <a:gd name="T35" fmla="*/ 67 h 203"/>
                <a:gd name="T36" fmla="*/ 119 w 181"/>
                <a:gd name="T37" fmla="*/ 82 h 203"/>
                <a:gd name="T38" fmla="*/ 128 w 181"/>
                <a:gd name="T39" fmla="*/ 94 h 203"/>
                <a:gd name="T40" fmla="*/ 136 w 181"/>
                <a:gd name="T41" fmla="*/ 103 h 203"/>
                <a:gd name="T42" fmla="*/ 142 w 181"/>
                <a:gd name="T43" fmla="*/ 113 h 203"/>
                <a:gd name="T44" fmla="*/ 146 w 181"/>
                <a:gd name="T45" fmla="*/ 121 h 203"/>
                <a:gd name="T46" fmla="*/ 137 w 181"/>
                <a:gd name="T47" fmla="*/ 130 h 203"/>
                <a:gd name="T48" fmla="*/ 128 w 181"/>
                <a:gd name="T49" fmla="*/ 138 h 203"/>
                <a:gd name="T50" fmla="*/ 118 w 181"/>
                <a:gd name="T51" fmla="*/ 133 h 203"/>
                <a:gd name="T52" fmla="*/ 108 w 181"/>
                <a:gd name="T53" fmla="*/ 141 h 203"/>
                <a:gd name="T54" fmla="*/ 109 w 181"/>
                <a:gd name="T55" fmla="*/ 149 h 203"/>
                <a:gd name="T56" fmla="*/ 116 w 181"/>
                <a:gd name="T57" fmla="*/ 155 h 203"/>
                <a:gd name="T58" fmla="*/ 126 w 181"/>
                <a:gd name="T59" fmla="*/ 154 h 203"/>
                <a:gd name="T60" fmla="*/ 132 w 181"/>
                <a:gd name="T61" fmla="*/ 144 h 203"/>
                <a:gd name="T62" fmla="*/ 136 w 181"/>
                <a:gd name="T63" fmla="*/ 134 h 203"/>
                <a:gd name="T64" fmla="*/ 147 w 181"/>
                <a:gd name="T65" fmla="*/ 125 h 203"/>
                <a:gd name="T66" fmla="*/ 155 w 181"/>
                <a:gd name="T67" fmla="*/ 136 h 203"/>
                <a:gd name="T68" fmla="*/ 165 w 181"/>
                <a:gd name="T69" fmla="*/ 153 h 203"/>
                <a:gd name="T70" fmla="*/ 171 w 181"/>
                <a:gd name="T71" fmla="*/ 166 h 203"/>
                <a:gd name="T72" fmla="*/ 176 w 181"/>
                <a:gd name="T73" fmla="*/ 178 h 203"/>
                <a:gd name="T74" fmla="*/ 179 w 181"/>
                <a:gd name="T75" fmla="*/ 189 h 203"/>
                <a:gd name="T76" fmla="*/ 181 w 181"/>
                <a:gd name="T77" fmla="*/ 200 h 203"/>
                <a:gd name="T78" fmla="*/ 171 w 181"/>
                <a:gd name="T79" fmla="*/ 203 h 203"/>
                <a:gd name="T80" fmla="*/ 159 w 181"/>
                <a:gd name="T81" fmla="*/ 202 h 203"/>
                <a:gd name="T82" fmla="*/ 149 w 181"/>
                <a:gd name="T83" fmla="*/ 200 h 203"/>
                <a:gd name="T84" fmla="*/ 138 w 181"/>
                <a:gd name="T85" fmla="*/ 197 h 203"/>
                <a:gd name="T86" fmla="*/ 128 w 181"/>
                <a:gd name="T87" fmla="*/ 194 h 203"/>
                <a:gd name="T88" fmla="*/ 115 w 181"/>
                <a:gd name="T89" fmla="*/ 189 h 203"/>
                <a:gd name="T90" fmla="*/ 105 w 181"/>
                <a:gd name="T91" fmla="*/ 182 h 203"/>
                <a:gd name="T92" fmla="*/ 89 w 181"/>
                <a:gd name="T93" fmla="*/ 167 h 203"/>
                <a:gd name="T94" fmla="*/ 70 w 181"/>
                <a:gd name="T95" fmla="*/ 150 h 203"/>
                <a:gd name="T96" fmla="*/ 49 w 181"/>
                <a:gd name="T97" fmla="*/ 131 h 203"/>
                <a:gd name="T98" fmla="*/ 31 w 181"/>
                <a:gd name="T99" fmla="*/ 111 h 203"/>
                <a:gd name="T100" fmla="*/ 15 w 181"/>
                <a:gd name="T101" fmla="*/ 93 h 203"/>
                <a:gd name="T102" fmla="*/ 4 w 181"/>
                <a:gd name="T103" fmla="*/ 78 h 203"/>
                <a:gd name="T104" fmla="*/ 0 w 181"/>
                <a:gd name="T105" fmla="*/ 67 h 203"/>
                <a:gd name="T106" fmla="*/ 2 w 181"/>
                <a:gd name="T107" fmla="*/ 56 h 203"/>
                <a:gd name="T108" fmla="*/ 3 w 181"/>
                <a:gd name="T109" fmla="*/ 45 h 203"/>
                <a:gd name="T110" fmla="*/ 7 w 181"/>
                <a:gd name="T111" fmla="*/ 33 h 203"/>
                <a:gd name="T112" fmla="*/ 10 w 181"/>
                <a:gd name="T113" fmla="*/ 22 h 203"/>
                <a:gd name="T114" fmla="*/ 12 w 181"/>
                <a:gd name="T115" fmla="*/ 11 h 203"/>
                <a:gd name="T116" fmla="*/ 17 w 181"/>
                <a:gd name="T117" fmla="*/ 0 h 20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81"/>
                <a:gd name="T178" fmla="*/ 0 h 203"/>
                <a:gd name="T179" fmla="*/ 181 w 181"/>
                <a:gd name="T180" fmla="*/ 203 h 203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81" h="203">
                  <a:moveTo>
                    <a:pt x="17" y="0"/>
                  </a:moveTo>
                  <a:lnTo>
                    <a:pt x="17" y="0"/>
                  </a:lnTo>
                  <a:lnTo>
                    <a:pt x="19" y="0"/>
                  </a:lnTo>
                  <a:lnTo>
                    <a:pt x="19" y="1"/>
                  </a:lnTo>
                  <a:lnTo>
                    <a:pt x="20" y="1"/>
                  </a:lnTo>
                  <a:lnTo>
                    <a:pt x="21" y="3"/>
                  </a:lnTo>
                  <a:lnTo>
                    <a:pt x="22" y="3"/>
                  </a:lnTo>
                  <a:lnTo>
                    <a:pt x="24" y="4"/>
                  </a:lnTo>
                  <a:lnTo>
                    <a:pt x="25" y="5"/>
                  </a:lnTo>
                  <a:lnTo>
                    <a:pt x="27" y="5"/>
                  </a:lnTo>
                  <a:lnTo>
                    <a:pt x="29" y="6"/>
                  </a:lnTo>
                  <a:lnTo>
                    <a:pt x="30" y="7"/>
                  </a:lnTo>
                  <a:lnTo>
                    <a:pt x="31" y="9"/>
                  </a:lnTo>
                  <a:lnTo>
                    <a:pt x="32" y="9"/>
                  </a:lnTo>
                  <a:lnTo>
                    <a:pt x="33" y="10"/>
                  </a:lnTo>
                  <a:lnTo>
                    <a:pt x="34" y="10"/>
                  </a:lnTo>
                  <a:lnTo>
                    <a:pt x="36" y="11"/>
                  </a:lnTo>
                  <a:lnTo>
                    <a:pt x="37" y="11"/>
                  </a:lnTo>
                  <a:lnTo>
                    <a:pt x="38" y="12"/>
                  </a:lnTo>
                  <a:lnTo>
                    <a:pt x="38" y="13"/>
                  </a:lnTo>
                  <a:lnTo>
                    <a:pt x="39" y="13"/>
                  </a:lnTo>
                  <a:lnTo>
                    <a:pt x="41" y="15"/>
                  </a:lnTo>
                  <a:lnTo>
                    <a:pt x="42" y="16"/>
                  </a:lnTo>
                  <a:lnTo>
                    <a:pt x="43" y="16"/>
                  </a:lnTo>
                  <a:lnTo>
                    <a:pt x="44" y="17"/>
                  </a:lnTo>
                  <a:lnTo>
                    <a:pt x="47" y="18"/>
                  </a:lnTo>
                  <a:lnTo>
                    <a:pt x="47" y="20"/>
                  </a:lnTo>
                  <a:lnTo>
                    <a:pt x="49" y="20"/>
                  </a:lnTo>
                  <a:lnTo>
                    <a:pt x="49" y="21"/>
                  </a:lnTo>
                  <a:lnTo>
                    <a:pt x="52" y="22"/>
                  </a:lnTo>
                  <a:lnTo>
                    <a:pt x="53" y="22"/>
                  </a:lnTo>
                  <a:lnTo>
                    <a:pt x="54" y="25"/>
                  </a:lnTo>
                  <a:lnTo>
                    <a:pt x="55" y="25"/>
                  </a:lnTo>
                  <a:lnTo>
                    <a:pt x="56" y="26"/>
                  </a:lnTo>
                  <a:lnTo>
                    <a:pt x="58" y="27"/>
                  </a:lnTo>
                  <a:lnTo>
                    <a:pt x="60" y="28"/>
                  </a:lnTo>
                  <a:lnTo>
                    <a:pt x="61" y="29"/>
                  </a:lnTo>
                  <a:lnTo>
                    <a:pt x="63" y="31"/>
                  </a:lnTo>
                  <a:lnTo>
                    <a:pt x="64" y="32"/>
                  </a:lnTo>
                  <a:lnTo>
                    <a:pt x="65" y="32"/>
                  </a:lnTo>
                  <a:lnTo>
                    <a:pt x="68" y="33"/>
                  </a:lnTo>
                  <a:lnTo>
                    <a:pt x="69" y="34"/>
                  </a:lnTo>
                  <a:lnTo>
                    <a:pt x="70" y="35"/>
                  </a:lnTo>
                  <a:lnTo>
                    <a:pt x="71" y="37"/>
                  </a:lnTo>
                  <a:lnTo>
                    <a:pt x="74" y="38"/>
                  </a:lnTo>
                  <a:lnTo>
                    <a:pt x="75" y="40"/>
                  </a:lnTo>
                  <a:lnTo>
                    <a:pt x="76" y="42"/>
                  </a:lnTo>
                  <a:lnTo>
                    <a:pt x="78" y="43"/>
                  </a:lnTo>
                  <a:lnTo>
                    <a:pt x="80" y="43"/>
                  </a:lnTo>
                  <a:lnTo>
                    <a:pt x="81" y="45"/>
                  </a:lnTo>
                  <a:lnTo>
                    <a:pt x="80" y="47"/>
                  </a:lnTo>
                  <a:lnTo>
                    <a:pt x="78" y="48"/>
                  </a:lnTo>
                  <a:lnTo>
                    <a:pt x="77" y="49"/>
                  </a:lnTo>
                  <a:lnTo>
                    <a:pt x="76" y="50"/>
                  </a:lnTo>
                  <a:lnTo>
                    <a:pt x="74" y="51"/>
                  </a:lnTo>
                  <a:lnTo>
                    <a:pt x="74" y="54"/>
                  </a:lnTo>
                  <a:lnTo>
                    <a:pt x="71" y="55"/>
                  </a:lnTo>
                  <a:lnTo>
                    <a:pt x="70" y="56"/>
                  </a:lnTo>
                  <a:lnTo>
                    <a:pt x="69" y="57"/>
                  </a:lnTo>
                  <a:lnTo>
                    <a:pt x="66" y="60"/>
                  </a:lnTo>
                  <a:lnTo>
                    <a:pt x="65" y="61"/>
                  </a:lnTo>
                  <a:lnTo>
                    <a:pt x="64" y="62"/>
                  </a:lnTo>
                  <a:lnTo>
                    <a:pt x="61" y="64"/>
                  </a:lnTo>
                  <a:lnTo>
                    <a:pt x="60" y="65"/>
                  </a:lnTo>
                  <a:lnTo>
                    <a:pt x="59" y="67"/>
                  </a:lnTo>
                  <a:lnTo>
                    <a:pt x="58" y="69"/>
                  </a:lnTo>
                  <a:lnTo>
                    <a:pt x="58" y="67"/>
                  </a:lnTo>
                  <a:lnTo>
                    <a:pt x="56" y="67"/>
                  </a:lnTo>
                  <a:lnTo>
                    <a:pt x="56" y="66"/>
                  </a:lnTo>
                  <a:lnTo>
                    <a:pt x="54" y="65"/>
                  </a:lnTo>
                  <a:lnTo>
                    <a:pt x="53" y="65"/>
                  </a:lnTo>
                  <a:lnTo>
                    <a:pt x="52" y="65"/>
                  </a:lnTo>
                  <a:lnTo>
                    <a:pt x="49" y="64"/>
                  </a:lnTo>
                  <a:lnTo>
                    <a:pt x="48" y="64"/>
                  </a:lnTo>
                  <a:lnTo>
                    <a:pt x="47" y="64"/>
                  </a:lnTo>
                  <a:lnTo>
                    <a:pt x="44" y="65"/>
                  </a:lnTo>
                  <a:lnTo>
                    <a:pt x="43" y="65"/>
                  </a:lnTo>
                  <a:lnTo>
                    <a:pt x="42" y="66"/>
                  </a:lnTo>
                  <a:lnTo>
                    <a:pt x="41" y="67"/>
                  </a:lnTo>
                  <a:lnTo>
                    <a:pt x="39" y="69"/>
                  </a:lnTo>
                  <a:lnTo>
                    <a:pt x="38" y="70"/>
                  </a:lnTo>
                  <a:lnTo>
                    <a:pt x="38" y="71"/>
                  </a:lnTo>
                  <a:lnTo>
                    <a:pt x="38" y="72"/>
                  </a:lnTo>
                  <a:lnTo>
                    <a:pt x="37" y="73"/>
                  </a:lnTo>
                  <a:lnTo>
                    <a:pt x="37" y="75"/>
                  </a:lnTo>
                  <a:lnTo>
                    <a:pt x="37" y="76"/>
                  </a:lnTo>
                  <a:lnTo>
                    <a:pt x="37" y="77"/>
                  </a:lnTo>
                  <a:lnTo>
                    <a:pt x="37" y="78"/>
                  </a:lnTo>
                  <a:lnTo>
                    <a:pt x="38" y="79"/>
                  </a:lnTo>
                  <a:lnTo>
                    <a:pt x="38" y="81"/>
                  </a:lnTo>
                  <a:lnTo>
                    <a:pt x="38" y="82"/>
                  </a:lnTo>
                  <a:lnTo>
                    <a:pt x="39" y="82"/>
                  </a:lnTo>
                  <a:lnTo>
                    <a:pt x="42" y="84"/>
                  </a:lnTo>
                  <a:lnTo>
                    <a:pt x="43" y="84"/>
                  </a:lnTo>
                  <a:lnTo>
                    <a:pt x="44" y="86"/>
                  </a:lnTo>
                  <a:lnTo>
                    <a:pt x="47" y="86"/>
                  </a:lnTo>
                  <a:lnTo>
                    <a:pt x="48" y="86"/>
                  </a:lnTo>
                  <a:lnTo>
                    <a:pt x="49" y="86"/>
                  </a:lnTo>
                  <a:lnTo>
                    <a:pt x="51" y="86"/>
                  </a:lnTo>
                  <a:lnTo>
                    <a:pt x="52" y="86"/>
                  </a:lnTo>
                  <a:lnTo>
                    <a:pt x="53" y="86"/>
                  </a:lnTo>
                  <a:lnTo>
                    <a:pt x="54" y="86"/>
                  </a:lnTo>
                  <a:lnTo>
                    <a:pt x="55" y="86"/>
                  </a:lnTo>
                  <a:lnTo>
                    <a:pt x="56" y="86"/>
                  </a:lnTo>
                  <a:lnTo>
                    <a:pt x="58" y="84"/>
                  </a:lnTo>
                  <a:lnTo>
                    <a:pt x="59" y="84"/>
                  </a:lnTo>
                  <a:lnTo>
                    <a:pt x="60" y="83"/>
                  </a:lnTo>
                  <a:lnTo>
                    <a:pt x="61" y="82"/>
                  </a:lnTo>
                  <a:lnTo>
                    <a:pt x="61" y="79"/>
                  </a:lnTo>
                  <a:lnTo>
                    <a:pt x="61" y="78"/>
                  </a:lnTo>
                  <a:lnTo>
                    <a:pt x="63" y="76"/>
                  </a:lnTo>
                  <a:lnTo>
                    <a:pt x="61" y="75"/>
                  </a:lnTo>
                  <a:lnTo>
                    <a:pt x="61" y="73"/>
                  </a:lnTo>
                  <a:lnTo>
                    <a:pt x="60" y="72"/>
                  </a:lnTo>
                  <a:lnTo>
                    <a:pt x="60" y="70"/>
                  </a:lnTo>
                  <a:lnTo>
                    <a:pt x="60" y="69"/>
                  </a:lnTo>
                  <a:lnTo>
                    <a:pt x="61" y="67"/>
                  </a:lnTo>
                  <a:lnTo>
                    <a:pt x="64" y="65"/>
                  </a:lnTo>
                  <a:lnTo>
                    <a:pt x="65" y="64"/>
                  </a:lnTo>
                  <a:lnTo>
                    <a:pt x="66" y="62"/>
                  </a:lnTo>
                  <a:lnTo>
                    <a:pt x="69" y="61"/>
                  </a:lnTo>
                  <a:lnTo>
                    <a:pt x="70" y="59"/>
                  </a:lnTo>
                  <a:lnTo>
                    <a:pt x="71" y="57"/>
                  </a:lnTo>
                  <a:lnTo>
                    <a:pt x="74" y="56"/>
                  </a:lnTo>
                  <a:lnTo>
                    <a:pt x="75" y="55"/>
                  </a:lnTo>
                  <a:lnTo>
                    <a:pt x="76" y="53"/>
                  </a:lnTo>
                  <a:lnTo>
                    <a:pt x="78" y="51"/>
                  </a:lnTo>
                  <a:lnTo>
                    <a:pt x="78" y="50"/>
                  </a:lnTo>
                  <a:lnTo>
                    <a:pt x="81" y="49"/>
                  </a:lnTo>
                  <a:lnTo>
                    <a:pt x="82" y="48"/>
                  </a:lnTo>
                  <a:lnTo>
                    <a:pt x="83" y="47"/>
                  </a:lnTo>
                  <a:lnTo>
                    <a:pt x="85" y="48"/>
                  </a:lnTo>
                  <a:lnTo>
                    <a:pt x="86" y="49"/>
                  </a:lnTo>
                  <a:lnTo>
                    <a:pt x="88" y="51"/>
                  </a:lnTo>
                  <a:lnTo>
                    <a:pt x="89" y="53"/>
                  </a:lnTo>
                  <a:lnTo>
                    <a:pt x="92" y="54"/>
                  </a:lnTo>
                  <a:lnTo>
                    <a:pt x="93" y="55"/>
                  </a:lnTo>
                  <a:lnTo>
                    <a:pt x="96" y="57"/>
                  </a:lnTo>
                  <a:lnTo>
                    <a:pt x="97" y="59"/>
                  </a:lnTo>
                  <a:lnTo>
                    <a:pt x="99" y="60"/>
                  </a:lnTo>
                  <a:lnTo>
                    <a:pt x="100" y="62"/>
                  </a:lnTo>
                  <a:lnTo>
                    <a:pt x="102" y="64"/>
                  </a:lnTo>
                  <a:lnTo>
                    <a:pt x="104" y="66"/>
                  </a:lnTo>
                  <a:lnTo>
                    <a:pt x="105" y="67"/>
                  </a:lnTo>
                  <a:lnTo>
                    <a:pt x="108" y="70"/>
                  </a:lnTo>
                  <a:lnTo>
                    <a:pt x="109" y="71"/>
                  </a:lnTo>
                  <a:lnTo>
                    <a:pt x="111" y="73"/>
                  </a:lnTo>
                  <a:lnTo>
                    <a:pt x="113" y="75"/>
                  </a:lnTo>
                  <a:lnTo>
                    <a:pt x="114" y="76"/>
                  </a:lnTo>
                  <a:lnTo>
                    <a:pt x="116" y="78"/>
                  </a:lnTo>
                  <a:lnTo>
                    <a:pt x="118" y="81"/>
                  </a:lnTo>
                  <a:lnTo>
                    <a:pt x="119" y="82"/>
                  </a:lnTo>
                  <a:lnTo>
                    <a:pt x="121" y="84"/>
                  </a:lnTo>
                  <a:lnTo>
                    <a:pt x="122" y="86"/>
                  </a:lnTo>
                  <a:lnTo>
                    <a:pt x="124" y="87"/>
                  </a:lnTo>
                  <a:lnTo>
                    <a:pt x="124" y="88"/>
                  </a:lnTo>
                  <a:lnTo>
                    <a:pt x="126" y="91"/>
                  </a:lnTo>
                  <a:lnTo>
                    <a:pt x="127" y="92"/>
                  </a:lnTo>
                  <a:lnTo>
                    <a:pt x="127" y="93"/>
                  </a:lnTo>
                  <a:lnTo>
                    <a:pt x="128" y="94"/>
                  </a:lnTo>
                  <a:lnTo>
                    <a:pt x="130" y="95"/>
                  </a:lnTo>
                  <a:lnTo>
                    <a:pt x="131" y="97"/>
                  </a:lnTo>
                  <a:lnTo>
                    <a:pt x="132" y="98"/>
                  </a:lnTo>
                  <a:lnTo>
                    <a:pt x="132" y="99"/>
                  </a:lnTo>
                  <a:lnTo>
                    <a:pt x="133" y="100"/>
                  </a:lnTo>
                  <a:lnTo>
                    <a:pt x="133" y="101"/>
                  </a:lnTo>
                  <a:lnTo>
                    <a:pt x="135" y="103"/>
                  </a:lnTo>
                  <a:lnTo>
                    <a:pt x="136" y="103"/>
                  </a:lnTo>
                  <a:lnTo>
                    <a:pt x="137" y="104"/>
                  </a:lnTo>
                  <a:lnTo>
                    <a:pt x="137" y="105"/>
                  </a:lnTo>
                  <a:lnTo>
                    <a:pt x="138" y="106"/>
                  </a:lnTo>
                  <a:lnTo>
                    <a:pt x="138" y="108"/>
                  </a:lnTo>
                  <a:lnTo>
                    <a:pt x="140" y="109"/>
                  </a:lnTo>
                  <a:lnTo>
                    <a:pt x="141" y="110"/>
                  </a:lnTo>
                  <a:lnTo>
                    <a:pt x="141" y="111"/>
                  </a:lnTo>
                  <a:lnTo>
                    <a:pt x="142" y="113"/>
                  </a:lnTo>
                  <a:lnTo>
                    <a:pt x="142" y="114"/>
                  </a:lnTo>
                  <a:lnTo>
                    <a:pt x="143" y="114"/>
                  </a:lnTo>
                  <a:lnTo>
                    <a:pt x="144" y="116"/>
                  </a:lnTo>
                  <a:lnTo>
                    <a:pt x="144" y="117"/>
                  </a:lnTo>
                  <a:lnTo>
                    <a:pt x="146" y="119"/>
                  </a:lnTo>
                  <a:lnTo>
                    <a:pt x="147" y="119"/>
                  </a:lnTo>
                  <a:lnTo>
                    <a:pt x="147" y="121"/>
                  </a:lnTo>
                  <a:lnTo>
                    <a:pt x="146" y="121"/>
                  </a:lnTo>
                  <a:lnTo>
                    <a:pt x="144" y="122"/>
                  </a:lnTo>
                  <a:lnTo>
                    <a:pt x="143" y="123"/>
                  </a:lnTo>
                  <a:lnTo>
                    <a:pt x="143" y="125"/>
                  </a:lnTo>
                  <a:lnTo>
                    <a:pt x="141" y="126"/>
                  </a:lnTo>
                  <a:lnTo>
                    <a:pt x="141" y="127"/>
                  </a:lnTo>
                  <a:lnTo>
                    <a:pt x="140" y="128"/>
                  </a:lnTo>
                  <a:lnTo>
                    <a:pt x="138" y="130"/>
                  </a:lnTo>
                  <a:lnTo>
                    <a:pt x="137" y="130"/>
                  </a:lnTo>
                  <a:lnTo>
                    <a:pt x="136" y="132"/>
                  </a:lnTo>
                  <a:lnTo>
                    <a:pt x="135" y="133"/>
                  </a:lnTo>
                  <a:lnTo>
                    <a:pt x="133" y="134"/>
                  </a:lnTo>
                  <a:lnTo>
                    <a:pt x="132" y="136"/>
                  </a:lnTo>
                  <a:lnTo>
                    <a:pt x="131" y="136"/>
                  </a:lnTo>
                  <a:lnTo>
                    <a:pt x="130" y="137"/>
                  </a:lnTo>
                  <a:lnTo>
                    <a:pt x="130" y="138"/>
                  </a:lnTo>
                  <a:lnTo>
                    <a:pt x="128" y="138"/>
                  </a:lnTo>
                  <a:lnTo>
                    <a:pt x="128" y="137"/>
                  </a:lnTo>
                  <a:lnTo>
                    <a:pt x="127" y="136"/>
                  </a:lnTo>
                  <a:lnTo>
                    <a:pt x="126" y="136"/>
                  </a:lnTo>
                  <a:lnTo>
                    <a:pt x="125" y="134"/>
                  </a:lnTo>
                  <a:lnTo>
                    <a:pt x="124" y="134"/>
                  </a:lnTo>
                  <a:lnTo>
                    <a:pt x="121" y="133"/>
                  </a:lnTo>
                  <a:lnTo>
                    <a:pt x="120" y="133"/>
                  </a:lnTo>
                  <a:lnTo>
                    <a:pt x="118" y="133"/>
                  </a:lnTo>
                  <a:lnTo>
                    <a:pt x="116" y="133"/>
                  </a:lnTo>
                  <a:lnTo>
                    <a:pt x="114" y="133"/>
                  </a:lnTo>
                  <a:lnTo>
                    <a:pt x="113" y="134"/>
                  </a:lnTo>
                  <a:lnTo>
                    <a:pt x="111" y="136"/>
                  </a:lnTo>
                  <a:lnTo>
                    <a:pt x="110" y="136"/>
                  </a:lnTo>
                  <a:lnTo>
                    <a:pt x="109" y="138"/>
                  </a:lnTo>
                  <a:lnTo>
                    <a:pt x="109" y="139"/>
                  </a:lnTo>
                  <a:lnTo>
                    <a:pt x="108" y="141"/>
                  </a:lnTo>
                  <a:lnTo>
                    <a:pt x="108" y="142"/>
                  </a:lnTo>
                  <a:lnTo>
                    <a:pt x="108" y="143"/>
                  </a:lnTo>
                  <a:lnTo>
                    <a:pt x="108" y="144"/>
                  </a:lnTo>
                  <a:lnTo>
                    <a:pt x="108" y="145"/>
                  </a:lnTo>
                  <a:lnTo>
                    <a:pt x="108" y="147"/>
                  </a:lnTo>
                  <a:lnTo>
                    <a:pt x="108" y="148"/>
                  </a:lnTo>
                  <a:lnTo>
                    <a:pt x="108" y="149"/>
                  </a:lnTo>
                  <a:lnTo>
                    <a:pt x="109" y="149"/>
                  </a:lnTo>
                  <a:lnTo>
                    <a:pt x="109" y="150"/>
                  </a:lnTo>
                  <a:lnTo>
                    <a:pt x="109" y="151"/>
                  </a:lnTo>
                  <a:lnTo>
                    <a:pt x="110" y="151"/>
                  </a:lnTo>
                  <a:lnTo>
                    <a:pt x="111" y="153"/>
                  </a:lnTo>
                  <a:lnTo>
                    <a:pt x="113" y="154"/>
                  </a:lnTo>
                  <a:lnTo>
                    <a:pt x="114" y="154"/>
                  </a:lnTo>
                  <a:lnTo>
                    <a:pt x="115" y="154"/>
                  </a:lnTo>
                  <a:lnTo>
                    <a:pt x="116" y="155"/>
                  </a:lnTo>
                  <a:lnTo>
                    <a:pt x="118" y="155"/>
                  </a:lnTo>
                  <a:lnTo>
                    <a:pt x="119" y="155"/>
                  </a:lnTo>
                  <a:lnTo>
                    <a:pt x="120" y="155"/>
                  </a:lnTo>
                  <a:lnTo>
                    <a:pt x="121" y="155"/>
                  </a:lnTo>
                  <a:lnTo>
                    <a:pt x="122" y="155"/>
                  </a:lnTo>
                  <a:lnTo>
                    <a:pt x="124" y="155"/>
                  </a:lnTo>
                  <a:lnTo>
                    <a:pt x="125" y="155"/>
                  </a:lnTo>
                  <a:lnTo>
                    <a:pt x="126" y="154"/>
                  </a:lnTo>
                  <a:lnTo>
                    <a:pt x="127" y="154"/>
                  </a:lnTo>
                  <a:lnTo>
                    <a:pt x="128" y="153"/>
                  </a:lnTo>
                  <a:lnTo>
                    <a:pt x="130" y="153"/>
                  </a:lnTo>
                  <a:lnTo>
                    <a:pt x="131" y="150"/>
                  </a:lnTo>
                  <a:lnTo>
                    <a:pt x="132" y="149"/>
                  </a:lnTo>
                  <a:lnTo>
                    <a:pt x="132" y="148"/>
                  </a:lnTo>
                  <a:lnTo>
                    <a:pt x="132" y="147"/>
                  </a:lnTo>
                  <a:lnTo>
                    <a:pt x="132" y="144"/>
                  </a:lnTo>
                  <a:lnTo>
                    <a:pt x="132" y="143"/>
                  </a:lnTo>
                  <a:lnTo>
                    <a:pt x="131" y="142"/>
                  </a:lnTo>
                  <a:lnTo>
                    <a:pt x="131" y="141"/>
                  </a:lnTo>
                  <a:lnTo>
                    <a:pt x="131" y="139"/>
                  </a:lnTo>
                  <a:lnTo>
                    <a:pt x="132" y="138"/>
                  </a:lnTo>
                  <a:lnTo>
                    <a:pt x="133" y="137"/>
                  </a:lnTo>
                  <a:lnTo>
                    <a:pt x="135" y="136"/>
                  </a:lnTo>
                  <a:lnTo>
                    <a:pt x="136" y="134"/>
                  </a:lnTo>
                  <a:lnTo>
                    <a:pt x="137" y="133"/>
                  </a:lnTo>
                  <a:lnTo>
                    <a:pt x="138" y="132"/>
                  </a:lnTo>
                  <a:lnTo>
                    <a:pt x="140" y="132"/>
                  </a:lnTo>
                  <a:lnTo>
                    <a:pt x="141" y="130"/>
                  </a:lnTo>
                  <a:lnTo>
                    <a:pt x="142" y="128"/>
                  </a:lnTo>
                  <a:lnTo>
                    <a:pt x="143" y="127"/>
                  </a:lnTo>
                  <a:lnTo>
                    <a:pt x="144" y="126"/>
                  </a:lnTo>
                  <a:lnTo>
                    <a:pt x="147" y="125"/>
                  </a:lnTo>
                  <a:lnTo>
                    <a:pt x="147" y="123"/>
                  </a:lnTo>
                  <a:lnTo>
                    <a:pt x="148" y="122"/>
                  </a:lnTo>
                  <a:lnTo>
                    <a:pt x="149" y="125"/>
                  </a:lnTo>
                  <a:lnTo>
                    <a:pt x="150" y="127"/>
                  </a:lnTo>
                  <a:lnTo>
                    <a:pt x="152" y="130"/>
                  </a:lnTo>
                  <a:lnTo>
                    <a:pt x="154" y="132"/>
                  </a:lnTo>
                  <a:lnTo>
                    <a:pt x="154" y="133"/>
                  </a:lnTo>
                  <a:lnTo>
                    <a:pt x="155" y="136"/>
                  </a:lnTo>
                  <a:lnTo>
                    <a:pt x="158" y="138"/>
                  </a:lnTo>
                  <a:lnTo>
                    <a:pt x="159" y="141"/>
                  </a:lnTo>
                  <a:lnTo>
                    <a:pt x="160" y="143"/>
                  </a:lnTo>
                  <a:lnTo>
                    <a:pt x="160" y="144"/>
                  </a:lnTo>
                  <a:lnTo>
                    <a:pt x="163" y="147"/>
                  </a:lnTo>
                  <a:lnTo>
                    <a:pt x="163" y="149"/>
                  </a:lnTo>
                  <a:lnTo>
                    <a:pt x="164" y="150"/>
                  </a:lnTo>
                  <a:lnTo>
                    <a:pt x="165" y="153"/>
                  </a:lnTo>
                  <a:lnTo>
                    <a:pt x="165" y="154"/>
                  </a:lnTo>
                  <a:lnTo>
                    <a:pt x="166" y="156"/>
                  </a:lnTo>
                  <a:lnTo>
                    <a:pt x="168" y="158"/>
                  </a:lnTo>
                  <a:lnTo>
                    <a:pt x="168" y="160"/>
                  </a:lnTo>
                  <a:lnTo>
                    <a:pt x="169" y="161"/>
                  </a:lnTo>
                  <a:lnTo>
                    <a:pt x="170" y="163"/>
                  </a:lnTo>
                  <a:lnTo>
                    <a:pt x="170" y="165"/>
                  </a:lnTo>
                  <a:lnTo>
                    <a:pt x="171" y="166"/>
                  </a:lnTo>
                  <a:lnTo>
                    <a:pt x="172" y="167"/>
                  </a:lnTo>
                  <a:lnTo>
                    <a:pt x="172" y="170"/>
                  </a:lnTo>
                  <a:lnTo>
                    <a:pt x="174" y="171"/>
                  </a:lnTo>
                  <a:lnTo>
                    <a:pt x="174" y="172"/>
                  </a:lnTo>
                  <a:lnTo>
                    <a:pt x="174" y="175"/>
                  </a:lnTo>
                  <a:lnTo>
                    <a:pt x="175" y="176"/>
                  </a:lnTo>
                  <a:lnTo>
                    <a:pt x="175" y="177"/>
                  </a:lnTo>
                  <a:lnTo>
                    <a:pt x="176" y="178"/>
                  </a:lnTo>
                  <a:lnTo>
                    <a:pt x="176" y="180"/>
                  </a:lnTo>
                  <a:lnTo>
                    <a:pt x="177" y="181"/>
                  </a:lnTo>
                  <a:lnTo>
                    <a:pt x="177" y="182"/>
                  </a:lnTo>
                  <a:lnTo>
                    <a:pt x="177" y="185"/>
                  </a:lnTo>
                  <a:lnTo>
                    <a:pt x="179" y="186"/>
                  </a:lnTo>
                  <a:lnTo>
                    <a:pt x="179" y="187"/>
                  </a:lnTo>
                  <a:lnTo>
                    <a:pt x="179" y="188"/>
                  </a:lnTo>
                  <a:lnTo>
                    <a:pt x="179" y="189"/>
                  </a:lnTo>
                  <a:lnTo>
                    <a:pt x="179" y="190"/>
                  </a:lnTo>
                  <a:lnTo>
                    <a:pt x="180" y="192"/>
                  </a:lnTo>
                  <a:lnTo>
                    <a:pt x="180" y="194"/>
                  </a:lnTo>
                  <a:lnTo>
                    <a:pt x="180" y="195"/>
                  </a:lnTo>
                  <a:lnTo>
                    <a:pt x="181" y="197"/>
                  </a:lnTo>
                  <a:lnTo>
                    <a:pt x="181" y="198"/>
                  </a:lnTo>
                  <a:lnTo>
                    <a:pt x="181" y="199"/>
                  </a:lnTo>
                  <a:lnTo>
                    <a:pt x="181" y="200"/>
                  </a:lnTo>
                  <a:lnTo>
                    <a:pt x="181" y="202"/>
                  </a:lnTo>
                  <a:lnTo>
                    <a:pt x="180" y="202"/>
                  </a:lnTo>
                  <a:lnTo>
                    <a:pt x="179" y="203"/>
                  </a:lnTo>
                  <a:lnTo>
                    <a:pt x="177" y="203"/>
                  </a:lnTo>
                  <a:lnTo>
                    <a:pt x="176" y="203"/>
                  </a:lnTo>
                  <a:lnTo>
                    <a:pt x="175" y="203"/>
                  </a:lnTo>
                  <a:lnTo>
                    <a:pt x="174" y="203"/>
                  </a:lnTo>
                  <a:lnTo>
                    <a:pt x="171" y="203"/>
                  </a:lnTo>
                  <a:lnTo>
                    <a:pt x="169" y="203"/>
                  </a:lnTo>
                  <a:lnTo>
                    <a:pt x="168" y="203"/>
                  </a:lnTo>
                  <a:lnTo>
                    <a:pt x="165" y="203"/>
                  </a:lnTo>
                  <a:lnTo>
                    <a:pt x="164" y="203"/>
                  </a:lnTo>
                  <a:lnTo>
                    <a:pt x="163" y="202"/>
                  </a:lnTo>
                  <a:lnTo>
                    <a:pt x="162" y="202"/>
                  </a:lnTo>
                  <a:lnTo>
                    <a:pt x="160" y="202"/>
                  </a:lnTo>
                  <a:lnTo>
                    <a:pt x="159" y="202"/>
                  </a:lnTo>
                  <a:lnTo>
                    <a:pt x="158" y="202"/>
                  </a:lnTo>
                  <a:lnTo>
                    <a:pt x="157" y="202"/>
                  </a:lnTo>
                  <a:lnTo>
                    <a:pt x="155" y="202"/>
                  </a:lnTo>
                  <a:lnTo>
                    <a:pt x="154" y="202"/>
                  </a:lnTo>
                  <a:lnTo>
                    <a:pt x="153" y="200"/>
                  </a:lnTo>
                  <a:lnTo>
                    <a:pt x="152" y="200"/>
                  </a:lnTo>
                  <a:lnTo>
                    <a:pt x="150" y="200"/>
                  </a:lnTo>
                  <a:lnTo>
                    <a:pt x="149" y="200"/>
                  </a:lnTo>
                  <a:lnTo>
                    <a:pt x="148" y="199"/>
                  </a:lnTo>
                  <a:lnTo>
                    <a:pt x="147" y="199"/>
                  </a:lnTo>
                  <a:lnTo>
                    <a:pt x="144" y="199"/>
                  </a:lnTo>
                  <a:lnTo>
                    <a:pt x="143" y="198"/>
                  </a:lnTo>
                  <a:lnTo>
                    <a:pt x="142" y="198"/>
                  </a:lnTo>
                  <a:lnTo>
                    <a:pt x="141" y="198"/>
                  </a:lnTo>
                  <a:lnTo>
                    <a:pt x="140" y="198"/>
                  </a:lnTo>
                  <a:lnTo>
                    <a:pt x="138" y="197"/>
                  </a:lnTo>
                  <a:lnTo>
                    <a:pt x="137" y="197"/>
                  </a:lnTo>
                  <a:lnTo>
                    <a:pt x="136" y="197"/>
                  </a:lnTo>
                  <a:lnTo>
                    <a:pt x="135" y="197"/>
                  </a:lnTo>
                  <a:lnTo>
                    <a:pt x="133" y="197"/>
                  </a:lnTo>
                  <a:lnTo>
                    <a:pt x="132" y="195"/>
                  </a:lnTo>
                  <a:lnTo>
                    <a:pt x="131" y="195"/>
                  </a:lnTo>
                  <a:lnTo>
                    <a:pt x="130" y="195"/>
                  </a:lnTo>
                  <a:lnTo>
                    <a:pt x="128" y="194"/>
                  </a:lnTo>
                  <a:lnTo>
                    <a:pt x="127" y="194"/>
                  </a:lnTo>
                  <a:lnTo>
                    <a:pt x="126" y="194"/>
                  </a:lnTo>
                  <a:lnTo>
                    <a:pt x="124" y="193"/>
                  </a:lnTo>
                  <a:lnTo>
                    <a:pt x="121" y="193"/>
                  </a:lnTo>
                  <a:lnTo>
                    <a:pt x="120" y="192"/>
                  </a:lnTo>
                  <a:lnTo>
                    <a:pt x="118" y="192"/>
                  </a:lnTo>
                  <a:lnTo>
                    <a:pt x="116" y="190"/>
                  </a:lnTo>
                  <a:lnTo>
                    <a:pt x="115" y="189"/>
                  </a:lnTo>
                  <a:lnTo>
                    <a:pt x="114" y="189"/>
                  </a:lnTo>
                  <a:lnTo>
                    <a:pt x="113" y="189"/>
                  </a:lnTo>
                  <a:lnTo>
                    <a:pt x="111" y="187"/>
                  </a:lnTo>
                  <a:lnTo>
                    <a:pt x="110" y="187"/>
                  </a:lnTo>
                  <a:lnTo>
                    <a:pt x="109" y="185"/>
                  </a:lnTo>
                  <a:lnTo>
                    <a:pt x="108" y="185"/>
                  </a:lnTo>
                  <a:lnTo>
                    <a:pt x="106" y="183"/>
                  </a:lnTo>
                  <a:lnTo>
                    <a:pt x="105" y="182"/>
                  </a:lnTo>
                  <a:lnTo>
                    <a:pt x="103" y="180"/>
                  </a:lnTo>
                  <a:lnTo>
                    <a:pt x="102" y="178"/>
                  </a:lnTo>
                  <a:lnTo>
                    <a:pt x="99" y="177"/>
                  </a:lnTo>
                  <a:lnTo>
                    <a:pt x="98" y="175"/>
                  </a:lnTo>
                  <a:lnTo>
                    <a:pt x="96" y="173"/>
                  </a:lnTo>
                  <a:lnTo>
                    <a:pt x="94" y="172"/>
                  </a:lnTo>
                  <a:lnTo>
                    <a:pt x="91" y="170"/>
                  </a:lnTo>
                  <a:lnTo>
                    <a:pt x="89" y="167"/>
                  </a:lnTo>
                  <a:lnTo>
                    <a:pt x="87" y="165"/>
                  </a:lnTo>
                  <a:lnTo>
                    <a:pt x="85" y="164"/>
                  </a:lnTo>
                  <a:lnTo>
                    <a:pt x="82" y="161"/>
                  </a:lnTo>
                  <a:lnTo>
                    <a:pt x="80" y="159"/>
                  </a:lnTo>
                  <a:lnTo>
                    <a:pt x="77" y="158"/>
                  </a:lnTo>
                  <a:lnTo>
                    <a:pt x="75" y="155"/>
                  </a:lnTo>
                  <a:lnTo>
                    <a:pt x="73" y="153"/>
                  </a:lnTo>
                  <a:lnTo>
                    <a:pt x="70" y="150"/>
                  </a:lnTo>
                  <a:lnTo>
                    <a:pt x="68" y="148"/>
                  </a:lnTo>
                  <a:lnTo>
                    <a:pt x="65" y="145"/>
                  </a:lnTo>
                  <a:lnTo>
                    <a:pt x="63" y="143"/>
                  </a:lnTo>
                  <a:lnTo>
                    <a:pt x="60" y="141"/>
                  </a:lnTo>
                  <a:lnTo>
                    <a:pt x="58" y="138"/>
                  </a:lnTo>
                  <a:lnTo>
                    <a:pt x="55" y="136"/>
                  </a:lnTo>
                  <a:lnTo>
                    <a:pt x="53" y="133"/>
                  </a:lnTo>
                  <a:lnTo>
                    <a:pt x="49" y="131"/>
                  </a:lnTo>
                  <a:lnTo>
                    <a:pt x="48" y="128"/>
                  </a:lnTo>
                  <a:lnTo>
                    <a:pt x="44" y="126"/>
                  </a:lnTo>
                  <a:lnTo>
                    <a:pt x="42" y="123"/>
                  </a:lnTo>
                  <a:lnTo>
                    <a:pt x="39" y="121"/>
                  </a:lnTo>
                  <a:lnTo>
                    <a:pt x="37" y="117"/>
                  </a:lnTo>
                  <a:lnTo>
                    <a:pt x="34" y="116"/>
                  </a:lnTo>
                  <a:lnTo>
                    <a:pt x="33" y="114"/>
                  </a:lnTo>
                  <a:lnTo>
                    <a:pt x="31" y="111"/>
                  </a:lnTo>
                  <a:lnTo>
                    <a:pt x="29" y="109"/>
                  </a:lnTo>
                  <a:lnTo>
                    <a:pt x="26" y="106"/>
                  </a:lnTo>
                  <a:lnTo>
                    <a:pt x="25" y="104"/>
                  </a:lnTo>
                  <a:lnTo>
                    <a:pt x="22" y="101"/>
                  </a:lnTo>
                  <a:lnTo>
                    <a:pt x="20" y="99"/>
                  </a:lnTo>
                  <a:lnTo>
                    <a:pt x="19" y="97"/>
                  </a:lnTo>
                  <a:lnTo>
                    <a:pt x="16" y="95"/>
                  </a:lnTo>
                  <a:lnTo>
                    <a:pt x="15" y="93"/>
                  </a:lnTo>
                  <a:lnTo>
                    <a:pt x="12" y="91"/>
                  </a:lnTo>
                  <a:lnTo>
                    <a:pt x="11" y="88"/>
                  </a:lnTo>
                  <a:lnTo>
                    <a:pt x="10" y="87"/>
                  </a:lnTo>
                  <a:lnTo>
                    <a:pt x="8" y="84"/>
                  </a:lnTo>
                  <a:lnTo>
                    <a:pt x="7" y="83"/>
                  </a:lnTo>
                  <a:lnTo>
                    <a:pt x="7" y="82"/>
                  </a:lnTo>
                  <a:lnTo>
                    <a:pt x="4" y="79"/>
                  </a:lnTo>
                  <a:lnTo>
                    <a:pt x="4" y="78"/>
                  </a:lnTo>
                  <a:lnTo>
                    <a:pt x="3" y="77"/>
                  </a:lnTo>
                  <a:lnTo>
                    <a:pt x="3" y="76"/>
                  </a:lnTo>
                  <a:lnTo>
                    <a:pt x="2" y="73"/>
                  </a:lnTo>
                  <a:lnTo>
                    <a:pt x="0" y="72"/>
                  </a:lnTo>
                  <a:lnTo>
                    <a:pt x="0" y="71"/>
                  </a:lnTo>
                  <a:lnTo>
                    <a:pt x="0" y="70"/>
                  </a:lnTo>
                  <a:lnTo>
                    <a:pt x="0" y="69"/>
                  </a:lnTo>
                  <a:lnTo>
                    <a:pt x="0" y="67"/>
                  </a:lnTo>
                  <a:lnTo>
                    <a:pt x="0" y="65"/>
                  </a:lnTo>
                  <a:lnTo>
                    <a:pt x="0" y="64"/>
                  </a:lnTo>
                  <a:lnTo>
                    <a:pt x="0" y="62"/>
                  </a:lnTo>
                  <a:lnTo>
                    <a:pt x="0" y="61"/>
                  </a:lnTo>
                  <a:lnTo>
                    <a:pt x="0" y="60"/>
                  </a:lnTo>
                  <a:lnTo>
                    <a:pt x="0" y="59"/>
                  </a:lnTo>
                  <a:lnTo>
                    <a:pt x="0" y="57"/>
                  </a:lnTo>
                  <a:lnTo>
                    <a:pt x="2" y="56"/>
                  </a:lnTo>
                  <a:lnTo>
                    <a:pt x="2" y="55"/>
                  </a:lnTo>
                  <a:lnTo>
                    <a:pt x="2" y="54"/>
                  </a:lnTo>
                  <a:lnTo>
                    <a:pt x="2" y="53"/>
                  </a:lnTo>
                  <a:lnTo>
                    <a:pt x="2" y="51"/>
                  </a:lnTo>
                  <a:lnTo>
                    <a:pt x="3" y="49"/>
                  </a:lnTo>
                  <a:lnTo>
                    <a:pt x="3" y="48"/>
                  </a:lnTo>
                  <a:lnTo>
                    <a:pt x="3" y="47"/>
                  </a:lnTo>
                  <a:lnTo>
                    <a:pt x="3" y="45"/>
                  </a:lnTo>
                  <a:lnTo>
                    <a:pt x="3" y="43"/>
                  </a:lnTo>
                  <a:lnTo>
                    <a:pt x="4" y="42"/>
                  </a:lnTo>
                  <a:lnTo>
                    <a:pt x="4" y="40"/>
                  </a:lnTo>
                  <a:lnTo>
                    <a:pt x="4" y="39"/>
                  </a:lnTo>
                  <a:lnTo>
                    <a:pt x="5" y="38"/>
                  </a:lnTo>
                  <a:lnTo>
                    <a:pt x="5" y="37"/>
                  </a:lnTo>
                  <a:lnTo>
                    <a:pt x="7" y="34"/>
                  </a:lnTo>
                  <a:lnTo>
                    <a:pt x="7" y="33"/>
                  </a:lnTo>
                  <a:lnTo>
                    <a:pt x="7" y="32"/>
                  </a:lnTo>
                  <a:lnTo>
                    <a:pt x="7" y="31"/>
                  </a:lnTo>
                  <a:lnTo>
                    <a:pt x="8" y="28"/>
                  </a:lnTo>
                  <a:lnTo>
                    <a:pt x="8" y="27"/>
                  </a:lnTo>
                  <a:lnTo>
                    <a:pt x="9" y="26"/>
                  </a:lnTo>
                  <a:lnTo>
                    <a:pt x="9" y="25"/>
                  </a:lnTo>
                  <a:lnTo>
                    <a:pt x="9" y="23"/>
                  </a:lnTo>
                  <a:lnTo>
                    <a:pt x="10" y="22"/>
                  </a:lnTo>
                  <a:lnTo>
                    <a:pt x="10" y="21"/>
                  </a:lnTo>
                  <a:lnTo>
                    <a:pt x="10" y="20"/>
                  </a:lnTo>
                  <a:lnTo>
                    <a:pt x="11" y="18"/>
                  </a:lnTo>
                  <a:lnTo>
                    <a:pt x="11" y="17"/>
                  </a:lnTo>
                  <a:lnTo>
                    <a:pt x="11" y="16"/>
                  </a:lnTo>
                  <a:lnTo>
                    <a:pt x="12" y="15"/>
                  </a:lnTo>
                  <a:lnTo>
                    <a:pt x="12" y="12"/>
                  </a:lnTo>
                  <a:lnTo>
                    <a:pt x="12" y="11"/>
                  </a:lnTo>
                  <a:lnTo>
                    <a:pt x="14" y="10"/>
                  </a:lnTo>
                  <a:lnTo>
                    <a:pt x="14" y="9"/>
                  </a:lnTo>
                  <a:lnTo>
                    <a:pt x="15" y="7"/>
                  </a:lnTo>
                  <a:lnTo>
                    <a:pt x="15" y="6"/>
                  </a:lnTo>
                  <a:lnTo>
                    <a:pt x="15" y="5"/>
                  </a:lnTo>
                  <a:lnTo>
                    <a:pt x="16" y="3"/>
                  </a:lnTo>
                  <a:lnTo>
                    <a:pt x="17" y="1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7" name="Freeform 220"/>
            <p:cNvSpPr>
              <a:spLocks/>
            </p:cNvSpPr>
            <p:nvPr/>
          </p:nvSpPr>
          <p:spPr bwMode="auto">
            <a:xfrm>
              <a:off x="5756275" y="2038351"/>
              <a:ext cx="344487" cy="312738"/>
            </a:xfrm>
            <a:custGeom>
              <a:avLst/>
              <a:gdLst>
                <a:gd name="T0" fmla="*/ 7 w 217"/>
                <a:gd name="T1" fmla="*/ 3 h 197"/>
                <a:gd name="T2" fmla="*/ 21 w 217"/>
                <a:gd name="T3" fmla="*/ 1 h 197"/>
                <a:gd name="T4" fmla="*/ 35 w 217"/>
                <a:gd name="T5" fmla="*/ 0 h 197"/>
                <a:gd name="T6" fmla="*/ 51 w 217"/>
                <a:gd name="T7" fmla="*/ 0 h 197"/>
                <a:gd name="T8" fmla="*/ 67 w 217"/>
                <a:gd name="T9" fmla="*/ 0 h 197"/>
                <a:gd name="T10" fmla="*/ 80 w 217"/>
                <a:gd name="T11" fmla="*/ 3 h 197"/>
                <a:gd name="T12" fmla="*/ 93 w 217"/>
                <a:gd name="T13" fmla="*/ 5 h 197"/>
                <a:gd name="T14" fmla="*/ 105 w 217"/>
                <a:gd name="T15" fmla="*/ 12 h 197"/>
                <a:gd name="T16" fmla="*/ 121 w 217"/>
                <a:gd name="T17" fmla="*/ 27 h 197"/>
                <a:gd name="T18" fmla="*/ 140 w 217"/>
                <a:gd name="T19" fmla="*/ 44 h 197"/>
                <a:gd name="T20" fmla="*/ 161 w 217"/>
                <a:gd name="T21" fmla="*/ 65 h 197"/>
                <a:gd name="T22" fmla="*/ 182 w 217"/>
                <a:gd name="T23" fmla="*/ 84 h 197"/>
                <a:gd name="T24" fmla="*/ 199 w 217"/>
                <a:gd name="T25" fmla="*/ 103 h 197"/>
                <a:gd name="T26" fmla="*/ 212 w 217"/>
                <a:gd name="T27" fmla="*/ 117 h 197"/>
                <a:gd name="T28" fmla="*/ 217 w 217"/>
                <a:gd name="T29" fmla="*/ 128 h 197"/>
                <a:gd name="T30" fmla="*/ 217 w 217"/>
                <a:gd name="T31" fmla="*/ 141 h 197"/>
                <a:gd name="T32" fmla="*/ 217 w 217"/>
                <a:gd name="T33" fmla="*/ 150 h 197"/>
                <a:gd name="T34" fmla="*/ 216 w 217"/>
                <a:gd name="T35" fmla="*/ 163 h 197"/>
                <a:gd name="T36" fmla="*/ 215 w 217"/>
                <a:gd name="T37" fmla="*/ 175 h 197"/>
                <a:gd name="T38" fmla="*/ 212 w 217"/>
                <a:gd name="T39" fmla="*/ 185 h 197"/>
                <a:gd name="T40" fmla="*/ 211 w 217"/>
                <a:gd name="T41" fmla="*/ 197 h 197"/>
                <a:gd name="T42" fmla="*/ 200 w 217"/>
                <a:gd name="T43" fmla="*/ 193 h 197"/>
                <a:gd name="T44" fmla="*/ 190 w 217"/>
                <a:gd name="T45" fmla="*/ 188 h 197"/>
                <a:gd name="T46" fmla="*/ 178 w 217"/>
                <a:gd name="T47" fmla="*/ 181 h 197"/>
                <a:gd name="T48" fmla="*/ 166 w 217"/>
                <a:gd name="T49" fmla="*/ 173 h 197"/>
                <a:gd name="T50" fmla="*/ 150 w 217"/>
                <a:gd name="T51" fmla="*/ 164 h 197"/>
                <a:gd name="T52" fmla="*/ 133 w 217"/>
                <a:gd name="T53" fmla="*/ 151 h 197"/>
                <a:gd name="T54" fmla="*/ 134 w 217"/>
                <a:gd name="T55" fmla="*/ 139 h 197"/>
                <a:gd name="T56" fmla="*/ 146 w 217"/>
                <a:gd name="T57" fmla="*/ 127 h 197"/>
                <a:gd name="T58" fmla="*/ 156 w 217"/>
                <a:gd name="T59" fmla="*/ 126 h 197"/>
                <a:gd name="T60" fmla="*/ 166 w 217"/>
                <a:gd name="T61" fmla="*/ 121 h 197"/>
                <a:gd name="T62" fmla="*/ 168 w 217"/>
                <a:gd name="T63" fmla="*/ 112 h 197"/>
                <a:gd name="T64" fmla="*/ 163 w 217"/>
                <a:gd name="T65" fmla="*/ 105 h 197"/>
                <a:gd name="T66" fmla="*/ 151 w 217"/>
                <a:gd name="T67" fmla="*/ 104 h 197"/>
                <a:gd name="T68" fmla="*/ 145 w 217"/>
                <a:gd name="T69" fmla="*/ 114 h 197"/>
                <a:gd name="T70" fmla="*/ 149 w 217"/>
                <a:gd name="T71" fmla="*/ 122 h 197"/>
                <a:gd name="T72" fmla="*/ 137 w 217"/>
                <a:gd name="T73" fmla="*/ 133 h 197"/>
                <a:gd name="T74" fmla="*/ 126 w 217"/>
                <a:gd name="T75" fmla="*/ 146 h 197"/>
                <a:gd name="T76" fmla="*/ 115 w 217"/>
                <a:gd name="T77" fmla="*/ 137 h 197"/>
                <a:gd name="T78" fmla="*/ 106 w 217"/>
                <a:gd name="T79" fmla="*/ 128 h 197"/>
                <a:gd name="T80" fmla="*/ 95 w 217"/>
                <a:gd name="T81" fmla="*/ 120 h 197"/>
                <a:gd name="T82" fmla="*/ 85 w 217"/>
                <a:gd name="T83" fmla="*/ 110 h 197"/>
                <a:gd name="T84" fmla="*/ 75 w 217"/>
                <a:gd name="T85" fmla="*/ 100 h 197"/>
                <a:gd name="T86" fmla="*/ 67 w 217"/>
                <a:gd name="T87" fmla="*/ 92 h 197"/>
                <a:gd name="T88" fmla="*/ 58 w 217"/>
                <a:gd name="T89" fmla="*/ 82 h 197"/>
                <a:gd name="T90" fmla="*/ 52 w 217"/>
                <a:gd name="T91" fmla="*/ 71 h 197"/>
                <a:gd name="T92" fmla="*/ 61 w 217"/>
                <a:gd name="T93" fmla="*/ 62 h 197"/>
                <a:gd name="T94" fmla="*/ 72 w 217"/>
                <a:gd name="T95" fmla="*/ 60 h 197"/>
                <a:gd name="T96" fmla="*/ 82 w 217"/>
                <a:gd name="T97" fmla="*/ 59 h 197"/>
                <a:gd name="T98" fmla="*/ 88 w 217"/>
                <a:gd name="T99" fmla="*/ 51 h 197"/>
                <a:gd name="T100" fmla="*/ 84 w 217"/>
                <a:gd name="T101" fmla="*/ 43 h 197"/>
                <a:gd name="T102" fmla="*/ 73 w 217"/>
                <a:gd name="T103" fmla="*/ 38 h 197"/>
                <a:gd name="T104" fmla="*/ 62 w 217"/>
                <a:gd name="T105" fmla="*/ 45 h 197"/>
                <a:gd name="T106" fmla="*/ 65 w 217"/>
                <a:gd name="T107" fmla="*/ 56 h 197"/>
                <a:gd name="T108" fmla="*/ 55 w 217"/>
                <a:gd name="T109" fmla="*/ 66 h 197"/>
                <a:gd name="T110" fmla="*/ 44 w 217"/>
                <a:gd name="T111" fmla="*/ 65 h 197"/>
                <a:gd name="T112" fmla="*/ 33 w 217"/>
                <a:gd name="T113" fmla="*/ 51 h 197"/>
                <a:gd name="T114" fmla="*/ 24 w 217"/>
                <a:gd name="T115" fmla="*/ 39 h 197"/>
                <a:gd name="T116" fmla="*/ 16 w 217"/>
                <a:gd name="T117" fmla="*/ 27 h 197"/>
                <a:gd name="T118" fmla="*/ 10 w 217"/>
                <a:gd name="T119" fmla="*/ 18 h 197"/>
                <a:gd name="T120" fmla="*/ 2 w 217"/>
                <a:gd name="T121" fmla="*/ 8 h 19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17"/>
                <a:gd name="T184" fmla="*/ 0 h 197"/>
                <a:gd name="T185" fmla="*/ 217 w 217"/>
                <a:gd name="T186" fmla="*/ 197 h 197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17" h="197">
                  <a:moveTo>
                    <a:pt x="0" y="4"/>
                  </a:moveTo>
                  <a:lnTo>
                    <a:pt x="0" y="4"/>
                  </a:lnTo>
                  <a:lnTo>
                    <a:pt x="1" y="4"/>
                  </a:lnTo>
                  <a:lnTo>
                    <a:pt x="2" y="3"/>
                  </a:lnTo>
                  <a:lnTo>
                    <a:pt x="4" y="3"/>
                  </a:lnTo>
                  <a:lnTo>
                    <a:pt x="5" y="3"/>
                  </a:lnTo>
                  <a:lnTo>
                    <a:pt x="6" y="3"/>
                  </a:lnTo>
                  <a:lnTo>
                    <a:pt x="7" y="3"/>
                  </a:lnTo>
                  <a:lnTo>
                    <a:pt x="8" y="3"/>
                  </a:lnTo>
                  <a:lnTo>
                    <a:pt x="10" y="3"/>
                  </a:lnTo>
                  <a:lnTo>
                    <a:pt x="12" y="3"/>
                  </a:lnTo>
                  <a:lnTo>
                    <a:pt x="15" y="3"/>
                  </a:lnTo>
                  <a:lnTo>
                    <a:pt x="16" y="1"/>
                  </a:lnTo>
                  <a:lnTo>
                    <a:pt x="17" y="1"/>
                  </a:lnTo>
                  <a:lnTo>
                    <a:pt x="18" y="1"/>
                  </a:lnTo>
                  <a:lnTo>
                    <a:pt x="21" y="1"/>
                  </a:lnTo>
                  <a:lnTo>
                    <a:pt x="22" y="1"/>
                  </a:lnTo>
                  <a:lnTo>
                    <a:pt x="24" y="1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29" y="0"/>
                  </a:lnTo>
                  <a:lnTo>
                    <a:pt x="32" y="0"/>
                  </a:lnTo>
                  <a:lnTo>
                    <a:pt x="33" y="0"/>
                  </a:lnTo>
                  <a:lnTo>
                    <a:pt x="35" y="0"/>
                  </a:lnTo>
                  <a:lnTo>
                    <a:pt x="38" y="0"/>
                  </a:lnTo>
                  <a:lnTo>
                    <a:pt x="39" y="0"/>
                  </a:lnTo>
                  <a:lnTo>
                    <a:pt x="42" y="0"/>
                  </a:lnTo>
                  <a:lnTo>
                    <a:pt x="43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49" y="0"/>
                  </a:lnTo>
                  <a:lnTo>
                    <a:pt x="51" y="0"/>
                  </a:lnTo>
                  <a:lnTo>
                    <a:pt x="52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60" y="0"/>
                  </a:lnTo>
                  <a:lnTo>
                    <a:pt x="61" y="0"/>
                  </a:lnTo>
                  <a:lnTo>
                    <a:pt x="63" y="0"/>
                  </a:lnTo>
                  <a:lnTo>
                    <a:pt x="65" y="0"/>
                  </a:lnTo>
                  <a:lnTo>
                    <a:pt x="67" y="0"/>
                  </a:lnTo>
                  <a:lnTo>
                    <a:pt x="68" y="0"/>
                  </a:lnTo>
                  <a:lnTo>
                    <a:pt x="71" y="0"/>
                  </a:lnTo>
                  <a:lnTo>
                    <a:pt x="73" y="0"/>
                  </a:lnTo>
                  <a:lnTo>
                    <a:pt x="74" y="0"/>
                  </a:lnTo>
                  <a:lnTo>
                    <a:pt x="77" y="1"/>
                  </a:lnTo>
                  <a:lnTo>
                    <a:pt x="78" y="1"/>
                  </a:lnTo>
                  <a:lnTo>
                    <a:pt x="79" y="1"/>
                  </a:lnTo>
                  <a:lnTo>
                    <a:pt x="80" y="3"/>
                  </a:lnTo>
                  <a:lnTo>
                    <a:pt x="83" y="3"/>
                  </a:lnTo>
                  <a:lnTo>
                    <a:pt x="84" y="3"/>
                  </a:lnTo>
                  <a:lnTo>
                    <a:pt x="87" y="3"/>
                  </a:lnTo>
                  <a:lnTo>
                    <a:pt x="88" y="4"/>
                  </a:lnTo>
                  <a:lnTo>
                    <a:pt x="89" y="4"/>
                  </a:lnTo>
                  <a:lnTo>
                    <a:pt x="90" y="4"/>
                  </a:lnTo>
                  <a:lnTo>
                    <a:pt x="92" y="5"/>
                  </a:lnTo>
                  <a:lnTo>
                    <a:pt x="93" y="5"/>
                  </a:lnTo>
                  <a:lnTo>
                    <a:pt x="94" y="6"/>
                  </a:lnTo>
                  <a:lnTo>
                    <a:pt x="95" y="6"/>
                  </a:lnTo>
                  <a:lnTo>
                    <a:pt x="96" y="8"/>
                  </a:lnTo>
                  <a:lnTo>
                    <a:pt x="99" y="9"/>
                  </a:lnTo>
                  <a:lnTo>
                    <a:pt x="100" y="10"/>
                  </a:lnTo>
                  <a:lnTo>
                    <a:pt x="101" y="10"/>
                  </a:lnTo>
                  <a:lnTo>
                    <a:pt x="102" y="12"/>
                  </a:lnTo>
                  <a:lnTo>
                    <a:pt x="105" y="12"/>
                  </a:lnTo>
                  <a:lnTo>
                    <a:pt x="106" y="15"/>
                  </a:lnTo>
                  <a:lnTo>
                    <a:pt x="107" y="16"/>
                  </a:lnTo>
                  <a:lnTo>
                    <a:pt x="110" y="17"/>
                  </a:lnTo>
                  <a:lnTo>
                    <a:pt x="112" y="20"/>
                  </a:lnTo>
                  <a:lnTo>
                    <a:pt x="115" y="21"/>
                  </a:lnTo>
                  <a:lnTo>
                    <a:pt x="116" y="22"/>
                  </a:lnTo>
                  <a:lnTo>
                    <a:pt x="118" y="25"/>
                  </a:lnTo>
                  <a:lnTo>
                    <a:pt x="121" y="27"/>
                  </a:lnTo>
                  <a:lnTo>
                    <a:pt x="123" y="30"/>
                  </a:lnTo>
                  <a:lnTo>
                    <a:pt x="126" y="31"/>
                  </a:lnTo>
                  <a:lnTo>
                    <a:pt x="128" y="33"/>
                  </a:lnTo>
                  <a:lnTo>
                    <a:pt x="129" y="34"/>
                  </a:lnTo>
                  <a:lnTo>
                    <a:pt x="133" y="38"/>
                  </a:lnTo>
                  <a:lnTo>
                    <a:pt x="136" y="39"/>
                  </a:lnTo>
                  <a:lnTo>
                    <a:pt x="138" y="42"/>
                  </a:lnTo>
                  <a:lnTo>
                    <a:pt x="140" y="44"/>
                  </a:lnTo>
                  <a:lnTo>
                    <a:pt x="143" y="47"/>
                  </a:lnTo>
                  <a:lnTo>
                    <a:pt x="145" y="49"/>
                  </a:lnTo>
                  <a:lnTo>
                    <a:pt x="148" y="51"/>
                  </a:lnTo>
                  <a:lnTo>
                    <a:pt x="150" y="54"/>
                  </a:lnTo>
                  <a:lnTo>
                    <a:pt x="154" y="58"/>
                  </a:lnTo>
                  <a:lnTo>
                    <a:pt x="156" y="59"/>
                  </a:lnTo>
                  <a:lnTo>
                    <a:pt x="159" y="61"/>
                  </a:lnTo>
                  <a:lnTo>
                    <a:pt x="161" y="65"/>
                  </a:lnTo>
                  <a:lnTo>
                    <a:pt x="163" y="67"/>
                  </a:lnTo>
                  <a:lnTo>
                    <a:pt x="167" y="70"/>
                  </a:lnTo>
                  <a:lnTo>
                    <a:pt x="170" y="72"/>
                  </a:lnTo>
                  <a:lnTo>
                    <a:pt x="172" y="75"/>
                  </a:lnTo>
                  <a:lnTo>
                    <a:pt x="175" y="77"/>
                  </a:lnTo>
                  <a:lnTo>
                    <a:pt x="177" y="80"/>
                  </a:lnTo>
                  <a:lnTo>
                    <a:pt x="180" y="82"/>
                  </a:lnTo>
                  <a:lnTo>
                    <a:pt x="182" y="84"/>
                  </a:lnTo>
                  <a:lnTo>
                    <a:pt x="184" y="87"/>
                  </a:lnTo>
                  <a:lnTo>
                    <a:pt x="185" y="89"/>
                  </a:lnTo>
                  <a:lnTo>
                    <a:pt x="188" y="92"/>
                  </a:lnTo>
                  <a:lnTo>
                    <a:pt x="190" y="94"/>
                  </a:lnTo>
                  <a:lnTo>
                    <a:pt x="193" y="97"/>
                  </a:lnTo>
                  <a:lnTo>
                    <a:pt x="195" y="99"/>
                  </a:lnTo>
                  <a:lnTo>
                    <a:pt x="198" y="100"/>
                  </a:lnTo>
                  <a:lnTo>
                    <a:pt x="199" y="103"/>
                  </a:lnTo>
                  <a:lnTo>
                    <a:pt x="201" y="105"/>
                  </a:lnTo>
                  <a:lnTo>
                    <a:pt x="203" y="106"/>
                  </a:lnTo>
                  <a:lnTo>
                    <a:pt x="205" y="109"/>
                  </a:lnTo>
                  <a:lnTo>
                    <a:pt x="206" y="110"/>
                  </a:lnTo>
                  <a:lnTo>
                    <a:pt x="207" y="112"/>
                  </a:lnTo>
                  <a:lnTo>
                    <a:pt x="210" y="115"/>
                  </a:lnTo>
                  <a:lnTo>
                    <a:pt x="211" y="116"/>
                  </a:lnTo>
                  <a:lnTo>
                    <a:pt x="212" y="117"/>
                  </a:lnTo>
                  <a:lnTo>
                    <a:pt x="212" y="119"/>
                  </a:lnTo>
                  <a:lnTo>
                    <a:pt x="213" y="120"/>
                  </a:lnTo>
                  <a:lnTo>
                    <a:pt x="215" y="121"/>
                  </a:lnTo>
                  <a:lnTo>
                    <a:pt x="216" y="122"/>
                  </a:lnTo>
                  <a:lnTo>
                    <a:pt x="216" y="124"/>
                  </a:lnTo>
                  <a:lnTo>
                    <a:pt x="217" y="125"/>
                  </a:lnTo>
                  <a:lnTo>
                    <a:pt x="217" y="126"/>
                  </a:lnTo>
                  <a:lnTo>
                    <a:pt x="217" y="128"/>
                  </a:lnTo>
                  <a:lnTo>
                    <a:pt x="217" y="131"/>
                  </a:lnTo>
                  <a:lnTo>
                    <a:pt x="217" y="132"/>
                  </a:lnTo>
                  <a:lnTo>
                    <a:pt x="217" y="133"/>
                  </a:lnTo>
                  <a:lnTo>
                    <a:pt x="217" y="134"/>
                  </a:lnTo>
                  <a:lnTo>
                    <a:pt x="217" y="136"/>
                  </a:lnTo>
                  <a:lnTo>
                    <a:pt x="217" y="137"/>
                  </a:lnTo>
                  <a:lnTo>
                    <a:pt x="217" y="139"/>
                  </a:lnTo>
                  <a:lnTo>
                    <a:pt x="217" y="141"/>
                  </a:lnTo>
                  <a:lnTo>
                    <a:pt x="217" y="142"/>
                  </a:lnTo>
                  <a:lnTo>
                    <a:pt x="217" y="143"/>
                  </a:lnTo>
                  <a:lnTo>
                    <a:pt x="217" y="144"/>
                  </a:lnTo>
                  <a:lnTo>
                    <a:pt x="217" y="146"/>
                  </a:lnTo>
                  <a:lnTo>
                    <a:pt x="217" y="147"/>
                  </a:lnTo>
                  <a:lnTo>
                    <a:pt x="217" y="148"/>
                  </a:lnTo>
                  <a:lnTo>
                    <a:pt x="217" y="149"/>
                  </a:lnTo>
                  <a:lnTo>
                    <a:pt x="217" y="150"/>
                  </a:lnTo>
                  <a:lnTo>
                    <a:pt x="216" y="151"/>
                  </a:lnTo>
                  <a:lnTo>
                    <a:pt x="216" y="154"/>
                  </a:lnTo>
                  <a:lnTo>
                    <a:pt x="216" y="155"/>
                  </a:lnTo>
                  <a:lnTo>
                    <a:pt x="216" y="158"/>
                  </a:lnTo>
                  <a:lnTo>
                    <a:pt x="216" y="159"/>
                  </a:lnTo>
                  <a:lnTo>
                    <a:pt x="216" y="160"/>
                  </a:lnTo>
                  <a:lnTo>
                    <a:pt x="216" y="161"/>
                  </a:lnTo>
                  <a:lnTo>
                    <a:pt x="216" y="163"/>
                  </a:lnTo>
                  <a:lnTo>
                    <a:pt x="216" y="164"/>
                  </a:lnTo>
                  <a:lnTo>
                    <a:pt x="216" y="165"/>
                  </a:lnTo>
                  <a:lnTo>
                    <a:pt x="215" y="168"/>
                  </a:lnTo>
                  <a:lnTo>
                    <a:pt x="215" y="170"/>
                  </a:lnTo>
                  <a:lnTo>
                    <a:pt x="215" y="171"/>
                  </a:lnTo>
                  <a:lnTo>
                    <a:pt x="215" y="172"/>
                  </a:lnTo>
                  <a:lnTo>
                    <a:pt x="215" y="173"/>
                  </a:lnTo>
                  <a:lnTo>
                    <a:pt x="215" y="175"/>
                  </a:lnTo>
                  <a:lnTo>
                    <a:pt x="213" y="176"/>
                  </a:lnTo>
                  <a:lnTo>
                    <a:pt x="213" y="177"/>
                  </a:lnTo>
                  <a:lnTo>
                    <a:pt x="213" y="178"/>
                  </a:lnTo>
                  <a:lnTo>
                    <a:pt x="213" y="180"/>
                  </a:lnTo>
                  <a:lnTo>
                    <a:pt x="213" y="181"/>
                  </a:lnTo>
                  <a:lnTo>
                    <a:pt x="213" y="182"/>
                  </a:lnTo>
                  <a:lnTo>
                    <a:pt x="212" y="183"/>
                  </a:lnTo>
                  <a:lnTo>
                    <a:pt x="212" y="185"/>
                  </a:lnTo>
                  <a:lnTo>
                    <a:pt x="212" y="186"/>
                  </a:lnTo>
                  <a:lnTo>
                    <a:pt x="212" y="187"/>
                  </a:lnTo>
                  <a:lnTo>
                    <a:pt x="212" y="188"/>
                  </a:lnTo>
                  <a:lnTo>
                    <a:pt x="212" y="190"/>
                  </a:lnTo>
                  <a:lnTo>
                    <a:pt x="211" y="192"/>
                  </a:lnTo>
                  <a:lnTo>
                    <a:pt x="211" y="194"/>
                  </a:lnTo>
                  <a:lnTo>
                    <a:pt x="211" y="195"/>
                  </a:lnTo>
                  <a:lnTo>
                    <a:pt x="211" y="197"/>
                  </a:lnTo>
                  <a:lnTo>
                    <a:pt x="210" y="197"/>
                  </a:lnTo>
                  <a:lnTo>
                    <a:pt x="209" y="197"/>
                  </a:lnTo>
                  <a:lnTo>
                    <a:pt x="207" y="195"/>
                  </a:lnTo>
                  <a:lnTo>
                    <a:pt x="206" y="195"/>
                  </a:lnTo>
                  <a:lnTo>
                    <a:pt x="205" y="194"/>
                  </a:lnTo>
                  <a:lnTo>
                    <a:pt x="204" y="194"/>
                  </a:lnTo>
                  <a:lnTo>
                    <a:pt x="203" y="193"/>
                  </a:lnTo>
                  <a:lnTo>
                    <a:pt x="200" y="193"/>
                  </a:lnTo>
                  <a:lnTo>
                    <a:pt x="199" y="192"/>
                  </a:lnTo>
                  <a:lnTo>
                    <a:pt x="198" y="191"/>
                  </a:lnTo>
                  <a:lnTo>
                    <a:pt x="196" y="191"/>
                  </a:lnTo>
                  <a:lnTo>
                    <a:pt x="195" y="190"/>
                  </a:lnTo>
                  <a:lnTo>
                    <a:pt x="194" y="190"/>
                  </a:lnTo>
                  <a:lnTo>
                    <a:pt x="193" y="190"/>
                  </a:lnTo>
                  <a:lnTo>
                    <a:pt x="192" y="188"/>
                  </a:lnTo>
                  <a:lnTo>
                    <a:pt x="190" y="188"/>
                  </a:lnTo>
                  <a:lnTo>
                    <a:pt x="189" y="187"/>
                  </a:lnTo>
                  <a:lnTo>
                    <a:pt x="188" y="186"/>
                  </a:lnTo>
                  <a:lnTo>
                    <a:pt x="187" y="186"/>
                  </a:lnTo>
                  <a:lnTo>
                    <a:pt x="185" y="186"/>
                  </a:lnTo>
                  <a:lnTo>
                    <a:pt x="183" y="185"/>
                  </a:lnTo>
                  <a:lnTo>
                    <a:pt x="182" y="183"/>
                  </a:lnTo>
                  <a:lnTo>
                    <a:pt x="181" y="182"/>
                  </a:lnTo>
                  <a:lnTo>
                    <a:pt x="178" y="181"/>
                  </a:lnTo>
                  <a:lnTo>
                    <a:pt x="177" y="181"/>
                  </a:lnTo>
                  <a:lnTo>
                    <a:pt x="176" y="180"/>
                  </a:lnTo>
                  <a:lnTo>
                    <a:pt x="175" y="178"/>
                  </a:lnTo>
                  <a:lnTo>
                    <a:pt x="172" y="177"/>
                  </a:lnTo>
                  <a:lnTo>
                    <a:pt x="171" y="176"/>
                  </a:lnTo>
                  <a:lnTo>
                    <a:pt x="168" y="176"/>
                  </a:lnTo>
                  <a:lnTo>
                    <a:pt x="167" y="175"/>
                  </a:lnTo>
                  <a:lnTo>
                    <a:pt x="166" y="173"/>
                  </a:lnTo>
                  <a:lnTo>
                    <a:pt x="163" y="172"/>
                  </a:lnTo>
                  <a:lnTo>
                    <a:pt x="161" y="171"/>
                  </a:lnTo>
                  <a:lnTo>
                    <a:pt x="160" y="170"/>
                  </a:lnTo>
                  <a:lnTo>
                    <a:pt x="159" y="169"/>
                  </a:lnTo>
                  <a:lnTo>
                    <a:pt x="156" y="168"/>
                  </a:lnTo>
                  <a:lnTo>
                    <a:pt x="154" y="166"/>
                  </a:lnTo>
                  <a:lnTo>
                    <a:pt x="153" y="165"/>
                  </a:lnTo>
                  <a:lnTo>
                    <a:pt x="150" y="164"/>
                  </a:lnTo>
                  <a:lnTo>
                    <a:pt x="148" y="163"/>
                  </a:lnTo>
                  <a:lnTo>
                    <a:pt x="146" y="160"/>
                  </a:lnTo>
                  <a:lnTo>
                    <a:pt x="144" y="159"/>
                  </a:lnTo>
                  <a:lnTo>
                    <a:pt x="141" y="158"/>
                  </a:lnTo>
                  <a:lnTo>
                    <a:pt x="140" y="155"/>
                  </a:lnTo>
                  <a:lnTo>
                    <a:pt x="138" y="154"/>
                  </a:lnTo>
                  <a:lnTo>
                    <a:pt x="136" y="154"/>
                  </a:lnTo>
                  <a:lnTo>
                    <a:pt x="133" y="151"/>
                  </a:lnTo>
                  <a:lnTo>
                    <a:pt x="132" y="150"/>
                  </a:lnTo>
                  <a:lnTo>
                    <a:pt x="129" y="148"/>
                  </a:lnTo>
                  <a:lnTo>
                    <a:pt x="127" y="147"/>
                  </a:lnTo>
                  <a:lnTo>
                    <a:pt x="128" y="146"/>
                  </a:lnTo>
                  <a:lnTo>
                    <a:pt x="129" y="144"/>
                  </a:lnTo>
                  <a:lnTo>
                    <a:pt x="131" y="142"/>
                  </a:lnTo>
                  <a:lnTo>
                    <a:pt x="133" y="141"/>
                  </a:lnTo>
                  <a:lnTo>
                    <a:pt x="134" y="139"/>
                  </a:lnTo>
                  <a:lnTo>
                    <a:pt x="136" y="137"/>
                  </a:lnTo>
                  <a:lnTo>
                    <a:pt x="138" y="136"/>
                  </a:lnTo>
                  <a:lnTo>
                    <a:pt x="139" y="134"/>
                  </a:lnTo>
                  <a:lnTo>
                    <a:pt x="140" y="133"/>
                  </a:lnTo>
                  <a:lnTo>
                    <a:pt x="141" y="132"/>
                  </a:lnTo>
                  <a:lnTo>
                    <a:pt x="143" y="129"/>
                  </a:lnTo>
                  <a:lnTo>
                    <a:pt x="145" y="128"/>
                  </a:lnTo>
                  <a:lnTo>
                    <a:pt x="146" y="127"/>
                  </a:lnTo>
                  <a:lnTo>
                    <a:pt x="148" y="126"/>
                  </a:lnTo>
                  <a:lnTo>
                    <a:pt x="149" y="125"/>
                  </a:lnTo>
                  <a:lnTo>
                    <a:pt x="150" y="124"/>
                  </a:lnTo>
                  <a:lnTo>
                    <a:pt x="151" y="125"/>
                  </a:lnTo>
                  <a:lnTo>
                    <a:pt x="153" y="125"/>
                  </a:lnTo>
                  <a:lnTo>
                    <a:pt x="154" y="126"/>
                  </a:lnTo>
                  <a:lnTo>
                    <a:pt x="155" y="126"/>
                  </a:lnTo>
                  <a:lnTo>
                    <a:pt x="156" y="126"/>
                  </a:lnTo>
                  <a:lnTo>
                    <a:pt x="158" y="126"/>
                  </a:lnTo>
                  <a:lnTo>
                    <a:pt x="159" y="126"/>
                  </a:lnTo>
                  <a:lnTo>
                    <a:pt x="160" y="125"/>
                  </a:lnTo>
                  <a:lnTo>
                    <a:pt x="161" y="125"/>
                  </a:lnTo>
                  <a:lnTo>
                    <a:pt x="162" y="125"/>
                  </a:lnTo>
                  <a:lnTo>
                    <a:pt x="163" y="124"/>
                  </a:lnTo>
                  <a:lnTo>
                    <a:pt x="166" y="122"/>
                  </a:lnTo>
                  <a:lnTo>
                    <a:pt x="166" y="121"/>
                  </a:lnTo>
                  <a:lnTo>
                    <a:pt x="167" y="120"/>
                  </a:lnTo>
                  <a:lnTo>
                    <a:pt x="167" y="119"/>
                  </a:lnTo>
                  <a:lnTo>
                    <a:pt x="167" y="117"/>
                  </a:lnTo>
                  <a:lnTo>
                    <a:pt x="168" y="117"/>
                  </a:lnTo>
                  <a:lnTo>
                    <a:pt x="168" y="116"/>
                  </a:lnTo>
                  <a:lnTo>
                    <a:pt x="168" y="115"/>
                  </a:lnTo>
                  <a:lnTo>
                    <a:pt x="168" y="114"/>
                  </a:lnTo>
                  <a:lnTo>
                    <a:pt x="168" y="112"/>
                  </a:lnTo>
                  <a:lnTo>
                    <a:pt x="168" y="111"/>
                  </a:lnTo>
                  <a:lnTo>
                    <a:pt x="168" y="110"/>
                  </a:lnTo>
                  <a:lnTo>
                    <a:pt x="167" y="110"/>
                  </a:lnTo>
                  <a:lnTo>
                    <a:pt x="167" y="109"/>
                  </a:lnTo>
                  <a:lnTo>
                    <a:pt x="167" y="107"/>
                  </a:lnTo>
                  <a:lnTo>
                    <a:pt x="166" y="106"/>
                  </a:lnTo>
                  <a:lnTo>
                    <a:pt x="165" y="105"/>
                  </a:lnTo>
                  <a:lnTo>
                    <a:pt x="163" y="105"/>
                  </a:lnTo>
                  <a:lnTo>
                    <a:pt x="162" y="104"/>
                  </a:lnTo>
                  <a:lnTo>
                    <a:pt x="161" y="104"/>
                  </a:lnTo>
                  <a:lnTo>
                    <a:pt x="160" y="103"/>
                  </a:lnTo>
                  <a:lnTo>
                    <a:pt x="158" y="103"/>
                  </a:lnTo>
                  <a:lnTo>
                    <a:pt x="156" y="103"/>
                  </a:lnTo>
                  <a:lnTo>
                    <a:pt x="155" y="103"/>
                  </a:lnTo>
                  <a:lnTo>
                    <a:pt x="153" y="103"/>
                  </a:lnTo>
                  <a:lnTo>
                    <a:pt x="151" y="104"/>
                  </a:lnTo>
                  <a:lnTo>
                    <a:pt x="149" y="105"/>
                  </a:lnTo>
                  <a:lnTo>
                    <a:pt x="149" y="106"/>
                  </a:lnTo>
                  <a:lnTo>
                    <a:pt x="148" y="107"/>
                  </a:lnTo>
                  <a:lnTo>
                    <a:pt x="146" y="109"/>
                  </a:lnTo>
                  <a:lnTo>
                    <a:pt x="145" y="110"/>
                  </a:lnTo>
                  <a:lnTo>
                    <a:pt x="145" y="111"/>
                  </a:lnTo>
                  <a:lnTo>
                    <a:pt x="145" y="112"/>
                  </a:lnTo>
                  <a:lnTo>
                    <a:pt x="145" y="114"/>
                  </a:lnTo>
                  <a:lnTo>
                    <a:pt x="145" y="115"/>
                  </a:lnTo>
                  <a:lnTo>
                    <a:pt x="145" y="116"/>
                  </a:lnTo>
                  <a:lnTo>
                    <a:pt x="145" y="117"/>
                  </a:lnTo>
                  <a:lnTo>
                    <a:pt x="145" y="119"/>
                  </a:lnTo>
                  <a:lnTo>
                    <a:pt x="146" y="120"/>
                  </a:lnTo>
                  <a:lnTo>
                    <a:pt x="148" y="121"/>
                  </a:lnTo>
                  <a:lnTo>
                    <a:pt x="148" y="122"/>
                  </a:lnTo>
                  <a:lnTo>
                    <a:pt x="149" y="122"/>
                  </a:lnTo>
                  <a:lnTo>
                    <a:pt x="148" y="124"/>
                  </a:lnTo>
                  <a:lnTo>
                    <a:pt x="145" y="125"/>
                  </a:lnTo>
                  <a:lnTo>
                    <a:pt x="144" y="126"/>
                  </a:lnTo>
                  <a:lnTo>
                    <a:pt x="143" y="128"/>
                  </a:lnTo>
                  <a:lnTo>
                    <a:pt x="141" y="129"/>
                  </a:lnTo>
                  <a:lnTo>
                    <a:pt x="140" y="131"/>
                  </a:lnTo>
                  <a:lnTo>
                    <a:pt x="138" y="132"/>
                  </a:lnTo>
                  <a:lnTo>
                    <a:pt x="137" y="133"/>
                  </a:lnTo>
                  <a:lnTo>
                    <a:pt x="136" y="136"/>
                  </a:lnTo>
                  <a:lnTo>
                    <a:pt x="134" y="137"/>
                  </a:lnTo>
                  <a:lnTo>
                    <a:pt x="132" y="138"/>
                  </a:lnTo>
                  <a:lnTo>
                    <a:pt x="131" y="141"/>
                  </a:lnTo>
                  <a:lnTo>
                    <a:pt x="129" y="142"/>
                  </a:lnTo>
                  <a:lnTo>
                    <a:pt x="128" y="143"/>
                  </a:lnTo>
                  <a:lnTo>
                    <a:pt x="127" y="144"/>
                  </a:lnTo>
                  <a:lnTo>
                    <a:pt x="126" y="146"/>
                  </a:lnTo>
                  <a:lnTo>
                    <a:pt x="124" y="144"/>
                  </a:lnTo>
                  <a:lnTo>
                    <a:pt x="123" y="144"/>
                  </a:lnTo>
                  <a:lnTo>
                    <a:pt x="122" y="142"/>
                  </a:lnTo>
                  <a:lnTo>
                    <a:pt x="121" y="142"/>
                  </a:lnTo>
                  <a:lnTo>
                    <a:pt x="118" y="141"/>
                  </a:lnTo>
                  <a:lnTo>
                    <a:pt x="118" y="139"/>
                  </a:lnTo>
                  <a:lnTo>
                    <a:pt x="117" y="138"/>
                  </a:lnTo>
                  <a:lnTo>
                    <a:pt x="115" y="137"/>
                  </a:lnTo>
                  <a:lnTo>
                    <a:pt x="115" y="136"/>
                  </a:lnTo>
                  <a:lnTo>
                    <a:pt x="114" y="134"/>
                  </a:lnTo>
                  <a:lnTo>
                    <a:pt x="111" y="134"/>
                  </a:lnTo>
                  <a:lnTo>
                    <a:pt x="111" y="133"/>
                  </a:lnTo>
                  <a:lnTo>
                    <a:pt x="110" y="132"/>
                  </a:lnTo>
                  <a:lnTo>
                    <a:pt x="107" y="131"/>
                  </a:lnTo>
                  <a:lnTo>
                    <a:pt x="106" y="129"/>
                  </a:lnTo>
                  <a:lnTo>
                    <a:pt x="106" y="128"/>
                  </a:lnTo>
                  <a:lnTo>
                    <a:pt x="104" y="127"/>
                  </a:lnTo>
                  <a:lnTo>
                    <a:pt x="104" y="126"/>
                  </a:lnTo>
                  <a:lnTo>
                    <a:pt x="101" y="125"/>
                  </a:lnTo>
                  <a:lnTo>
                    <a:pt x="101" y="124"/>
                  </a:lnTo>
                  <a:lnTo>
                    <a:pt x="99" y="122"/>
                  </a:lnTo>
                  <a:lnTo>
                    <a:pt x="97" y="122"/>
                  </a:lnTo>
                  <a:lnTo>
                    <a:pt x="96" y="120"/>
                  </a:lnTo>
                  <a:lnTo>
                    <a:pt x="95" y="120"/>
                  </a:lnTo>
                  <a:lnTo>
                    <a:pt x="94" y="117"/>
                  </a:lnTo>
                  <a:lnTo>
                    <a:pt x="93" y="117"/>
                  </a:lnTo>
                  <a:lnTo>
                    <a:pt x="92" y="116"/>
                  </a:lnTo>
                  <a:lnTo>
                    <a:pt x="90" y="115"/>
                  </a:lnTo>
                  <a:lnTo>
                    <a:pt x="89" y="112"/>
                  </a:lnTo>
                  <a:lnTo>
                    <a:pt x="88" y="111"/>
                  </a:lnTo>
                  <a:lnTo>
                    <a:pt x="87" y="110"/>
                  </a:lnTo>
                  <a:lnTo>
                    <a:pt x="85" y="110"/>
                  </a:lnTo>
                  <a:lnTo>
                    <a:pt x="84" y="109"/>
                  </a:lnTo>
                  <a:lnTo>
                    <a:pt x="83" y="107"/>
                  </a:lnTo>
                  <a:lnTo>
                    <a:pt x="80" y="106"/>
                  </a:lnTo>
                  <a:lnTo>
                    <a:pt x="80" y="105"/>
                  </a:lnTo>
                  <a:lnTo>
                    <a:pt x="79" y="104"/>
                  </a:lnTo>
                  <a:lnTo>
                    <a:pt x="78" y="103"/>
                  </a:lnTo>
                  <a:lnTo>
                    <a:pt x="77" y="102"/>
                  </a:lnTo>
                  <a:lnTo>
                    <a:pt x="75" y="100"/>
                  </a:lnTo>
                  <a:lnTo>
                    <a:pt x="74" y="99"/>
                  </a:lnTo>
                  <a:lnTo>
                    <a:pt x="74" y="98"/>
                  </a:lnTo>
                  <a:lnTo>
                    <a:pt x="72" y="97"/>
                  </a:lnTo>
                  <a:lnTo>
                    <a:pt x="72" y="95"/>
                  </a:lnTo>
                  <a:lnTo>
                    <a:pt x="71" y="94"/>
                  </a:lnTo>
                  <a:lnTo>
                    <a:pt x="70" y="94"/>
                  </a:lnTo>
                  <a:lnTo>
                    <a:pt x="68" y="92"/>
                  </a:lnTo>
                  <a:lnTo>
                    <a:pt x="67" y="92"/>
                  </a:lnTo>
                  <a:lnTo>
                    <a:pt x="66" y="90"/>
                  </a:lnTo>
                  <a:lnTo>
                    <a:pt x="65" y="89"/>
                  </a:lnTo>
                  <a:lnTo>
                    <a:pt x="63" y="88"/>
                  </a:lnTo>
                  <a:lnTo>
                    <a:pt x="62" y="87"/>
                  </a:lnTo>
                  <a:lnTo>
                    <a:pt x="62" y="85"/>
                  </a:lnTo>
                  <a:lnTo>
                    <a:pt x="61" y="84"/>
                  </a:lnTo>
                  <a:lnTo>
                    <a:pt x="60" y="83"/>
                  </a:lnTo>
                  <a:lnTo>
                    <a:pt x="58" y="82"/>
                  </a:lnTo>
                  <a:lnTo>
                    <a:pt x="57" y="81"/>
                  </a:lnTo>
                  <a:lnTo>
                    <a:pt x="56" y="80"/>
                  </a:lnTo>
                  <a:lnTo>
                    <a:pt x="55" y="78"/>
                  </a:lnTo>
                  <a:lnTo>
                    <a:pt x="52" y="77"/>
                  </a:lnTo>
                  <a:lnTo>
                    <a:pt x="52" y="75"/>
                  </a:lnTo>
                  <a:lnTo>
                    <a:pt x="51" y="73"/>
                  </a:lnTo>
                  <a:lnTo>
                    <a:pt x="52" y="72"/>
                  </a:lnTo>
                  <a:lnTo>
                    <a:pt x="52" y="71"/>
                  </a:lnTo>
                  <a:lnTo>
                    <a:pt x="54" y="70"/>
                  </a:lnTo>
                  <a:lnTo>
                    <a:pt x="55" y="68"/>
                  </a:lnTo>
                  <a:lnTo>
                    <a:pt x="56" y="68"/>
                  </a:lnTo>
                  <a:lnTo>
                    <a:pt x="57" y="67"/>
                  </a:lnTo>
                  <a:lnTo>
                    <a:pt x="57" y="66"/>
                  </a:lnTo>
                  <a:lnTo>
                    <a:pt x="60" y="65"/>
                  </a:lnTo>
                  <a:lnTo>
                    <a:pt x="60" y="64"/>
                  </a:lnTo>
                  <a:lnTo>
                    <a:pt x="61" y="62"/>
                  </a:lnTo>
                  <a:lnTo>
                    <a:pt x="62" y="61"/>
                  </a:lnTo>
                  <a:lnTo>
                    <a:pt x="63" y="61"/>
                  </a:lnTo>
                  <a:lnTo>
                    <a:pt x="65" y="59"/>
                  </a:lnTo>
                  <a:lnTo>
                    <a:pt x="66" y="58"/>
                  </a:lnTo>
                  <a:lnTo>
                    <a:pt x="67" y="58"/>
                  </a:lnTo>
                  <a:lnTo>
                    <a:pt x="68" y="59"/>
                  </a:lnTo>
                  <a:lnTo>
                    <a:pt x="70" y="59"/>
                  </a:lnTo>
                  <a:lnTo>
                    <a:pt x="72" y="60"/>
                  </a:lnTo>
                  <a:lnTo>
                    <a:pt x="73" y="60"/>
                  </a:lnTo>
                  <a:lnTo>
                    <a:pt x="74" y="60"/>
                  </a:lnTo>
                  <a:lnTo>
                    <a:pt x="75" y="60"/>
                  </a:lnTo>
                  <a:lnTo>
                    <a:pt x="77" y="60"/>
                  </a:lnTo>
                  <a:lnTo>
                    <a:pt x="78" y="60"/>
                  </a:lnTo>
                  <a:lnTo>
                    <a:pt x="79" y="60"/>
                  </a:lnTo>
                  <a:lnTo>
                    <a:pt x="80" y="60"/>
                  </a:lnTo>
                  <a:lnTo>
                    <a:pt x="82" y="59"/>
                  </a:lnTo>
                  <a:lnTo>
                    <a:pt x="83" y="59"/>
                  </a:lnTo>
                  <a:lnTo>
                    <a:pt x="84" y="58"/>
                  </a:lnTo>
                  <a:lnTo>
                    <a:pt x="85" y="58"/>
                  </a:lnTo>
                  <a:lnTo>
                    <a:pt x="85" y="56"/>
                  </a:lnTo>
                  <a:lnTo>
                    <a:pt x="87" y="55"/>
                  </a:lnTo>
                  <a:lnTo>
                    <a:pt x="87" y="54"/>
                  </a:lnTo>
                  <a:lnTo>
                    <a:pt x="87" y="53"/>
                  </a:lnTo>
                  <a:lnTo>
                    <a:pt x="88" y="51"/>
                  </a:lnTo>
                  <a:lnTo>
                    <a:pt x="88" y="49"/>
                  </a:lnTo>
                  <a:lnTo>
                    <a:pt x="87" y="49"/>
                  </a:lnTo>
                  <a:lnTo>
                    <a:pt x="87" y="48"/>
                  </a:lnTo>
                  <a:lnTo>
                    <a:pt x="87" y="47"/>
                  </a:lnTo>
                  <a:lnTo>
                    <a:pt x="87" y="45"/>
                  </a:lnTo>
                  <a:lnTo>
                    <a:pt x="85" y="44"/>
                  </a:lnTo>
                  <a:lnTo>
                    <a:pt x="84" y="44"/>
                  </a:lnTo>
                  <a:lnTo>
                    <a:pt x="84" y="43"/>
                  </a:lnTo>
                  <a:lnTo>
                    <a:pt x="83" y="42"/>
                  </a:lnTo>
                  <a:lnTo>
                    <a:pt x="82" y="40"/>
                  </a:lnTo>
                  <a:lnTo>
                    <a:pt x="80" y="39"/>
                  </a:lnTo>
                  <a:lnTo>
                    <a:pt x="79" y="39"/>
                  </a:lnTo>
                  <a:lnTo>
                    <a:pt x="78" y="39"/>
                  </a:lnTo>
                  <a:lnTo>
                    <a:pt x="77" y="38"/>
                  </a:lnTo>
                  <a:lnTo>
                    <a:pt x="74" y="38"/>
                  </a:lnTo>
                  <a:lnTo>
                    <a:pt x="73" y="38"/>
                  </a:lnTo>
                  <a:lnTo>
                    <a:pt x="72" y="38"/>
                  </a:lnTo>
                  <a:lnTo>
                    <a:pt x="70" y="38"/>
                  </a:lnTo>
                  <a:lnTo>
                    <a:pt x="68" y="39"/>
                  </a:lnTo>
                  <a:lnTo>
                    <a:pt x="66" y="39"/>
                  </a:lnTo>
                  <a:lnTo>
                    <a:pt x="65" y="40"/>
                  </a:lnTo>
                  <a:lnTo>
                    <a:pt x="65" y="43"/>
                  </a:lnTo>
                  <a:lnTo>
                    <a:pt x="63" y="44"/>
                  </a:lnTo>
                  <a:lnTo>
                    <a:pt x="62" y="45"/>
                  </a:lnTo>
                  <a:lnTo>
                    <a:pt x="62" y="47"/>
                  </a:lnTo>
                  <a:lnTo>
                    <a:pt x="62" y="48"/>
                  </a:lnTo>
                  <a:lnTo>
                    <a:pt x="62" y="49"/>
                  </a:lnTo>
                  <a:lnTo>
                    <a:pt x="62" y="50"/>
                  </a:lnTo>
                  <a:lnTo>
                    <a:pt x="62" y="53"/>
                  </a:lnTo>
                  <a:lnTo>
                    <a:pt x="63" y="53"/>
                  </a:lnTo>
                  <a:lnTo>
                    <a:pt x="63" y="55"/>
                  </a:lnTo>
                  <a:lnTo>
                    <a:pt x="65" y="56"/>
                  </a:lnTo>
                  <a:lnTo>
                    <a:pt x="63" y="58"/>
                  </a:lnTo>
                  <a:lnTo>
                    <a:pt x="61" y="60"/>
                  </a:lnTo>
                  <a:lnTo>
                    <a:pt x="60" y="60"/>
                  </a:lnTo>
                  <a:lnTo>
                    <a:pt x="60" y="61"/>
                  </a:lnTo>
                  <a:lnTo>
                    <a:pt x="58" y="62"/>
                  </a:lnTo>
                  <a:lnTo>
                    <a:pt x="57" y="64"/>
                  </a:lnTo>
                  <a:lnTo>
                    <a:pt x="56" y="65"/>
                  </a:lnTo>
                  <a:lnTo>
                    <a:pt x="55" y="66"/>
                  </a:lnTo>
                  <a:lnTo>
                    <a:pt x="52" y="67"/>
                  </a:lnTo>
                  <a:lnTo>
                    <a:pt x="52" y="68"/>
                  </a:lnTo>
                  <a:lnTo>
                    <a:pt x="51" y="70"/>
                  </a:lnTo>
                  <a:lnTo>
                    <a:pt x="50" y="71"/>
                  </a:lnTo>
                  <a:lnTo>
                    <a:pt x="48" y="70"/>
                  </a:lnTo>
                  <a:lnTo>
                    <a:pt x="46" y="68"/>
                  </a:lnTo>
                  <a:lnTo>
                    <a:pt x="45" y="66"/>
                  </a:lnTo>
                  <a:lnTo>
                    <a:pt x="44" y="65"/>
                  </a:lnTo>
                  <a:lnTo>
                    <a:pt x="43" y="62"/>
                  </a:lnTo>
                  <a:lnTo>
                    <a:pt x="42" y="61"/>
                  </a:lnTo>
                  <a:lnTo>
                    <a:pt x="39" y="60"/>
                  </a:lnTo>
                  <a:lnTo>
                    <a:pt x="39" y="58"/>
                  </a:lnTo>
                  <a:lnTo>
                    <a:pt x="37" y="56"/>
                  </a:lnTo>
                  <a:lnTo>
                    <a:pt x="37" y="55"/>
                  </a:lnTo>
                  <a:lnTo>
                    <a:pt x="34" y="53"/>
                  </a:lnTo>
                  <a:lnTo>
                    <a:pt x="33" y="51"/>
                  </a:lnTo>
                  <a:lnTo>
                    <a:pt x="32" y="50"/>
                  </a:lnTo>
                  <a:lnTo>
                    <a:pt x="30" y="49"/>
                  </a:lnTo>
                  <a:lnTo>
                    <a:pt x="29" y="48"/>
                  </a:lnTo>
                  <a:lnTo>
                    <a:pt x="28" y="45"/>
                  </a:lnTo>
                  <a:lnTo>
                    <a:pt x="28" y="44"/>
                  </a:lnTo>
                  <a:lnTo>
                    <a:pt x="27" y="43"/>
                  </a:lnTo>
                  <a:lnTo>
                    <a:pt x="26" y="42"/>
                  </a:lnTo>
                  <a:lnTo>
                    <a:pt x="24" y="39"/>
                  </a:lnTo>
                  <a:lnTo>
                    <a:pt x="23" y="38"/>
                  </a:lnTo>
                  <a:lnTo>
                    <a:pt x="22" y="37"/>
                  </a:lnTo>
                  <a:lnTo>
                    <a:pt x="21" y="36"/>
                  </a:lnTo>
                  <a:lnTo>
                    <a:pt x="21" y="34"/>
                  </a:lnTo>
                  <a:lnTo>
                    <a:pt x="20" y="33"/>
                  </a:lnTo>
                  <a:lnTo>
                    <a:pt x="18" y="31"/>
                  </a:lnTo>
                  <a:lnTo>
                    <a:pt x="17" y="30"/>
                  </a:lnTo>
                  <a:lnTo>
                    <a:pt x="16" y="27"/>
                  </a:lnTo>
                  <a:lnTo>
                    <a:pt x="15" y="26"/>
                  </a:lnTo>
                  <a:lnTo>
                    <a:pt x="15" y="25"/>
                  </a:lnTo>
                  <a:lnTo>
                    <a:pt x="13" y="23"/>
                  </a:lnTo>
                  <a:lnTo>
                    <a:pt x="12" y="22"/>
                  </a:lnTo>
                  <a:lnTo>
                    <a:pt x="12" y="21"/>
                  </a:lnTo>
                  <a:lnTo>
                    <a:pt x="11" y="21"/>
                  </a:lnTo>
                  <a:lnTo>
                    <a:pt x="10" y="20"/>
                  </a:lnTo>
                  <a:lnTo>
                    <a:pt x="10" y="18"/>
                  </a:lnTo>
                  <a:lnTo>
                    <a:pt x="8" y="17"/>
                  </a:lnTo>
                  <a:lnTo>
                    <a:pt x="7" y="16"/>
                  </a:lnTo>
                  <a:lnTo>
                    <a:pt x="7" y="15"/>
                  </a:lnTo>
                  <a:lnTo>
                    <a:pt x="6" y="14"/>
                  </a:lnTo>
                  <a:lnTo>
                    <a:pt x="5" y="12"/>
                  </a:lnTo>
                  <a:lnTo>
                    <a:pt x="4" y="10"/>
                  </a:lnTo>
                  <a:lnTo>
                    <a:pt x="4" y="9"/>
                  </a:lnTo>
                  <a:lnTo>
                    <a:pt x="2" y="8"/>
                  </a:lnTo>
                  <a:lnTo>
                    <a:pt x="2" y="6"/>
                  </a:lnTo>
                  <a:lnTo>
                    <a:pt x="1" y="5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8" name="Freeform 209"/>
            <p:cNvSpPr>
              <a:spLocks/>
            </p:cNvSpPr>
            <p:nvPr/>
          </p:nvSpPr>
          <p:spPr bwMode="auto">
            <a:xfrm>
              <a:off x="6116638" y="2239963"/>
              <a:ext cx="88900" cy="106363"/>
            </a:xfrm>
            <a:custGeom>
              <a:avLst/>
              <a:gdLst>
                <a:gd name="T0" fmla="*/ 5 w 56"/>
                <a:gd name="T1" fmla="*/ 1 h 67"/>
                <a:gd name="T2" fmla="*/ 5 w 56"/>
                <a:gd name="T3" fmla="*/ 6 h 67"/>
                <a:gd name="T4" fmla="*/ 5 w 56"/>
                <a:gd name="T5" fmla="*/ 10 h 67"/>
                <a:gd name="T6" fmla="*/ 4 w 56"/>
                <a:gd name="T7" fmla="*/ 12 h 67"/>
                <a:gd name="T8" fmla="*/ 4 w 56"/>
                <a:gd name="T9" fmla="*/ 17 h 67"/>
                <a:gd name="T10" fmla="*/ 4 w 56"/>
                <a:gd name="T11" fmla="*/ 22 h 67"/>
                <a:gd name="T12" fmla="*/ 4 w 56"/>
                <a:gd name="T13" fmla="*/ 26 h 67"/>
                <a:gd name="T14" fmla="*/ 4 w 56"/>
                <a:gd name="T15" fmla="*/ 31 h 67"/>
                <a:gd name="T16" fmla="*/ 2 w 56"/>
                <a:gd name="T17" fmla="*/ 36 h 67"/>
                <a:gd name="T18" fmla="*/ 2 w 56"/>
                <a:gd name="T19" fmla="*/ 42 h 67"/>
                <a:gd name="T20" fmla="*/ 2 w 56"/>
                <a:gd name="T21" fmla="*/ 45 h 67"/>
                <a:gd name="T22" fmla="*/ 2 w 56"/>
                <a:gd name="T23" fmla="*/ 50 h 67"/>
                <a:gd name="T24" fmla="*/ 1 w 56"/>
                <a:gd name="T25" fmla="*/ 55 h 67"/>
                <a:gd name="T26" fmla="*/ 1 w 56"/>
                <a:gd name="T27" fmla="*/ 60 h 67"/>
                <a:gd name="T28" fmla="*/ 1 w 56"/>
                <a:gd name="T29" fmla="*/ 64 h 67"/>
                <a:gd name="T30" fmla="*/ 1 w 56"/>
                <a:gd name="T31" fmla="*/ 67 h 67"/>
                <a:gd name="T32" fmla="*/ 5 w 56"/>
                <a:gd name="T33" fmla="*/ 67 h 67"/>
                <a:gd name="T34" fmla="*/ 10 w 56"/>
                <a:gd name="T35" fmla="*/ 67 h 67"/>
                <a:gd name="T36" fmla="*/ 15 w 56"/>
                <a:gd name="T37" fmla="*/ 67 h 67"/>
                <a:gd name="T38" fmla="*/ 18 w 56"/>
                <a:gd name="T39" fmla="*/ 67 h 67"/>
                <a:gd name="T40" fmla="*/ 22 w 56"/>
                <a:gd name="T41" fmla="*/ 67 h 67"/>
                <a:gd name="T42" fmla="*/ 26 w 56"/>
                <a:gd name="T43" fmla="*/ 66 h 67"/>
                <a:gd name="T44" fmla="*/ 29 w 56"/>
                <a:gd name="T45" fmla="*/ 66 h 67"/>
                <a:gd name="T46" fmla="*/ 33 w 56"/>
                <a:gd name="T47" fmla="*/ 64 h 67"/>
                <a:gd name="T48" fmla="*/ 37 w 56"/>
                <a:gd name="T49" fmla="*/ 64 h 67"/>
                <a:gd name="T50" fmla="*/ 42 w 56"/>
                <a:gd name="T51" fmla="*/ 60 h 67"/>
                <a:gd name="T52" fmla="*/ 46 w 56"/>
                <a:gd name="T53" fmla="*/ 55 h 67"/>
                <a:gd name="T54" fmla="*/ 50 w 56"/>
                <a:gd name="T55" fmla="*/ 51 h 67"/>
                <a:gd name="T56" fmla="*/ 51 w 56"/>
                <a:gd name="T57" fmla="*/ 48 h 67"/>
                <a:gd name="T58" fmla="*/ 54 w 56"/>
                <a:gd name="T59" fmla="*/ 43 h 67"/>
                <a:gd name="T60" fmla="*/ 55 w 56"/>
                <a:gd name="T61" fmla="*/ 39 h 67"/>
                <a:gd name="T62" fmla="*/ 55 w 56"/>
                <a:gd name="T63" fmla="*/ 36 h 67"/>
                <a:gd name="T64" fmla="*/ 56 w 56"/>
                <a:gd name="T65" fmla="*/ 32 h 67"/>
                <a:gd name="T66" fmla="*/ 56 w 56"/>
                <a:gd name="T67" fmla="*/ 28 h 67"/>
                <a:gd name="T68" fmla="*/ 56 w 56"/>
                <a:gd name="T69" fmla="*/ 24 h 67"/>
                <a:gd name="T70" fmla="*/ 56 w 56"/>
                <a:gd name="T71" fmla="*/ 20 h 67"/>
                <a:gd name="T72" fmla="*/ 56 w 56"/>
                <a:gd name="T73" fmla="*/ 15 h 67"/>
                <a:gd name="T74" fmla="*/ 55 w 56"/>
                <a:gd name="T75" fmla="*/ 10 h 67"/>
                <a:gd name="T76" fmla="*/ 54 w 56"/>
                <a:gd name="T77" fmla="*/ 7 h 67"/>
                <a:gd name="T78" fmla="*/ 54 w 56"/>
                <a:gd name="T79" fmla="*/ 4 h 67"/>
                <a:gd name="T80" fmla="*/ 50 w 56"/>
                <a:gd name="T81" fmla="*/ 2 h 67"/>
                <a:gd name="T82" fmla="*/ 45 w 56"/>
                <a:gd name="T83" fmla="*/ 2 h 67"/>
                <a:gd name="T84" fmla="*/ 40 w 56"/>
                <a:gd name="T85" fmla="*/ 2 h 67"/>
                <a:gd name="T86" fmla="*/ 37 w 56"/>
                <a:gd name="T87" fmla="*/ 2 h 67"/>
                <a:gd name="T88" fmla="*/ 33 w 56"/>
                <a:gd name="T89" fmla="*/ 1 h 67"/>
                <a:gd name="T90" fmla="*/ 29 w 56"/>
                <a:gd name="T91" fmla="*/ 1 h 67"/>
                <a:gd name="T92" fmla="*/ 26 w 56"/>
                <a:gd name="T93" fmla="*/ 1 h 67"/>
                <a:gd name="T94" fmla="*/ 22 w 56"/>
                <a:gd name="T95" fmla="*/ 1 h 67"/>
                <a:gd name="T96" fmla="*/ 18 w 56"/>
                <a:gd name="T97" fmla="*/ 1 h 67"/>
                <a:gd name="T98" fmla="*/ 15 w 56"/>
                <a:gd name="T99" fmla="*/ 0 h 67"/>
                <a:gd name="T100" fmla="*/ 10 w 56"/>
                <a:gd name="T101" fmla="*/ 0 h 67"/>
                <a:gd name="T102" fmla="*/ 5 w 56"/>
                <a:gd name="T103" fmla="*/ 0 h 6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6"/>
                <a:gd name="T157" fmla="*/ 0 h 67"/>
                <a:gd name="T158" fmla="*/ 56 w 56"/>
                <a:gd name="T159" fmla="*/ 67 h 67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6" h="67">
                  <a:moveTo>
                    <a:pt x="5" y="0"/>
                  </a:moveTo>
                  <a:lnTo>
                    <a:pt x="5" y="0"/>
                  </a:lnTo>
                  <a:lnTo>
                    <a:pt x="5" y="1"/>
                  </a:lnTo>
                  <a:lnTo>
                    <a:pt x="5" y="2"/>
                  </a:lnTo>
                  <a:lnTo>
                    <a:pt x="5" y="5"/>
                  </a:lnTo>
                  <a:lnTo>
                    <a:pt x="5" y="6"/>
                  </a:lnTo>
                  <a:lnTo>
                    <a:pt x="5" y="7"/>
                  </a:lnTo>
                  <a:lnTo>
                    <a:pt x="5" y="9"/>
                  </a:lnTo>
                  <a:lnTo>
                    <a:pt x="5" y="10"/>
                  </a:lnTo>
                  <a:lnTo>
                    <a:pt x="5" y="11"/>
                  </a:lnTo>
                  <a:lnTo>
                    <a:pt x="5" y="12"/>
                  </a:lnTo>
                  <a:lnTo>
                    <a:pt x="4" y="12"/>
                  </a:lnTo>
                  <a:lnTo>
                    <a:pt x="4" y="14"/>
                  </a:lnTo>
                  <a:lnTo>
                    <a:pt x="4" y="16"/>
                  </a:lnTo>
                  <a:lnTo>
                    <a:pt x="4" y="17"/>
                  </a:lnTo>
                  <a:lnTo>
                    <a:pt x="4" y="20"/>
                  </a:lnTo>
                  <a:lnTo>
                    <a:pt x="4" y="21"/>
                  </a:lnTo>
                  <a:lnTo>
                    <a:pt x="4" y="22"/>
                  </a:lnTo>
                  <a:lnTo>
                    <a:pt x="4" y="23"/>
                  </a:lnTo>
                  <a:lnTo>
                    <a:pt x="4" y="24"/>
                  </a:lnTo>
                  <a:lnTo>
                    <a:pt x="4" y="26"/>
                  </a:lnTo>
                  <a:lnTo>
                    <a:pt x="4" y="27"/>
                  </a:lnTo>
                  <a:lnTo>
                    <a:pt x="4" y="28"/>
                  </a:lnTo>
                  <a:lnTo>
                    <a:pt x="4" y="31"/>
                  </a:lnTo>
                  <a:lnTo>
                    <a:pt x="4" y="33"/>
                  </a:lnTo>
                  <a:lnTo>
                    <a:pt x="4" y="34"/>
                  </a:lnTo>
                  <a:lnTo>
                    <a:pt x="2" y="36"/>
                  </a:lnTo>
                  <a:lnTo>
                    <a:pt x="2" y="37"/>
                  </a:lnTo>
                  <a:lnTo>
                    <a:pt x="2" y="39"/>
                  </a:lnTo>
                  <a:lnTo>
                    <a:pt x="2" y="42"/>
                  </a:lnTo>
                  <a:lnTo>
                    <a:pt x="2" y="43"/>
                  </a:lnTo>
                  <a:lnTo>
                    <a:pt x="2" y="44"/>
                  </a:lnTo>
                  <a:lnTo>
                    <a:pt x="2" y="45"/>
                  </a:lnTo>
                  <a:lnTo>
                    <a:pt x="2" y="46"/>
                  </a:lnTo>
                  <a:lnTo>
                    <a:pt x="2" y="48"/>
                  </a:lnTo>
                  <a:lnTo>
                    <a:pt x="2" y="50"/>
                  </a:lnTo>
                  <a:lnTo>
                    <a:pt x="2" y="53"/>
                  </a:lnTo>
                  <a:lnTo>
                    <a:pt x="1" y="54"/>
                  </a:lnTo>
                  <a:lnTo>
                    <a:pt x="1" y="55"/>
                  </a:lnTo>
                  <a:lnTo>
                    <a:pt x="1" y="58"/>
                  </a:lnTo>
                  <a:lnTo>
                    <a:pt x="1" y="59"/>
                  </a:lnTo>
                  <a:lnTo>
                    <a:pt x="1" y="60"/>
                  </a:lnTo>
                  <a:lnTo>
                    <a:pt x="1" y="61"/>
                  </a:lnTo>
                  <a:lnTo>
                    <a:pt x="1" y="63"/>
                  </a:lnTo>
                  <a:lnTo>
                    <a:pt x="1" y="64"/>
                  </a:lnTo>
                  <a:lnTo>
                    <a:pt x="0" y="65"/>
                  </a:lnTo>
                  <a:lnTo>
                    <a:pt x="0" y="67"/>
                  </a:lnTo>
                  <a:lnTo>
                    <a:pt x="1" y="67"/>
                  </a:lnTo>
                  <a:lnTo>
                    <a:pt x="2" y="67"/>
                  </a:lnTo>
                  <a:lnTo>
                    <a:pt x="4" y="67"/>
                  </a:lnTo>
                  <a:lnTo>
                    <a:pt x="5" y="67"/>
                  </a:lnTo>
                  <a:lnTo>
                    <a:pt x="6" y="67"/>
                  </a:lnTo>
                  <a:lnTo>
                    <a:pt x="7" y="67"/>
                  </a:lnTo>
                  <a:lnTo>
                    <a:pt x="10" y="67"/>
                  </a:lnTo>
                  <a:lnTo>
                    <a:pt x="11" y="67"/>
                  </a:lnTo>
                  <a:lnTo>
                    <a:pt x="12" y="67"/>
                  </a:lnTo>
                  <a:lnTo>
                    <a:pt x="15" y="67"/>
                  </a:lnTo>
                  <a:lnTo>
                    <a:pt x="16" y="67"/>
                  </a:lnTo>
                  <a:lnTo>
                    <a:pt x="17" y="67"/>
                  </a:lnTo>
                  <a:lnTo>
                    <a:pt x="18" y="67"/>
                  </a:lnTo>
                  <a:lnTo>
                    <a:pt x="20" y="67"/>
                  </a:lnTo>
                  <a:lnTo>
                    <a:pt x="21" y="67"/>
                  </a:lnTo>
                  <a:lnTo>
                    <a:pt x="22" y="67"/>
                  </a:lnTo>
                  <a:lnTo>
                    <a:pt x="23" y="67"/>
                  </a:lnTo>
                  <a:lnTo>
                    <a:pt x="24" y="67"/>
                  </a:lnTo>
                  <a:lnTo>
                    <a:pt x="26" y="66"/>
                  </a:lnTo>
                  <a:lnTo>
                    <a:pt x="27" y="66"/>
                  </a:lnTo>
                  <a:lnTo>
                    <a:pt x="28" y="66"/>
                  </a:lnTo>
                  <a:lnTo>
                    <a:pt x="29" y="66"/>
                  </a:lnTo>
                  <a:lnTo>
                    <a:pt x="30" y="66"/>
                  </a:lnTo>
                  <a:lnTo>
                    <a:pt x="32" y="65"/>
                  </a:lnTo>
                  <a:lnTo>
                    <a:pt x="33" y="64"/>
                  </a:lnTo>
                  <a:lnTo>
                    <a:pt x="34" y="64"/>
                  </a:lnTo>
                  <a:lnTo>
                    <a:pt x="35" y="64"/>
                  </a:lnTo>
                  <a:lnTo>
                    <a:pt x="37" y="64"/>
                  </a:lnTo>
                  <a:lnTo>
                    <a:pt x="38" y="63"/>
                  </a:lnTo>
                  <a:lnTo>
                    <a:pt x="40" y="61"/>
                  </a:lnTo>
                  <a:lnTo>
                    <a:pt x="42" y="60"/>
                  </a:lnTo>
                  <a:lnTo>
                    <a:pt x="44" y="59"/>
                  </a:lnTo>
                  <a:lnTo>
                    <a:pt x="45" y="58"/>
                  </a:lnTo>
                  <a:lnTo>
                    <a:pt x="46" y="55"/>
                  </a:lnTo>
                  <a:lnTo>
                    <a:pt x="48" y="54"/>
                  </a:lnTo>
                  <a:lnTo>
                    <a:pt x="50" y="53"/>
                  </a:lnTo>
                  <a:lnTo>
                    <a:pt x="50" y="51"/>
                  </a:lnTo>
                  <a:lnTo>
                    <a:pt x="50" y="50"/>
                  </a:lnTo>
                  <a:lnTo>
                    <a:pt x="51" y="49"/>
                  </a:lnTo>
                  <a:lnTo>
                    <a:pt x="51" y="48"/>
                  </a:lnTo>
                  <a:lnTo>
                    <a:pt x="52" y="45"/>
                  </a:lnTo>
                  <a:lnTo>
                    <a:pt x="52" y="44"/>
                  </a:lnTo>
                  <a:lnTo>
                    <a:pt x="54" y="43"/>
                  </a:lnTo>
                  <a:lnTo>
                    <a:pt x="54" y="42"/>
                  </a:lnTo>
                  <a:lnTo>
                    <a:pt x="54" y="41"/>
                  </a:lnTo>
                  <a:lnTo>
                    <a:pt x="55" y="39"/>
                  </a:lnTo>
                  <a:lnTo>
                    <a:pt x="55" y="38"/>
                  </a:lnTo>
                  <a:lnTo>
                    <a:pt x="55" y="37"/>
                  </a:lnTo>
                  <a:lnTo>
                    <a:pt x="55" y="36"/>
                  </a:lnTo>
                  <a:lnTo>
                    <a:pt x="55" y="34"/>
                  </a:lnTo>
                  <a:lnTo>
                    <a:pt x="56" y="33"/>
                  </a:lnTo>
                  <a:lnTo>
                    <a:pt x="56" y="32"/>
                  </a:lnTo>
                  <a:lnTo>
                    <a:pt x="56" y="31"/>
                  </a:lnTo>
                  <a:lnTo>
                    <a:pt x="56" y="29"/>
                  </a:lnTo>
                  <a:lnTo>
                    <a:pt x="56" y="28"/>
                  </a:lnTo>
                  <a:lnTo>
                    <a:pt x="56" y="27"/>
                  </a:lnTo>
                  <a:lnTo>
                    <a:pt x="56" y="26"/>
                  </a:lnTo>
                  <a:lnTo>
                    <a:pt x="56" y="24"/>
                  </a:lnTo>
                  <a:lnTo>
                    <a:pt x="56" y="23"/>
                  </a:lnTo>
                  <a:lnTo>
                    <a:pt x="56" y="21"/>
                  </a:lnTo>
                  <a:lnTo>
                    <a:pt x="56" y="20"/>
                  </a:lnTo>
                  <a:lnTo>
                    <a:pt x="56" y="19"/>
                  </a:lnTo>
                  <a:lnTo>
                    <a:pt x="56" y="16"/>
                  </a:lnTo>
                  <a:lnTo>
                    <a:pt x="56" y="15"/>
                  </a:lnTo>
                  <a:lnTo>
                    <a:pt x="55" y="12"/>
                  </a:lnTo>
                  <a:lnTo>
                    <a:pt x="55" y="11"/>
                  </a:lnTo>
                  <a:lnTo>
                    <a:pt x="55" y="10"/>
                  </a:lnTo>
                  <a:lnTo>
                    <a:pt x="55" y="9"/>
                  </a:lnTo>
                  <a:lnTo>
                    <a:pt x="55" y="7"/>
                  </a:lnTo>
                  <a:lnTo>
                    <a:pt x="54" y="7"/>
                  </a:lnTo>
                  <a:lnTo>
                    <a:pt x="54" y="6"/>
                  </a:lnTo>
                  <a:lnTo>
                    <a:pt x="54" y="5"/>
                  </a:lnTo>
                  <a:lnTo>
                    <a:pt x="54" y="4"/>
                  </a:lnTo>
                  <a:lnTo>
                    <a:pt x="52" y="2"/>
                  </a:lnTo>
                  <a:lnTo>
                    <a:pt x="51" y="2"/>
                  </a:lnTo>
                  <a:lnTo>
                    <a:pt x="50" y="2"/>
                  </a:lnTo>
                  <a:lnTo>
                    <a:pt x="49" y="2"/>
                  </a:lnTo>
                  <a:lnTo>
                    <a:pt x="46" y="2"/>
                  </a:lnTo>
                  <a:lnTo>
                    <a:pt x="45" y="2"/>
                  </a:lnTo>
                  <a:lnTo>
                    <a:pt x="44" y="2"/>
                  </a:lnTo>
                  <a:lnTo>
                    <a:pt x="43" y="2"/>
                  </a:lnTo>
                  <a:lnTo>
                    <a:pt x="40" y="2"/>
                  </a:lnTo>
                  <a:lnTo>
                    <a:pt x="39" y="2"/>
                  </a:lnTo>
                  <a:lnTo>
                    <a:pt x="38" y="2"/>
                  </a:lnTo>
                  <a:lnTo>
                    <a:pt x="37" y="2"/>
                  </a:lnTo>
                  <a:lnTo>
                    <a:pt x="35" y="2"/>
                  </a:lnTo>
                  <a:lnTo>
                    <a:pt x="34" y="1"/>
                  </a:lnTo>
                  <a:lnTo>
                    <a:pt x="33" y="1"/>
                  </a:lnTo>
                  <a:lnTo>
                    <a:pt x="32" y="1"/>
                  </a:lnTo>
                  <a:lnTo>
                    <a:pt x="30" y="1"/>
                  </a:lnTo>
                  <a:lnTo>
                    <a:pt x="29" y="1"/>
                  </a:lnTo>
                  <a:lnTo>
                    <a:pt x="28" y="1"/>
                  </a:lnTo>
                  <a:lnTo>
                    <a:pt x="27" y="1"/>
                  </a:lnTo>
                  <a:lnTo>
                    <a:pt x="26" y="1"/>
                  </a:lnTo>
                  <a:lnTo>
                    <a:pt x="24" y="1"/>
                  </a:lnTo>
                  <a:lnTo>
                    <a:pt x="23" y="1"/>
                  </a:lnTo>
                  <a:lnTo>
                    <a:pt x="22" y="1"/>
                  </a:lnTo>
                  <a:lnTo>
                    <a:pt x="21" y="1"/>
                  </a:lnTo>
                  <a:lnTo>
                    <a:pt x="20" y="1"/>
                  </a:lnTo>
                  <a:lnTo>
                    <a:pt x="18" y="1"/>
                  </a:lnTo>
                  <a:lnTo>
                    <a:pt x="17" y="1"/>
                  </a:lnTo>
                  <a:lnTo>
                    <a:pt x="16" y="1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2593453" y="1928424"/>
            <a:ext cx="39767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Module </a:t>
            </a:r>
          </a:p>
          <a:p>
            <a:pPr algn="ctr"/>
            <a:r>
              <a:rPr lang="en-US" sz="2800" b="1" dirty="0">
                <a:solidFill>
                  <a:schemeClr val="tx2"/>
                </a:solidFill>
              </a:rPr>
              <a:t>E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1923269" y="4948468"/>
            <a:ext cx="5285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</a:rPr>
              <a:t>Initial example: ignore MISRs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006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14604">
        <p:fade/>
      </p:transition>
    </mc:Choice>
    <mc:Fallback xmlns="">
      <p:transition advTm="146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6" grpId="0"/>
      <p:bldP spid="117" grpId="0"/>
      <p:bldP spid="156" grpId="0" animBg="1"/>
      <p:bldP spid="121" grpId="0" animBg="1"/>
      <p:bldP spid="122" grpId="0" animBg="1"/>
      <p:bldP spid="157" grpId="0" animBg="1"/>
      <p:bldP spid="161" grpId="0" animBg="1"/>
      <p:bldP spid="162" grpId="0" animBg="1"/>
      <p:bldP spid="164" grpId="0" animBg="1"/>
      <p:bldP spid="123" grpId="0" animBg="1"/>
      <p:bldP spid="149" grpId="0"/>
      <p:bldP spid="17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0" y="112993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3600" b="1" kern="0" dirty="0">
                <a:solidFill>
                  <a:srgbClr val="D5EBFF"/>
                </a:solidFill>
                <a:ea typeface="ＭＳ Ｐゴシック" charset="0"/>
                <a:cs typeface="ＭＳ Ｐゴシック" charset="0"/>
              </a:rPr>
              <a:t>Single Cycle Flip-Flop Error Localization</a:t>
            </a:r>
          </a:p>
        </p:txBody>
      </p:sp>
      <p:sp>
        <p:nvSpPr>
          <p:cNvPr id="105" name="Slide Number Placeholder 1"/>
          <p:cNvSpPr txBox="1">
            <a:spLocks noGrp="1"/>
          </p:cNvSpPr>
          <p:nvPr/>
        </p:nvSpPr>
        <p:spPr bwMode="auto">
          <a:xfrm>
            <a:off x="7478712" y="6527141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796CF6B2-3E4D-4942-A08C-2246C144377A}" type="slidenum">
              <a:rPr lang="en-US" sz="1400">
                <a:solidFill>
                  <a:srgbClr val="FFFFFF"/>
                </a:solidFill>
              </a:rPr>
              <a:pPr algn="r"/>
              <a:t>27</a:t>
            </a:fld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99354" y="2076257"/>
            <a:ext cx="388189" cy="4744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6"/>
          <p:cNvSpPr/>
          <p:nvPr/>
        </p:nvSpPr>
        <p:spPr>
          <a:xfrm>
            <a:off x="2815810" y="2447193"/>
            <a:ext cx="155275" cy="103517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699354" y="4280293"/>
            <a:ext cx="388189" cy="4744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8"/>
          <p:cNvSpPr/>
          <p:nvPr/>
        </p:nvSpPr>
        <p:spPr>
          <a:xfrm>
            <a:off x="2815810" y="4651229"/>
            <a:ext cx="155275" cy="103517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537857" y="2042565"/>
            <a:ext cx="388189" cy="4744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0"/>
          <p:cNvSpPr/>
          <p:nvPr/>
        </p:nvSpPr>
        <p:spPr>
          <a:xfrm>
            <a:off x="4654313" y="2413501"/>
            <a:ext cx="155275" cy="103517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537857" y="3147406"/>
            <a:ext cx="388189" cy="4744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2"/>
          <p:cNvSpPr/>
          <p:nvPr/>
        </p:nvSpPr>
        <p:spPr>
          <a:xfrm>
            <a:off x="4654313" y="3518342"/>
            <a:ext cx="155275" cy="103517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537857" y="4275335"/>
            <a:ext cx="388189" cy="4744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4"/>
          <p:cNvSpPr/>
          <p:nvPr/>
        </p:nvSpPr>
        <p:spPr>
          <a:xfrm>
            <a:off x="4654312" y="4646271"/>
            <a:ext cx="155275" cy="103517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3087543" y="2296740"/>
            <a:ext cx="1434621" cy="167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3096168" y="4512133"/>
            <a:ext cx="1441430" cy="25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803519" y="2291842"/>
            <a:ext cx="884933" cy="56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814421" y="4514681"/>
            <a:ext cx="866228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6761513" y="2268762"/>
            <a:ext cx="470408" cy="28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773174" y="3413611"/>
            <a:ext cx="481908" cy="47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6773174" y="4506169"/>
            <a:ext cx="454950" cy="85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451035" y="2088325"/>
            <a:ext cx="232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435940" y="4275335"/>
            <a:ext cx="232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255082" y="2038790"/>
            <a:ext cx="232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272332" y="3205234"/>
            <a:ext cx="232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7255082" y="4256681"/>
            <a:ext cx="232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Z</a:t>
            </a:r>
          </a:p>
        </p:txBody>
      </p:sp>
      <p:sp>
        <p:nvSpPr>
          <p:cNvPr id="96" name="Rectangle 95"/>
          <p:cNvSpPr/>
          <p:nvPr/>
        </p:nvSpPr>
        <p:spPr>
          <a:xfrm>
            <a:off x="6376360" y="2045025"/>
            <a:ext cx="388189" cy="4744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Isosceles Triangle 10"/>
          <p:cNvSpPr/>
          <p:nvPr/>
        </p:nvSpPr>
        <p:spPr>
          <a:xfrm>
            <a:off x="6492816" y="2415961"/>
            <a:ext cx="155275" cy="103517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6376360" y="3149866"/>
            <a:ext cx="388189" cy="4744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Isosceles Triangle 12"/>
          <p:cNvSpPr/>
          <p:nvPr/>
        </p:nvSpPr>
        <p:spPr>
          <a:xfrm>
            <a:off x="6492816" y="3520802"/>
            <a:ext cx="155275" cy="103517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6376360" y="4286429"/>
            <a:ext cx="388189" cy="4744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Isosceles Triangle 14"/>
          <p:cNvSpPr/>
          <p:nvPr/>
        </p:nvSpPr>
        <p:spPr>
          <a:xfrm>
            <a:off x="6492815" y="4657365"/>
            <a:ext cx="155275" cy="103517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4074282" y="3394442"/>
            <a:ext cx="454950" cy="85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Isosceles Triangle 230"/>
          <p:cNvSpPr/>
          <p:nvPr/>
        </p:nvSpPr>
        <p:spPr>
          <a:xfrm rot="5400000">
            <a:off x="5466081" y="2136909"/>
            <a:ext cx="269083" cy="276310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5753070" y="2232929"/>
            <a:ext cx="86866" cy="9182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6" name="Group 125"/>
          <p:cNvGrpSpPr/>
          <p:nvPr/>
        </p:nvGrpSpPr>
        <p:grpSpPr>
          <a:xfrm>
            <a:off x="5433829" y="3229523"/>
            <a:ext cx="381129" cy="329838"/>
            <a:chOff x="3201330" y="3815951"/>
            <a:chExt cx="402131" cy="255922"/>
          </a:xfrm>
          <a:noFill/>
        </p:grpSpPr>
        <p:sp>
          <p:nvSpPr>
            <p:cNvPr id="127" name="Moon 126"/>
            <p:cNvSpPr/>
            <p:nvPr/>
          </p:nvSpPr>
          <p:spPr>
            <a:xfrm rot="10800000">
              <a:off x="3201330" y="3815951"/>
              <a:ext cx="402131" cy="255922"/>
            </a:xfrm>
            <a:prstGeom prst="moon">
              <a:avLst>
                <a:gd name="adj" fmla="val 8509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28" name="Moon 127"/>
            <p:cNvSpPr/>
            <p:nvPr/>
          </p:nvSpPr>
          <p:spPr>
            <a:xfrm rot="10800000">
              <a:off x="3238290" y="3861868"/>
              <a:ext cx="210404" cy="164087"/>
            </a:xfrm>
            <a:prstGeom prst="moon">
              <a:avLst>
                <a:gd name="adj" fmla="val 85091"/>
              </a:avLst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5436674" y="4378189"/>
            <a:ext cx="381129" cy="329838"/>
            <a:chOff x="3201330" y="3815951"/>
            <a:chExt cx="402131" cy="255922"/>
          </a:xfrm>
          <a:noFill/>
        </p:grpSpPr>
        <p:sp>
          <p:nvSpPr>
            <p:cNvPr id="130" name="Moon 129"/>
            <p:cNvSpPr/>
            <p:nvPr/>
          </p:nvSpPr>
          <p:spPr>
            <a:xfrm rot="10800000">
              <a:off x="3201330" y="3815951"/>
              <a:ext cx="402131" cy="255922"/>
            </a:xfrm>
            <a:prstGeom prst="moon">
              <a:avLst>
                <a:gd name="adj" fmla="val 8509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31" name="Moon 130"/>
            <p:cNvSpPr/>
            <p:nvPr/>
          </p:nvSpPr>
          <p:spPr>
            <a:xfrm rot="10800000">
              <a:off x="3238290" y="3861868"/>
              <a:ext cx="210404" cy="164087"/>
            </a:xfrm>
            <a:prstGeom prst="moon">
              <a:avLst>
                <a:gd name="adj" fmla="val 85091"/>
              </a:avLst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cxnSp>
        <p:nvCxnSpPr>
          <p:cNvPr id="132" name="Straight Connector 131"/>
          <p:cNvCxnSpPr>
            <a:endCxn id="124" idx="3"/>
          </p:cNvCxnSpPr>
          <p:nvPr/>
        </p:nvCxnSpPr>
        <p:spPr>
          <a:xfrm flipV="1">
            <a:off x="4926046" y="2275065"/>
            <a:ext cx="536422" cy="37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V="1">
            <a:off x="5831839" y="2269712"/>
            <a:ext cx="536422" cy="37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flipV="1">
            <a:off x="4938018" y="3466177"/>
            <a:ext cx="536422" cy="37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H="1">
            <a:off x="5156988" y="2273678"/>
            <a:ext cx="1431" cy="10754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5163547" y="3489239"/>
            <a:ext cx="1041" cy="9982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5827448" y="3402954"/>
            <a:ext cx="536422" cy="37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5828283" y="4543108"/>
            <a:ext cx="536422" cy="37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V="1">
            <a:off x="4935320" y="4615675"/>
            <a:ext cx="536422" cy="37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V="1">
            <a:off x="5148363" y="3331622"/>
            <a:ext cx="342950" cy="65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 flipV="1">
            <a:off x="5163387" y="4462374"/>
            <a:ext cx="311053" cy="23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2658070" y="2046120"/>
            <a:ext cx="53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</a:t>
            </a:r>
            <a:r>
              <a:rPr lang="en-US" sz="2400" b="1" baseline="-25000" dirty="0"/>
              <a:t>1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2665601" y="4215262"/>
            <a:ext cx="53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</a:t>
            </a:r>
            <a:r>
              <a:rPr lang="en-US" sz="2400" b="1" baseline="-25000" dirty="0"/>
              <a:t>2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4484932" y="1982032"/>
            <a:ext cx="53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</a:t>
            </a:r>
            <a:r>
              <a:rPr lang="en-US" sz="2400" b="1" baseline="-25000" dirty="0"/>
              <a:t>3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4502113" y="3094697"/>
            <a:ext cx="53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</a:t>
            </a:r>
            <a:r>
              <a:rPr lang="en-US" sz="2400" b="1" baseline="-25000" dirty="0"/>
              <a:t>4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4500389" y="4197844"/>
            <a:ext cx="53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</a:t>
            </a:r>
            <a:r>
              <a:rPr lang="en-US" sz="2400" b="1" baseline="-25000" dirty="0"/>
              <a:t>5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6311450" y="1972067"/>
            <a:ext cx="53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</a:t>
            </a:r>
            <a:r>
              <a:rPr lang="en-US" sz="2400" b="1" baseline="-25000" dirty="0"/>
              <a:t>6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6322741" y="3083244"/>
            <a:ext cx="53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</a:t>
            </a:r>
            <a:r>
              <a:rPr lang="en-US" sz="2400" b="1" baseline="-25000" dirty="0"/>
              <a:t>7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6322741" y="4220991"/>
            <a:ext cx="53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</a:t>
            </a:r>
            <a:r>
              <a:rPr lang="en-US" sz="2400" b="1" baseline="-25000" dirty="0"/>
              <a:t>8</a:t>
            </a:r>
          </a:p>
        </p:txBody>
      </p:sp>
      <p:cxnSp>
        <p:nvCxnSpPr>
          <p:cNvPr id="80" name="Straight Connector 79"/>
          <p:cNvCxnSpPr/>
          <p:nvPr/>
        </p:nvCxnSpPr>
        <p:spPr>
          <a:xfrm flipV="1">
            <a:off x="3633505" y="3324585"/>
            <a:ext cx="342950" cy="65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3640858" y="3516149"/>
            <a:ext cx="3022" cy="9819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3624182" y="3496915"/>
            <a:ext cx="342950" cy="65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3643765" y="2305111"/>
            <a:ext cx="264" cy="10170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54282" y="2067261"/>
            <a:ext cx="37061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00" b="1" dirty="0"/>
              <a:t>1</a:t>
            </a:r>
          </a:p>
        </p:txBody>
      </p:sp>
      <p:sp>
        <p:nvSpPr>
          <p:cNvPr id="90" name="Rectangle 89"/>
          <p:cNvSpPr/>
          <p:nvPr/>
        </p:nvSpPr>
        <p:spPr>
          <a:xfrm>
            <a:off x="1046591" y="4259945"/>
            <a:ext cx="37061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00" b="1" dirty="0"/>
              <a:t>1</a:t>
            </a:r>
          </a:p>
        </p:txBody>
      </p:sp>
      <p:sp>
        <p:nvSpPr>
          <p:cNvPr id="91" name="Rectangle 90"/>
          <p:cNvSpPr/>
          <p:nvPr/>
        </p:nvSpPr>
        <p:spPr>
          <a:xfrm>
            <a:off x="2662407" y="1595882"/>
            <a:ext cx="37061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00" b="1" dirty="0">
                <a:solidFill>
                  <a:srgbClr val="66FFFF"/>
                </a:solidFill>
              </a:rPr>
              <a:t>1</a:t>
            </a:r>
          </a:p>
        </p:txBody>
      </p:sp>
      <p:sp>
        <p:nvSpPr>
          <p:cNvPr id="92" name="Rectangle 91"/>
          <p:cNvSpPr/>
          <p:nvPr/>
        </p:nvSpPr>
        <p:spPr>
          <a:xfrm>
            <a:off x="2662407" y="3818721"/>
            <a:ext cx="37061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00" b="1" dirty="0">
                <a:solidFill>
                  <a:srgbClr val="66FFFF"/>
                </a:solidFill>
              </a:rPr>
              <a:t>1</a:t>
            </a:r>
          </a:p>
        </p:txBody>
      </p:sp>
      <p:sp>
        <p:nvSpPr>
          <p:cNvPr id="93" name="Rectangle 92"/>
          <p:cNvSpPr/>
          <p:nvPr/>
        </p:nvSpPr>
        <p:spPr>
          <a:xfrm>
            <a:off x="4536456" y="1595882"/>
            <a:ext cx="37061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00" b="1" dirty="0">
                <a:solidFill>
                  <a:srgbClr val="66FFFF"/>
                </a:solidFill>
              </a:rPr>
              <a:t>1</a:t>
            </a:r>
          </a:p>
        </p:txBody>
      </p:sp>
      <p:sp>
        <p:nvSpPr>
          <p:cNvPr id="94" name="Rectangle 93"/>
          <p:cNvSpPr/>
          <p:nvPr/>
        </p:nvSpPr>
        <p:spPr>
          <a:xfrm>
            <a:off x="4536456" y="3818721"/>
            <a:ext cx="37061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00" b="1" dirty="0">
                <a:solidFill>
                  <a:srgbClr val="66FFFF"/>
                </a:solidFill>
              </a:rPr>
              <a:t>1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4543553" y="2720849"/>
            <a:ext cx="37061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00" b="1" dirty="0">
                <a:solidFill>
                  <a:srgbClr val="66FFFF"/>
                </a:solidFill>
              </a:rPr>
              <a:t>1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6352141" y="1595882"/>
            <a:ext cx="37061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00" b="1" dirty="0">
                <a:solidFill>
                  <a:srgbClr val="66FFFF"/>
                </a:solidFill>
              </a:rPr>
              <a:t>0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6352141" y="3818721"/>
            <a:ext cx="37061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00" b="1" dirty="0">
                <a:solidFill>
                  <a:srgbClr val="66FFFF"/>
                </a:solidFill>
              </a:rPr>
              <a:t>1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359238" y="2720849"/>
            <a:ext cx="37061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00" b="1" dirty="0">
                <a:solidFill>
                  <a:srgbClr val="66FFFF"/>
                </a:solidFill>
              </a:rPr>
              <a:t>1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7821633" y="2022540"/>
            <a:ext cx="37061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00" b="1" dirty="0"/>
              <a:t>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821633" y="4245379"/>
            <a:ext cx="37061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00" b="1" dirty="0"/>
              <a:t>1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7828730" y="3147507"/>
            <a:ext cx="37061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00" b="1" dirty="0"/>
              <a:t>1</a:t>
            </a:r>
          </a:p>
        </p:txBody>
      </p:sp>
      <p:sp>
        <p:nvSpPr>
          <p:cNvPr id="2" name="Rectangle 1"/>
          <p:cNvSpPr/>
          <p:nvPr/>
        </p:nvSpPr>
        <p:spPr>
          <a:xfrm>
            <a:off x="4022569" y="1159088"/>
            <a:ext cx="12634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Cycle 1</a:t>
            </a:r>
          </a:p>
        </p:txBody>
      </p:sp>
      <p:sp>
        <p:nvSpPr>
          <p:cNvPr id="83" name="Rectangle 82"/>
          <p:cNvSpPr/>
          <p:nvPr/>
        </p:nvSpPr>
        <p:spPr>
          <a:xfrm>
            <a:off x="4022569" y="1160229"/>
            <a:ext cx="12634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Cycle 2</a:t>
            </a:r>
          </a:p>
        </p:txBody>
      </p:sp>
      <p:sp>
        <p:nvSpPr>
          <p:cNvPr id="84" name="Rectangle 83"/>
          <p:cNvSpPr/>
          <p:nvPr/>
        </p:nvSpPr>
        <p:spPr>
          <a:xfrm>
            <a:off x="4022569" y="1160229"/>
            <a:ext cx="12634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Cycle 3</a:t>
            </a:r>
          </a:p>
        </p:txBody>
      </p:sp>
      <p:sp>
        <p:nvSpPr>
          <p:cNvPr id="85" name="Rectangle 84"/>
          <p:cNvSpPr/>
          <p:nvPr/>
        </p:nvSpPr>
        <p:spPr>
          <a:xfrm>
            <a:off x="4022569" y="1160229"/>
            <a:ext cx="12634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Cycle 4</a:t>
            </a:r>
          </a:p>
        </p:txBody>
      </p:sp>
      <p:sp>
        <p:nvSpPr>
          <p:cNvPr id="88" name="Chord 87"/>
          <p:cNvSpPr/>
          <p:nvPr/>
        </p:nvSpPr>
        <p:spPr bwMode="auto">
          <a:xfrm rot="10800000">
            <a:off x="3567897" y="3210820"/>
            <a:ext cx="731938" cy="390701"/>
          </a:xfrm>
          <a:prstGeom prst="chord">
            <a:avLst>
              <a:gd name="adj1" fmla="val 5201736"/>
              <a:gd name="adj2" fmla="val 16407902"/>
            </a:avLst>
          </a:prstGeom>
          <a:solidFill>
            <a:srgbClr val="01001E"/>
          </a:solidFill>
          <a:ln w="28575"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923269" y="4948468"/>
            <a:ext cx="5285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66FFFF"/>
                </a:solidFill>
              </a:rPr>
              <a:t>Fault-free sequence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770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7575">
        <p:fade/>
      </p:transition>
    </mc:Choice>
    <mc:Fallback xmlns="">
      <p:transition advTm="75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4" grpId="1"/>
      <p:bldP spid="90" grpId="0"/>
      <p:bldP spid="90" grpId="1"/>
      <p:bldP spid="91" grpId="0"/>
      <p:bldP spid="91" grpId="1"/>
      <p:bldP spid="92" grpId="0"/>
      <p:bldP spid="92" grpId="1"/>
      <p:bldP spid="93" grpId="0"/>
      <p:bldP spid="93" grpId="1"/>
      <p:bldP spid="94" grpId="0"/>
      <p:bldP spid="94" grpId="1"/>
      <p:bldP spid="102" grpId="0"/>
      <p:bldP spid="102" grpId="1"/>
      <p:bldP spid="103" grpId="0"/>
      <p:bldP spid="104" grpId="0"/>
      <p:bldP spid="106" grpId="0"/>
      <p:bldP spid="107" grpId="0"/>
      <p:bldP spid="108" grpId="0"/>
      <p:bldP spid="109" grpId="0"/>
      <p:bldP spid="2" grpId="0"/>
      <p:bldP spid="83" grpId="0"/>
      <p:bldP spid="83" grpId="1"/>
      <p:bldP spid="84" grpId="0"/>
      <p:bldP spid="84" grpId="1"/>
      <p:bldP spid="8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lide Number Placeholder 1"/>
          <p:cNvSpPr txBox="1">
            <a:spLocks noGrp="1"/>
          </p:cNvSpPr>
          <p:nvPr/>
        </p:nvSpPr>
        <p:spPr bwMode="auto">
          <a:xfrm>
            <a:off x="7478712" y="6527141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796CF6B2-3E4D-4942-A08C-2246C144377A}" type="slidenum">
              <a:rPr lang="en-US" sz="1400">
                <a:solidFill>
                  <a:srgbClr val="FFFFFF"/>
                </a:solidFill>
              </a:rPr>
              <a:pPr algn="r"/>
              <a:t>28</a:t>
            </a:fld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99354" y="2076257"/>
            <a:ext cx="388189" cy="4744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6"/>
          <p:cNvSpPr/>
          <p:nvPr/>
        </p:nvSpPr>
        <p:spPr>
          <a:xfrm>
            <a:off x="2815810" y="2447193"/>
            <a:ext cx="155275" cy="103517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699354" y="4280293"/>
            <a:ext cx="388189" cy="4744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8"/>
          <p:cNvSpPr/>
          <p:nvPr/>
        </p:nvSpPr>
        <p:spPr>
          <a:xfrm>
            <a:off x="2815810" y="4651229"/>
            <a:ext cx="155275" cy="103517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537857" y="2042565"/>
            <a:ext cx="388189" cy="4744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0"/>
          <p:cNvSpPr/>
          <p:nvPr/>
        </p:nvSpPr>
        <p:spPr>
          <a:xfrm>
            <a:off x="4654313" y="2413501"/>
            <a:ext cx="155275" cy="103517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537857" y="3147406"/>
            <a:ext cx="388189" cy="4744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2"/>
          <p:cNvSpPr/>
          <p:nvPr/>
        </p:nvSpPr>
        <p:spPr>
          <a:xfrm>
            <a:off x="4654313" y="3518342"/>
            <a:ext cx="155275" cy="103517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537857" y="4275335"/>
            <a:ext cx="388189" cy="4744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4"/>
          <p:cNvSpPr/>
          <p:nvPr/>
        </p:nvSpPr>
        <p:spPr>
          <a:xfrm>
            <a:off x="4654312" y="4646271"/>
            <a:ext cx="155275" cy="103517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3087543" y="2296740"/>
            <a:ext cx="1434621" cy="167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3096168" y="4512133"/>
            <a:ext cx="1441430" cy="25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803519" y="2291842"/>
            <a:ext cx="884933" cy="56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814421" y="4514681"/>
            <a:ext cx="866228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6761513" y="2268762"/>
            <a:ext cx="470408" cy="28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773174" y="3413611"/>
            <a:ext cx="481908" cy="47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6773174" y="4506169"/>
            <a:ext cx="454950" cy="85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451035" y="2088325"/>
            <a:ext cx="232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435940" y="4275335"/>
            <a:ext cx="232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255082" y="2038790"/>
            <a:ext cx="232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272332" y="3205234"/>
            <a:ext cx="232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7255082" y="4256681"/>
            <a:ext cx="232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Z</a:t>
            </a:r>
          </a:p>
        </p:txBody>
      </p:sp>
      <p:sp>
        <p:nvSpPr>
          <p:cNvPr id="96" name="Rectangle 95"/>
          <p:cNvSpPr/>
          <p:nvPr/>
        </p:nvSpPr>
        <p:spPr>
          <a:xfrm>
            <a:off x="6376360" y="2045025"/>
            <a:ext cx="388189" cy="4744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Isosceles Triangle 10"/>
          <p:cNvSpPr/>
          <p:nvPr/>
        </p:nvSpPr>
        <p:spPr>
          <a:xfrm>
            <a:off x="6492816" y="2415961"/>
            <a:ext cx="155275" cy="103517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6376360" y="3149866"/>
            <a:ext cx="388189" cy="4744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Isosceles Triangle 12"/>
          <p:cNvSpPr/>
          <p:nvPr/>
        </p:nvSpPr>
        <p:spPr>
          <a:xfrm>
            <a:off x="6492816" y="3520802"/>
            <a:ext cx="155275" cy="103517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6376360" y="4286429"/>
            <a:ext cx="388189" cy="4744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Isosceles Triangle 14"/>
          <p:cNvSpPr/>
          <p:nvPr/>
        </p:nvSpPr>
        <p:spPr>
          <a:xfrm>
            <a:off x="6492815" y="4657365"/>
            <a:ext cx="155275" cy="103517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4074282" y="3394442"/>
            <a:ext cx="454950" cy="85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Isosceles Triangle 230"/>
          <p:cNvSpPr/>
          <p:nvPr/>
        </p:nvSpPr>
        <p:spPr>
          <a:xfrm rot="5400000">
            <a:off x="5466081" y="2136909"/>
            <a:ext cx="269083" cy="276310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5753070" y="2232929"/>
            <a:ext cx="86866" cy="9182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6" name="Group 125"/>
          <p:cNvGrpSpPr/>
          <p:nvPr/>
        </p:nvGrpSpPr>
        <p:grpSpPr>
          <a:xfrm>
            <a:off x="5433829" y="3229523"/>
            <a:ext cx="381129" cy="329838"/>
            <a:chOff x="3201330" y="3815951"/>
            <a:chExt cx="402131" cy="255922"/>
          </a:xfrm>
          <a:noFill/>
        </p:grpSpPr>
        <p:sp>
          <p:nvSpPr>
            <p:cNvPr id="127" name="Moon 126"/>
            <p:cNvSpPr/>
            <p:nvPr/>
          </p:nvSpPr>
          <p:spPr>
            <a:xfrm rot="10800000">
              <a:off x="3201330" y="3815951"/>
              <a:ext cx="402131" cy="255922"/>
            </a:xfrm>
            <a:prstGeom prst="moon">
              <a:avLst>
                <a:gd name="adj" fmla="val 8509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28" name="Moon 127"/>
            <p:cNvSpPr/>
            <p:nvPr/>
          </p:nvSpPr>
          <p:spPr>
            <a:xfrm rot="10800000">
              <a:off x="3238290" y="3861868"/>
              <a:ext cx="210404" cy="164087"/>
            </a:xfrm>
            <a:prstGeom prst="moon">
              <a:avLst>
                <a:gd name="adj" fmla="val 85091"/>
              </a:avLst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5436674" y="4378189"/>
            <a:ext cx="381129" cy="329838"/>
            <a:chOff x="3201330" y="3815951"/>
            <a:chExt cx="402131" cy="255922"/>
          </a:xfrm>
          <a:noFill/>
        </p:grpSpPr>
        <p:sp>
          <p:nvSpPr>
            <p:cNvPr id="130" name="Moon 129"/>
            <p:cNvSpPr/>
            <p:nvPr/>
          </p:nvSpPr>
          <p:spPr>
            <a:xfrm rot="10800000">
              <a:off x="3201330" y="3815951"/>
              <a:ext cx="402131" cy="255922"/>
            </a:xfrm>
            <a:prstGeom prst="moon">
              <a:avLst>
                <a:gd name="adj" fmla="val 8509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31" name="Moon 130"/>
            <p:cNvSpPr/>
            <p:nvPr/>
          </p:nvSpPr>
          <p:spPr>
            <a:xfrm rot="10800000">
              <a:off x="3238290" y="3861868"/>
              <a:ext cx="210404" cy="164087"/>
            </a:xfrm>
            <a:prstGeom prst="moon">
              <a:avLst>
                <a:gd name="adj" fmla="val 85091"/>
              </a:avLst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cxnSp>
        <p:nvCxnSpPr>
          <p:cNvPr id="132" name="Straight Connector 131"/>
          <p:cNvCxnSpPr>
            <a:endCxn id="124" idx="3"/>
          </p:cNvCxnSpPr>
          <p:nvPr/>
        </p:nvCxnSpPr>
        <p:spPr>
          <a:xfrm flipV="1">
            <a:off x="4926046" y="2275065"/>
            <a:ext cx="536422" cy="37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V="1">
            <a:off x="5831839" y="2269712"/>
            <a:ext cx="536422" cy="37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H="1">
            <a:off x="5156988" y="2273678"/>
            <a:ext cx="1431" cy="10754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5827448" y="3402954"/>
            <a:ext cx="536422" cy="37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5828283" y="4543108"/>
            <a:ext cx="536422" cy="37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V="1">
            <a:off x="4935320" y="4615675"/>
            <a:ext cx="536422" cy="37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V="1">
            <a:off x="5148363" y="3331622"/>
            <a:ext cx="342950" cy="65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 flipV="1">
            <a:off x="5163387" y="4462374"/>
            <a:ext cx="311053" cy="23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2658070" y="2046120"/>
            <a:ext cx="53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</a:t>
            </a:r>
            <a:r>
              <a:rPr lang="en-US" sz="2400" b="1" baseline="-25000" dirty="0"/>
              <a:t>1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2665601" y="4215262"/>
            <a:ext cx="53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</a:t>
            </a:r>
            <a:r>
              <a:rPr lang="en-US" sz="2400" b="1" baseline="-25000" dirty="0"/>
              <a:t>2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4484932" y="1982032"/>
            <a:ext cx="53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</a:t>
            </a:r>
            <a:r>
              <a:rPr lang="en-US" sz="2400" b="1" baseline="-25000" dirty="0"/>
              <a:t>3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4502113" y="3094697"/>
            <a:ext cx="53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</a:t>
            </a:r>
            <a:r>
              <a:rPr lang="en-US" sz="2400" b="1" baseline="-25000" dirty="0"/>
              <a:t>4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4500389" y="4197844"/>
            <a:ext cx="53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</a:t>
            </a:r>
            <a:r>
              <a:rPr lang="en-US" sz="2400" b="1" baseline="-25000" dirty="0"/>
              <a:t>5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6311450" y="1972067"/>
            <a:ext cx="53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</a:t>
            </a:r>
            <a:r>
              <a:rPr lang="en-US" sz="2400" b="1" baseline="-25000" dirty="0"/>
              <a:t>6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6322741" y="3083244"/>
            <a:ext cx="53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</a:t>
            </a:r>
            <a:r>
              <a:rPr lang="en-US" sz="2400" b="1" baseline="-25000" dirty="0"/>
              <a:t>7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6322741" y="4220991"/>
            <a:ext cx="53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</a:t>
            </a:r>
            <a:r>
              <a:rPr lang="en-US" sz="2400" b="1" baseline="-25000" dirty="0"/>
              <a:t>8</a:t>
            </a:r>
          </a:p>
        </p:txBody>
      </p:sp>
      <p:cxnSp>
        <p:nvCxnSpPr>
          <p:cNvPr id="80" name="Straight Connector 79"/>
          <p:cNvCxnSpPr/>
          <p:nvPr/>
        </p:nvCxnSpPr>
        <p:spPr>
          <a:xfrm flipV="1">
            <a:off x="3633505" y="3324585"/>
            <a:ext cx="342950" cy="65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3640858" y="3516149"/>
            <a:ext cx="3022" cy="9819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3624182" y="3496915"/>
            <a:ext cx="342950" cy="65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3643765" y="2305111"/>
            <a:ext cx="264" cy="10170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6352141" y="1595882"/>
            <a:ext cx="37061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00" b="1" dirty="0"/>
              <a:t>0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6352141" y="3818721"/>
            <a:ext cx="37061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00" b="1" dirty="0"/>
              <a:t>1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359238" y="2720849"/>
            <a:ext cx="37061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00" b="1" dirty="0"/>
              <a:t>1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7821633" y="2022540"/>
            <a:ext cx="37061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00" b="1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821633" y="4245379"/>
            <a:ext cx="37061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00" b="1" dirty="0"/>
              <a:t>1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7828730" y="3147507"/>
            <a:ext cx="37061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00" b="1" dirty="0"/>
              <a:t>1</a:t>
            </a:r>
          </a:p>
        </p:txBody>
      </p:sp>
      <p:sp>
        <p:nvSpPr>
          <p:cNvPr id="77" name="Cross 29" descr=" 123"/>
          <p:cNvSpPr>
            <a:spLocks noChangeAspect="1" noChangeArrowheads="1"/>
          </p:cNvSpPr>
          <p:nvPr/>
        </p:nvSpPr>
        <p:spPr bwMode="auto">
          <a:xfrm rot="2700000">
            <a:off x="8157302" y="2046069"/>
            <a:ext cx="403725" cy="419734"/>
          </a:xfrm>
          <a:prstGeom prst="plus">
            <a:avLst>
              <a:gd name="adj" fmla="val 34241"/>
            </a:avLst>
          </a:prstGeom>
          <a:solidFill>
            <a:srgbClr val="FC0128"/>
          </a:solidFill>
          <a:ln w="381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en-US" sz="2000" b="1">
              <a:solidFill>
                <a:srgbClr val="66FFFF"/>
              </a:solidFill>
              <a:cs typeface="Arial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7505245" y="2465259"/>
            <a:ext cx="1730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Error!</a:t>
            </a:r>
          </a:p>
        </p:txBody>
      </p:sp>
      <p:sp>
        <p:nvSpPr>
          <p:cNvPr id="87" name="Rectangle 86"/>
          <p:cNvSpPr/>
          <p:nvPr/>
        </p:nvSpPr>
        <p:spPr>
          <a:xfrm>
            <a:off x="4022569" y="1160229"/>
            <a:ext cx="12634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Cycle 4</a:t>
            </a:r>
          </a:p>
        </p:txBody>
      </p:sp>
      <p:sp>
        <p:nvSpPr>
          <p:cNvPr id="88" name="Rectangle 87"/>
          <p:cNvSpPr/>
          <p:nvPr/>
        </p:nvSpPr>
        <p:spPr>
          <a:xfrm>
            <a:off x="6352141" y="1596548"/>
            <a:ext cx="37061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00" b="1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3454824" y="5256947"/>
            <a:ext cx="2274659" cy="12513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sz="2000" dirty="0">
              <a:solidFill>
                <a:schemeClr val="tx1"/>
              </a:solidFill>
              <a:latin typeface="Consolas"/>
              <a:cs typeface="Consolas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3454824" y="5282470"/>
            <a:ext cx="23501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Candidate FFs</a:t>
            </a:r>
            <a:endParaRPr lang="en-US" sz="2400" dirty="0"/>
          </a:p>
          <a:p>
            <a:r>
              <a:rPr lang="en-US" sz="2400" dirty="0"/>
              <a:t>Cycle  4: F</a:t>
            </a:r>
            <a:r>
              <a:rPr lang="en-US" sz="2400" baseline="-25000" dirty="0"/>
              <a:t>6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2771731" y="4766841"/>
            <a:ext cx="3636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Potential candidate</a:t>
            </a:r>
          </a:p>
        </p:txBody>
      </p:sp>
      <p:sp>
        <p:nvSpPr>
          <p:cNvPr id="79" name="Chord 78"/>
          <p:cNvSpPr/>
          <p:nvPr/>
        </p:nvSpPr>
        <p:spPr bwMode="auto">
          <a:xfrm rot="10800000">
            <a:off x="3567897" y="3210820"/>
            <a:ext cx="731938" cy="390701"/>
          </a:xfrm>
          <a:prstGeom prst="chord">
            <a:avLst>
              <a:gd name="adj1" fmla="val 5201736"/>
              <a:gd name="adj2" fmla="val 16407902"/>
            </a:avLst>
          </a:prstGeom>
          <a:solidFill>
            <a:srgbClr val="01001E"/>
          </a:solidFill>
          <a:ln w="28575"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3" name="Rectangle 2"/>
          <p:cNvSpPr txBox="1">
            <a:spLocks noChangeArrowheads="1"/>
          </p:cNvSpPr>
          <p:nvPr/>
        </p:nvSpPr>
        <p:spPr bwMode="auto">
          <a:xfrm>
            <a:off x="0" y="112993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3600" b="1" kern="0" dirty="0">
                <a:solidFill>
                  <a:srgbClr val="D5EBFF"/>
                </a:solidFill>
                <a:ea typeface="ＭＳ Ｐゴシック" charset="0"/>
                <a:cs typeface="ＭＳ Ｐゴシック" charset="0"/>
              </a:rPr>
              <a:t>Single Cycle Flip-Flop Error Localization</a:t>
            </a: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4938018" y="3466177"/>
            <a:ext cx="536422" cy="37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>
            <a:off x="5163547" y="3489239"/>
            <a:ext cx="1041" cy="9982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2075669" y="5100868"/>
            <a:ext cx="5285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Error at X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2075668" y="5094443"/>
            <a:ext cx="5285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Try F</a:t>
            </a:r>
            <a:r>
              <a:rPr lang="en-US" sz="2800" b="1" baseline="-25000" dirty="0">
                <a:solidFill>
                  <a:schemeClr val="tx2"/>
                </a:solidFill>
              </a:rPr>
              <a:t>6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644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19786">
        <p:fade/>
      </p:transition>
    </mc:Choice>
    <mc:Fallback xmlns="">
      <p:transition advTm="197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/>
      <p:bldP spid="103" grpId="0"/>
      <p:bldP spid="103" grpId="1"/>
      <p:bldP spid="104" grpId="0"/>
      <p:bldP spid="106" grpId="0"/>
      <p:bldP spid="88" grpId="0"/>
      <p:bldP spid="89" grpId="0" animBg="1"/>
      <p:bldP spid="110" grpId="0"/>
      <p:bldP spid="111" grpId="0"/>
      <p:bldP spid="90" grpId="0"/>
      <p:bldP spid="91" grpId="0"/>
      <p:bldP spid="91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lide Number Placeholder 1"/>
          <p:cNvSpPr txBox="1">
            <a:spLocks noGrp="1"/>
          </p:cNvSpPr>
          <p:nvPr/>
        </p:nvSpPr>
        <p:spPr bwMode="auto">
          <a:xfrm>
            <a:off x="7478712" y="6527141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796CF6B2-3E4D-4942-A08C-2246C144377A}" type="slidenum">
              <a:rPr lang="en-US" sz="1400">
                <a:solidFill>
                  <a:srgbClr val="FFFFFF"/>
                </a:solidFill>
              </a:rPr>
              <a:pPr algn="r"/>
              <a:t>29</a:t>
            </a:fld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99354" y="2076257"/>
            <a:ext cx="388189" cy="4744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6"/>
          <p:cNvSpPr/>
          <p:nvPr/>
        </p:nvSpPr>
        <p:spPr>
          <a:xfrm>
            <a:off x="2815810" y="2447193"/>
            <a:ext cx="155275" cy="103517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699354" y="4280293"/>
            <a:ext cx="388189" cy="4744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8"/>
          <p:cNvSpPr/>
          <p:nvPr/>
        </p:nvSpPr>
        <p:spPr>
          <a:xfrm>
            <a:off x="2815810" y="4651229"/>
            <a:ext cx="155275" cy="103517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537857" y="2042565"/>
            <a:ext cx="388189" cy="4744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0"/>
          <p:cNvSpPr/>
          <p:nvPr/>
        </p:nvSpPr>
        <p:spPr>
          <a:xfrm>
            <a:off x="4654313" y="2413501"/>
            <a:ext cx="155275" cy="103517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537857" y="3147406"/>
            <a:ext cx="388189" cy="4744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2"/>
          <p:cNvSpPr/>
          <p:nvPr/>
        </p:nvSpPr>
        <p:spPr>
          <a:xfrm>
            <a:off x="4654313" y="3518342"/>
            <a:ext cx="155275" cy="103517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537857" y="4275335"/>
            <a:ext cx="388189" cy="4744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4"/>
          <p:cNvSpPr/>
          <p:nvPr/>
        </p:nvSpPr>
        <p:spPr>
          <a:xfrm>
            <a:off x="4654312" y="4646271"/>
            <a:ext cx="155275" cy="103517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3087543" y="2296740"/>
            <a:ext cx="1434621" cy="167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3096168" y="4512133"/>
            <a:ext cx="1441430" cy="25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803519" y="2291842"/>
            <a:ext cx="884933" cy="56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814421" y="4514681"/>
            <a:ext cx="866228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6761513" y="2268762"/>
            <a:ext cx="470408" cy="28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773174" y="3413611"/>
            <a:ext cx="481908" cy="47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6773174" y="4506169"/>
            <a:ext cx="454950" cy="85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451035" y="2088325"/>
            <a:ext cx="232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435940" y="4275335"/>
            <a:ext cx="232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255082" y="2038790"/>
            <a:ext cx="232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272332" y="3205234"/>
            <a:ext cx="232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7255082" y="4256681"/>
            <a:ext cx="232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Z</a:t>
            </a:r>
          </a:p>
        </p:txBody>
      </p:sp>
      <p:sp>
        <p:nvSpPr>
          <p:cNvPr id="96" name="Rectangle 95"/>
          <p:cNvSpPr/>
          <p:nvPr/>
        </p:nvSpPr>
        <p:spPr>
          <a:xfrm>
            <a:off x="6376360" y="2045025"/>
            <a:ext cx="388189" cy="4744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Isosceles Triangle 10"/>
          <p:cNvSpPr/>
          <p:nvPr/>
        </p:nvSpPr>
        <p:spPr>
          <a:xfrm>
            <a:off x="6492816" y="2415961"/>
            <a:ext cx="155275" cy="103517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6376360" y="3149866"/>
            <a:ext cx="388189" cy="4744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Isosceles Triangle 12"/>
          <p:cNvSpPr/>
          <p:nvPr/>
        </p:nvSpPr>
        <p:spPr>
          <a:xfrm>
            <a:off x="6492816" y="3520802"/>
            <a:ext cx="155275" cy="103517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6376360" y="4286429"/>
            <a:ext cx="388189" cy="4744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Isosceles Triangle 14"/>
          <p:cNvSpPr/>
          <p:nvPr/>
        </p:nvSpPr>
        <p:spPr>
          <a:xfrm>
            <a:off x="6492815" y="4657365"/>
            <a:ext cx="155275" cy="103517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4074282" y="3394442"/>
            <a:ext cx="454950" cy="85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Isosceles Triangle 230"/>
          <p:cNvSpPr/>
          <p:nvPr/>
        </p:nvSpPr>
        <p:spPr>
          <a:xfrm rot="5400000">
            <a:off x="5466081" y="2136909"/>
            <a:ext cx="269083" cy="276310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5753070" y="2232929"/>
            <a:ext cx="86866" cy="9182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6" name="Group 125"/>
          <p:cNvGrpSpPr/>
          <p:nvPr/>
        </p:nvGrpSpPr>
        <p:grpSpPr>
          <a:xfrm>
            <a:off x="5433829" y="3229523"/>
            <a:ext cx="381129" cy="329838"/>
            <a:chOff x="3201330" y="3815951"/>
            <a:chExt cx="402131" cy="255922"/>
          </a:xfrm>
          <a:noFill/>
        </p:grpSpPr>
        <p:sp>
          <p:nvSpPr>
            <p:cNvPr id="127" name="Moon 126"/>
            <p:cNvSpPr/>
            <p:nvPr/>
          </p:nvSpPr>
          <p:spPr>
            <a:xfrm rot="10800000">
              <a:off x="3201330" y="3815951"/>
              <a:ext cx="402131" cy="255922"/>
            </a:xfrm>
            <a:prstGeom prst="moon">
              <a:avLst>
                <a:gd name="adj" fmla="val 8509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28" name="Moon 127"/>
            <p:cNvSpPr/>
            <p:nvPr/>
          </p:nvSpPr>
          <p:spPr>
            <a:xfrm rot="10800000">
              <a:off x="3238290" y="3861868"/>
              <a:ext cx="210404" cy="164087"/>
            </a:xfrm>
            <a:prstGeom prst="moon">
              <a:avLst>
                <a:gd name="adj" fmla="val 85091"/>
              </a:avLst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5436674" y="4378189"/>
            <a:ext cx="381129" cy="329838"/>
            <a:chOff x="3201330" y="3815951"/>
            <a:chExt cx="402131" cy="255922"/>
          </a:xfrm>
          <a:noFill/>
        </p:grpSpPr>
        <p:sp>
          <p:nvSpPr>
            <p:cNvPr id="130" name="Moon 129"/>
            <p:cNvSpPr/>
            <p:nvPr/>
          </p:nvSpPr>
          <p:spPr>
            <a:xfrm rot="10800000">
              <a:off x="3201330" y="3815951"/>
              <a:ext cx="402131" cy="255922"/>
            </a:xfrm>
            <a:prstGeom prst="moon">
              <a:avLst>
                <a:gd name="adj" fmla="val 8509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31" name="Moon 130"/>
            <p:cNvSpPr/>
            <p:nvPr/>
          </p:nvSpPr>
          <p:spPr>
            <a:xfrm rot="10800000">
              <a:off x="3238290" y="3861868"/>
              <a:ext cx="210404" cy="164087"/>
            </a:xfrm>
            <a:prstGeom prst="moon">
              <a:avLst>
                <a:gd name="adj" fmla="val 85091"/>
              </a:avLst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cxnSp>
        <p:nvCxnSpPr>
          <p:cNvPr id="132" name="Straight Connector 131"/>
          <p:cNvCxnSpPr>
            <a:endCxn id="124" idx="3"/>
          </p:cNvCxnSpPr>
          <p:nvPr/>
        </p:nvCxnSpPr>
        <p:spPr>
          <a:xfrm flipV="1">
            <a:off x="4926046" y="2275065"/>
            <a:ext cx="536422" cy="37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V="1">
            <a:off x="5831839" y="2269712"/>
            <a:ext cx="536422" cy="37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H="1">
            <a:off x="5156988" y="2273678"/>
            <a:ext cx="1431" cy="10754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5827448" y="3402954"/>
            <a:ext cx="536422" cy="37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5828283" y="4543108"/>
            <a:ext cx="536422" cy="37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V="1">
            <a:off x="4935320" y="4615675"/>
            <a:ext cx="536422" cy="37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V="1">
            <a:off x="5148363" y="3331622"/>
            <a:ext cx="342950" cy="65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 flipV="1">
            <a:off x="5163387" y="4462374"/>
            <a:ext cx="311053" cy="23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2658070" y="2046120"/>
            <a:ext cx="53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</a:t>
            </a:r>
            <a:r>
              <a:rPr lang="en-US" sz="2400" b="1" baseline="-25000" dirty="0"/>
              <a:t>1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2665601" y="4215262"/>
            <a:ext cx="53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</a:t>
            </a:r>
            <a:r>
              <a:rPr lang="en-US" sz="2400" b="1" baseline="-25000" dirty="0"/>
              <a:t>2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4484932" y="1982032"/>
            <a:ext cx="53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</a:t>
            </a:r>
            <a:r>
              <a:rPr lang="en-US" sz="2400" b="1" baseline="-25000" dirty="0"/>
              <a:t>3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4502113" y="3094697"/>
            <a:ext cx="53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</a:t>
            </a:r>
            <a:r>
              <a:rPr lang="en-US" sz="2400" b="1" baseline="-25000" dirty="0"/>
              <a:t>4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4500389" y="4197844"/>
            <a:ext cx="53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</a:t>
            </a:r>
            <a:r>
              <a:rPr lang="en-US" sz="2400" b="1" baseline="-25000" dirty="0"/>
              <a:t>5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6311450" y="1972067"/>
            <a:ext cx="53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</a:t>
            </a:r>
            <a:r>
              <a:rPr lang="en-US" sz="2400" b="1" baseline="-25000" dirty="0"/>
              <a:t>6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6322741" y="4220991"/>
            <a:ext cx="53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</a:t>
            </a:r>
            <a:r>
              <a:rPr lang="en-US" sz="2400" b="1" baseline="-25000" dirty="0"/>
              <a:t>8</a:t>
            </a:r>
          </a:p>
        </p:txBody>
      </p:sp>
      <p:cxnSp>
        <p:nvCxnSpPr>
          <p:cNvPr id="80" name="Straight Connector 79"/>
          <p:cNvCxnSpPr/>
          <p:nvPr/>
        </p:nvCxnSpPr>
        <p:spPr>
          <a:xfrm flipV="1">
            <a:off x="3633505" y="3324585"/>
            <a:ext cx="342950" cy="65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3640858" y="3516149"/>
            <a:ext cx="3022" cy="9819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3624182" y="3496915"/>
            <a:ext cx="342950" cy="65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3643765" y="2305111"/>
            <a:ext cx="264" cy="10170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4536456" y="1595882"/>
            <a:ext cx="37061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00" b="1" dirty="0"/>
              <a:t>1</a:t>
            </a:r>
          </a:p>
        </p:txBody>
      </p:sp>
      <p:sp>
        <p:nvSpPr>
          <p:cNvPr id="94" name="Rectangle 93"/>
          <p:cNvSpPr/>
          <p:nvPr/>
        </p:nvSpPr>
        <p:spPr>
          <a:xfrm>
            <a:off x="4536456" y="3818721"/>
            <a:ext cx="37061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00" b="1" dirty="0"/>
              <a:t>1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4543553" y="2720849"/>
            <a:ext cx="37061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00" b="1" dirty="0"/>
              <a:t>1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7821633" y="2022540"/>
            <a:ext cx="37061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00" b="1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821633" y="4245379"/>
            <a:ext cx="37061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00" b="1" dirty="0"/>
              <a:t>1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7828730" y="3147507"/>
            <a:ext cx="37061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00" b="1" dirty="0"/>
              <a:t>1</a:t>
            </a:r>
          </a:p>
        </p:txBody>
      </p:sp>
      <p:sp>
        <p:nvSpPr>
          <p:cNvPr id="77" name="Cross 29" descr=" 123"/>
          <p:cNvSpPr>
            <a:spLocks noChangeAspect="1" noChangeArrowheads="1"/>
          </p:cNvSpPr>
          <p:nvPr/>
        </p:nvSpPr>
        <p:spPr bwMode="auto">
          <a:xfrm rot="2700000">
            <a:off x="8157302" y="2046069"/>
            <a:ext cx="403725" cy="419734"/>
          </a:xfrm>
          <a:prstGeom prst="plus">
            <a:avLst>
              <a:gd name="adj" fmla="val 34241"/>
            </a:avLst>
          </a:prstGeom>
          <a:solidFill>
            <a:srgbClr val="FC0128"/>
          </a:solidFill>
          <a:ln w="381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en-US" sz="2000" b="1">
              <a:solidFill>
                <a:srgbClr val="66FFFF"/>
              </a:solidFill>
              <a:cs typeface="Arial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7505245" y="2465259"/>
            <a:ext cx="1730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Error!</a:t>
            </a:r>
          </a:p>
        </p:txBody>
      </p:sp>
      <p:sp>
        <p:nvSpPr>
          <p:cNvPr id="84" name="Rectangle 83"/>
          <p:cNvSpPr/>
          <p:nvPr/>
        </p:nvSpPr>
        <p:spPr>
          <a:xfrm>
            <a:off x="4022569" y="1160229"/>
            <a:ext cx="12634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Cycle 3</a:t>
            </a:r>
          </a:p>
        </p:txBody>
      </p:sp>
      <p:sp>
        <p:nvSpPr>
          <p:cNvPr id="83" name="Rectangle 82"/>
          <p:cNvSpPr/>
          <p:nvPr/>
        </p:nvSpPr>
        <p:spPr>
          <a:xfrm>
            <a:off x="4543553" y="1595882"/>
            <a:ext cx="37061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88" name="Rectangle 87"/>
          <p:cNvSpPr/>
          <p:nvPr/>
        </p:nvSpPr>
        <p:spPr>
          <a:xfrm>
            <a:off x="4022568" y="1153204"/>
            <a:ext cx="12634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Cycle 4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6322741" y="3083244"/>
            <a:ext cx="53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</a:t>
            </a:r>
            <a:r>
              <a:rPr lang="en-US" sz="2400" b="1" baseline="-25000" dirty="0"/>
              <a:t>7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6352141" y="3818721"/>
            <a:ext cx="37061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00" b="1" dirty="0"/>
              <a:t>1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6359238" y="2720849"/>
            <a:ext cx="37061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00" b="1" dirty="0"/>
              <a:t>1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6352141" y="1596548"/>
            <a:ext cx="37061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00" b="1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3454824" y="5256947"/>
            <a:ext cx="2274659" cy="12513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sz="2000" dirty="0">
              <a:solidFill>
                <a:schemeClr val="tx1"/>
              </a:solidFill>
              <a:latin typeface="Consolas"/>
              <a:cs typeface="Consolas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454824" y="5282470"/>
            <a:ext cx="23501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Candidate FFs</a:t>
            </a:r>
            <a:endParaRPr lang="en-US" sz="2400" dirty="0"/>
          </a:p>
          <a:p>
            <a:r>
              <a:rPr lang="en-US" sz="2400" dirty="0"/>
              <a:t>Cycle  4: F</a:t>
            </a:r>
            <a:r>
              <a:rPr lang="en-US" sz="2400" baseline="-25000" dirty="0"/>
              <a:t>6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2771731" y="4766841"/>
            <a:ext cx="3636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Potential candidate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3454824" y="5974320"/>
            <a:ext cx="2350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Cycle  3: F</a:t>
            </a:r>
            <a:r>
              <a:rPr lang="en-US" sz="2400" baseline="-25000" dirty="0"/>
              <a:t>3</a:t>
            </a:r>
          </a:p>
        </p:txBody>
      </p:sp>
      <p:sp>
        <p:nvSpPr>
          <p:cNvPr id="87" name="Chord 86"/>
          <p:cNvSpPr/>
          <p:nvPr/>
        </p:nvSpPr>
        <p:spPr bwMode="auto">
          <a:xfrm rot="10800000">
            <a:off x="3567897" y="3210820"/>
            <a:ext cx="731938" cy="390701"/>
          </a:xfrm>
          <a:prstGeom prst="chord">
            <a:avLst>
              <a:gd name="adj1" fmla="val 5201736"/>
              <a:gd name="adj2" fmla="val 16407902"/>
            </a:avLst>
          </a:prstGeom>
          <a:solidFill>
            <a:srgbClr val="01001E"/>
          </a:solidFill>
          <a:ln w="28575"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5" name="Rectangle 2"/>
          <p:cNvSpPr txBox="1">
            <a:spLocks noChangeArrowheads="1"/>
          </p:cNvSpPr>
          <p:nvPr/>
        </p:nvSpPr>
        <p:spPr bwMode="auto">
          <a:xfrm>
            <a:off x="0" y="112993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3600" b="1" kern="0" dirty="0">
                <a:solidFill>
                  <a:srgbClr val="D5EBFF"/>
                </a:solidFill>
                <a:ea typeface="ＭＳ Ｐゴシック" charset="0"/>
                <a:cs typeface="ＭＳ Ｐゴシック" charset="0"/>
              </a:rPr>
              <a:t>Single Cycle Flip-Flop Error Localization</a:t>
            </a:r>
          </a:p>
        </p:txBody>
      </p:sp>
      <p:cxnSp>
        <p:nvCxnSpPr>
          <p:cNvPr id="90" name="Straight Connector 89"/>
          <p:cNvCxnSpPr/>
          <p:nvPr/>
        </p:nvCxnSpPr>
        <p:spPr>
          <a:xfrm flipV="1">
            <a:off x="4938018" y="3466177"/>
            <a:ext cx="536422" cy="37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H="1">
            <a:off x="5163547" y="3489239"/>
            <a:ext cx="1041" cy="9982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2075668" y="5094443"/>
            <a:ext cx="5285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Try F</a:t>
            </a:r>
            <a:r>
              <a:rPr lang="en-US" sz="2800" b="1" baseline="-25000" dirty="0">
                <a:solidFill>
                  <a:schemeClr val="tx2"/>
                </a:solidFill>
              </a:rPr>
              <a:t>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034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14512">
        <p:fade/>
      </p:transition>
    </mc:Choice>
    <mc:Fallback xmlns="">
      <p:transition advTm="145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93" grpId="0"/>
      <p:bldP spid="94" grpId="0"/>
      <p:bldP spid="102" grpId="0"/>
      <p:bldP spid="107" grpId="0"/>
      <p:bldP spid="108" grpId="0"/>
      <p:bldP spid="109" grpId="0"/>
      <p:bldP spid="77" grpId="0" animBg="1"/>
      <p:bldP spid="78" grpId="0"/>
      <p:bldP spid="84" grpId="0"/>
      <p:bldP spid="83" grpId="0"/>
      <p:bldP spid="83" grpId="1"/>
      <p:bldP spid="88" grpId="0"/>
      <p:bldP spid="110" grpId="0"/>
      <p:bldP spid="111" grpId="0"/>
      <p:bldP spid="112" grpId="0"/>
      <p:bldP spid="113" grpId="0" animBg="1"/>
      <p:bldP spid="114" grpId="0"/>
      <p:bldP spid="115" grpId="0"/>
      <p:bldP spid="116" grpId="0"/>
      <p:bldP spid="92" grpId="0"/>
      <p:bldP spid="9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Rectangle 8"/>
          <p:cNvSpPr>
            <a:spLocks noChangeArrowheads="1"/>
          </p:cNvSpPr>
          <p:nvPr/>
        </p:nvSpPr>
        <p:spPr bwMode="auto">
          <a:xfrm>
            <a:off x="1335616" y="6418577"/>
            <a:ext cx="22586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Root-cause &amp; fix</a:t>
            </a:r>
            <a:endParaRPr lang="en-US" sz="2400" kern="0" dirty="0">
              <a:solidFill>
                <a:sysClr val="windowText" lastClr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1888" name="Rectangle 9"/>
          <p:cNvSpPr>
            <a:spLocks noChangeArrowheads="1"/>
          </p:cNvSpPr>
          <p:nvPr/>
        </p:nvSpPr>
        <p:spPr bwMode="auto">
          <a:xfrm>
            <a:off x="962491" y="904174"/>
            <a:ext cx="38119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rgbClr val="FFFFFF"/>
                </a:solidFill>
                <a:cs typeface="Arial" charset="0"/>
              </a:rPr>
              <a:t>Run tests (e.g., OS, games)</a:t>
            </a:r>
            <a:endParaRPr lang="en-US" sz="2400" kern="0" dirty="0">
              <a:solidFill>
                <a:sysClr val="windowText" lastClr="000000"/>
              </a:solidFill>
              <a:cs typeface="Arial" charset="0"/>
            </a:endParaRPr>
          </a:p>
        </p:txBody>
      </p:sp>
      <p:sp>
        <p:nvSpPr>
          <p:cNvPr id="3058" name="AutoShape 1199"/>
          <p:cNvSpPr>
            <a:spLocks noChangeAspect="1" noChangeArrowheads="1"/>
          </p:cNvSpPr>
          <p:nvPr/>
        </p:nvSpPr>
        <p:spPr bwMode="auto">
          <a:xfrm>
            <a:off x="1574534" y="4684983"/>
            <a:ext cx="1384300" cy="13827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  <a:ea typeface="ＭＳ Ｐゴシック" pitchFamily="34" charset="-128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010657" y="4300522"/>
            <a:ext cx="2518526" cy="2276352"/>
            <a:chOff x="961460" y="4281927"/>
            <a:chExt cx="2518526" cy="2276352"/>
          </a:xfrm>
        </p:grpSpPr>
        <p:pic>
          <p:nvPicPr>
            <p:cNvPr id="20482" name="Picture 2" descr="C:\Users\linhai88\AppData\Local\Microsoft\Windows\Temporary Internet Files\Content.IE5\O99R4AWZ\MC900433834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61460" y="4281927"/>
              <a:ext cx="2276352" cy="2276352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</p:pic>
        <p:pic>
          <p:nvPicPr>
            <p:cNvPr id="20481" name="Picture 1" descr="C:\Users\linhai88\AppData\Local\Microsoft\Windows\Temporary Internet Files\Content.IE5\O99R4AWZ\MC900439828[1]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8166" y="5167582"/>
              <a:ext cx="1181820" cy="1181820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</p:pic>
      </p:grpSp>
      <p:grpSp>
        <p:nvGrpSpPr>
          <p:cNvPr id="4" name="Group 3"/>
          <p:cNvGrpSpPr/>
          <p:nvPr/>
        </p:nvGrpSpPr>
        <p:grpSpPr>
          <a:xfrm>
            <a:off x="1334906" y="1442793"/>
            <a:ext cx="1627854" cy="1581150"/>
            <a:chOff x="1471170" y="1535106"/>
            <a:chExt cx="1579563" cy="1581150"/>
          </a:xfrm>
        </p:grpSpPr>
        <p:sp>
          <p:nvSpPr>
            <p:cNvPr id="420" name="Freeform 236"/>
            <p:cNvSpPr>
              <a:spLocks/>
            </p:cNvSpPr>
            <p:nvPr/>
          </p:nvSpPr>
          <p:spPr bwMode="auto">
            <a:xfrm>
              <a:off x="1879158" y="2960681"/>
              <a:ext cx="763588" cy="9525"/>
            </a:xfrm>
            <a:custGeom>
              <a:avLst/>
              <a:gdLst>
                <a:gd name="T0" fmla="*/ 14 w 481"/>
                <a:gd name="T1" fmla="*/ 6 h 6"/>
                <a:gd name="T2" fmla="*/ 118 w 481"/>
                <a:gd name="T3" fmla="*/ 6 h 6"/>
                <a:gd name="T4" fmla="*/ 362 w 481"/>
                <a:gd name="T5" fmla="*/ 6 h 6"/>
                <a:gd name="T6" fmla="*/ 481 w 481"/>
                <a:gd name="T7" fmla="*/ 6 h 6"/>
                <a:gd name="T8" fmla="*/ 478 w 481"/>
                <a:gd name="T9" fmla="*/ 2 h 6"/>
                <a:gd name="T10" fmla="*/ 477 w 481"/>
                <a:gd name="T11" fmla="*/ 0 h 6"/>
                <a:gd name="T12" fmla="*/ 360 w 481"/>
                <a:gd name="T13" fmla="*/ 0 h 6"/>
                <a:gd name="T14" fmla="*/ 119 w 481"/>
                <a:gd name="T15" fmla="*/ 0 h 6"/>
                <a:gd name="T16" fmla="*/ 18 w 481"/>
                <a:gd name="T17" fmla="*/ 0 h 6"/>
                <a:gd name="T18" fmla="*/ 3 w 481"/>
                <a:gd name="T19" fmla="*/ 0 h 6"/>
                <a:gd name="T20" fmla="*/ 2 w 481"/>
                <a:gd name="T21" fmla="*/ 2 h 6"/>
                <a:gd name="T22" fmla="*/ 0 w 481"/>
                <a:gd name="T23" fmla="*/ 6 h 6"/>
                <a:gd name="T24" fmla="*/ 14 w 481"/>
                <a:gd name="T25" fmla="*/ 6 h 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81" h="6">
                  <a:moveTo>
                    <a:pt x="14" y="6"/>
                  </a:moveTo>
                  <a:lnTo>
                    <a:pt x="118" y="6"/>
                  </a:lnTo>
                  <a:lnTo>
                    <a:pt x="362" y="6"/>
                  </a:lnTo>
                  <a:lnTo>
                    <a:pt x="481" y="6"/>
                  </a:lnTo>
                  <a:lnTo>
                    <a:pt x="478" y="2"/>
                  </a:lnTo>
                  <a:lnTo>
                    <a:pt x="477" y="0"/>
                  </a:lnTo>
                  <a:lnTo>
                    <a:pt x="360" y="0"/>
                  </a:lnTo>
                  <a:lnTo>
                    <a:pt x="119" y="0"/>
                  </a:lnTo>
                  <a:lnTo>
                    <a:pt x="18" y="0"/>
                  </a:lnTo>
                  <a:lnTo>
                    <a:pt x="3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14" y="6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421" name="Freeform 237"/>
            <p:cNvSpPr>
              <a:spLocks noEditPoints="1"/>
            </p:cNvSpPr>
            <p:nvPr/>
          </p:nvSpPr>
          <p:spPr bwMode="auto">
            <a:xfrm>
              <a:off x="2450658" y="2960681"/>
              <a:ext cx="217488" cy="82550"/>
            </a:xfrm>
            <a:custGeom>
              <a:avLst/>
              <a:gdLst>
                <a:gd name="T0" fmla="*/ 99 w 137"/>
                <a:gd name="T1" fmla="*/ 0 h 52"/>
                <a:gd name="T2" fmla="*/ 99 w 137"/>
                <a:gd name="T3" fmla="*/ 0 h 52"/>
                <a:gd name="T4" fmla="*/ 0 w 137"/>
                <a:gd name="T5" fmla="*/ 0 h 52"/>
                <a:gd name="T6" fmla="*/ 99 w 137"/>
                <a:gd name="T7" fmla="*/ 0 h 52"/>
                <a:gd name="T8" fmla="*/ 122 w 137"/>
                <a:gd name="T9" fmla="*/ 7 h 52"/>
                <a:gd name="T10" fmla="*/ 122 w 137"/>
                <a:gd name="T11" fmla="*/ 7 h 52"/>
                <a:gd name="T12" fmla="*/ 121 w 137"/>
                <a:gd name="T13" fmla="*/ 2 h 52"/>
                <a:gd name="T14" fmla="*/ 117 w 137"/>
                <a:gd name="T15" fmla="*/ 2 h 52"/>
                <a:gd name="T16" fmla="*/ 106 w 137"/>
                <a:gd name="T17" fmla="*/ 6 h 52"/>
                <a:gd name="T18" fmla="*/ 107 w 137"/>
                <a:gd name="T19" fmla="*/ 7 h 52"/>
                <a:gd name="T20" fmla="*/ 122 w 137"/>
                <a:gd name="T21" fmla="*/ 51 h 52"/>
                <a:gd name="T22" fmla="*/ 121 w 137"/>
                <a:gd name="T23" fmla="*/ 52 h 52"/>
                <a:gd name="T24" fmla="*/ 117 w 137"/>
                <a:gd name="T25" fmla="*/ 52 h 52"/>
                <a:gd name="T26" fmla="*/ 132 w 137"/>
                <a:gd name="T27" fmla="*/ 52 h 52"/>
                <a:gd name="T28" fmla="*/ 135 w 137"/>
                <a:gd name="T29" fmla="*/ 52 h 52"/>
                <a:gd name="T30" fmla="*/ 137 w 137"/>
                <a:gd name="T31" fmla="*/ 51 h 52"/>
                <a:gd name="T32" fmla="*/ 122 w 137"/>
                <a:gd name="T33" fmla="*/ 7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37" h="52">
                  <a:moveTo>
                    <a:pt x="99" y="0"/>
                  </a:moveTo>
                  <a:lnTo>
                    <a:pt x="99" y="0"/>
                  </a:lnTo>
                  <a:lnTo>
                    <a:pt x="0" y="0"/>
                  </a:lnTo>
                  <a:lnTo>
                    <a:pt x="99" y="0"/>
                  </a:lnTo>
                  <a:close/>
                  <a:moveTo>
                    <a:pt x="122" y="7"/>
                  </a:moveTo>
                  <a:lnTo>
                    <a:pt x="122" y="7"/>
                  </a:lnTo>
                  <a:lnTo>
                    <a:pt x="121" y="2"/>
                  </a:lnTo>
                  <a:lnTo>
                    <a:pt x="117" y="2"/>
                  </a:lnTo>
                  <a:lnTo>
                    <a:pt x="106" y="6"/>
                  </a:lnTo>
                  <a:lnTo>
                    <a:pt x="107" y="7"/>
                  </a:lnTo>
                  <a:lnTo>
                    <a:pt x="122" y="51"/>
                  </a:lnTo>
                  <a:lnTo>
                    <a:pt x="121" y="52"/>
                  </a:lnTo>
                  <a:lnTo>
                    <a:pt x="117" y="52"/>
                  </a:lnTo>
                  <a:lnTo>
                    <a:pt x="132" y="52"/>
                  </a:lnTo>
                  <a:lnTo>
                    <a:pt x="135" y="52"/>
                  </a:lnTo>
                  <a:lnTo>
                    <a:pt x="137" y="51"/>
                  </a:lnTo>
                  <a:lnTo>
                    <a:pt x="122" y="7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422" name="Freeform 238"/>
            <p:cNvSpPr>
              <a:spLocks/>
            </p:cNvSpPr>
            <p:nvPr/>
          </p:nvSpPr>
          <p:spPr bwMode="auto">
            <a:xfrm>
              <a:off x="1471170" y="1535106"/>
              <a:ext cx="1579563" cy="1581150"/>
            </a:xfrm>
            <a:custGeom>
              <a:avLst/>
              <a:gdLst>
                <a:gd name="T0" fmla="*/ 49 w 995"/>
                <a:gd name="T1" fmla="*/ 0 h 996"/>
                <a:gd name="T2" fmla="*/ 30 w 995"/>
                <a:gd name="T3" fmla="*/ 5 h 996"/>
                <a:gd name="T4" fmla="*/ 13 w 995"/>
                <a:gd name="T5" fmla="*/ 15 h 996"/>
                <a:gd name="T6" fmla="*/ 4 w 995"/>
                <a:gd name="T7" fmla="*/ 31 h 996"/>
                <a:gd name="T8" fmla="*/ 0 w 995"/>
                <a:gd name="T9" fmla="*/ 50 h 996"/>
                <a:gd name="T10" fmla="*/ 0 w 995"/>
                <a:gd name="T11" fmla="*/ 695 h 996"/>
                <a:gd name="T12" fmla="*/ 8 w 995"/>
                <a:gd name="T13" fmla="*/ 712 h 996"/>
                <a:gd name="T14" fmla="*/ 22 w 995"/>
                <a:gd name="T15" fmla="*/ 727 h 996"/>
                <a:gd name="T16" fmla="*/ 38 w 995"/>
                <a:gd name="T17" fmla="*/ 734 h 996"/>
                <a:gd name="T18" fmla="*/ 373 w 995"/>
                <a:gd name="T19" fmla="*/ 734 h 996"/>
                <a:gd name="T20" fmla="*/ 259 w 995"/>
                <a:gd name="T21" fmla="*/ 853 h 996"/>
                <a:gd name="T22" fmla="*/ 248 w 995"/>
                <a:gd name="T23" fmla="*/ 854 h 996"/>
                <a:gd name="T24" fmla="*/ 235 w 995"/>
                <a:gd name="T25" fmla="*/ 861 h 996"/>
                <a:gd name="T26" fmla="*/ 223 w 995"/>
                <a:gd name="T27" fmla="*/ 871 h 996"/>
                <a:gd name="T28" fmla="*/ 215 w 995"/>
                <a:gd name="T29" fmla="*/ 883 h 996"/>
                <a:gd name="T30" fmla="*/ 209 w 995"/>
                <a:gd name="T31" fmla="*/ 898 h 996"/>
                <a:gd name="T32" fmla="*/ 197 w 995"/>
                <a:gd name="T33" fmla="*/ 939 h 996"/>
                <a:gd name="T34" fmla="*/ 197 w 995"/>
                <a:gd name="T35" fmla="*/ 957 h 996"/>
                <a:gd name="T36" fmla="*/ 202 w 995"/>
                <a:gd name="T37" fmla="*/ 972 h 996"/>
                <a:gd name="T38" fmla="*/ 215 w 995"/>
                <a:gd name="T39" fmla="*/ 987 h 996"/>
                <a:gd name="T40" fmla="*/ 235 w 995"/>
                <a:gd name="T41" fmla="*/ 996 h 996"/>
                <a:gd name="T42" fmla="*/ 749 w 995"/>
                <a:gd name="T43" fmla="*/ 996 h 996"/>
                <a:gd name="T44" fmla="*/ 768 w 995"/>
                <a:gd name="T45" fmla="*/ 993 h 996"/>
                <a:gd name="T46" fmla="*/ 787 w 995"/>
                <a:gd name="T47" fmla="*/ 982 h 996"/>
                <a:gd name="T48" fmla="*/ 795 w 995"/>
                <a:gd name="T49" fmla="*/ 964 h 996"/>
                <a:gd name="T50" fmla="*/ 798 w 995"/>
                <a:gd name="T51" fmla="*/ 943 h 996"/>
                <a:gd name="T52" fmla="*/ 781 w 995"/>
                <a:gd name="T53" fmla="*/ 890 h 996"/>
                <a:gd name="T54" fmla="*/ 777 w 995"/>
                <a:gd name="T55" fmla="*/ 882 h 996"/>
                <a:gd name="T56" fmla="*/ 768 w 995"/>
                <a:gd name="T57" fmla="*/ 867 h 996"/>
                <a:gd name="T58" fmla="*/ 749 w 995"/>
                <a:gd name="T59" fmla="*/ 856 h 996"/>
                <a:gd name="T60" fmla="*/ 631 w 995"/>
                <a:gd name="T61" fmla="*/ 854 h 996"/>
                <a:gd name="T62" fmla="*/ 945 w 995"/>
                <a:gd name="T63" fmla="*/ 734 h 996"/>
                <a:gd name="T64" fmla="*/ 965 w 995"/>
                <a:gd name="T65" fmla="*/ 730 h 996"/>
                <a:gd name="T66" fmla="*/ 981 w 995"/>
                <a:gd name="T67" fmla="*/ 721 h 996"/>
                <a:gd name="T68" fmla="*/ 990 w 995"/>
                <a:gd name="T69" fmla="*/ 705 h 996"/>
                <a:gd name="T70" fmla="*/ 995 w 995"/>
                <a:gd name="T71" fmla="*/ 685 h 996"/>
                <a:gd name="T72" fmla="*/ 994 w 995"/>
                <a:gd name="T73" fmla="*/ 39 h 996"/>
                <a:gd name="T74" fmla="*/ 987 w 995"/>
                <a:gd name="T75" fmla="*/ 24 h 996"/>
                <a:gd name="T76" fmla="*/ 972 w 995"/>
                <a:gd name="T77" fmla="*/ 9 h 996"/>
                <a:gd name="T78" fmla="*/ 956 w 995"/>
                <a:gd name="T79" fmla="*/ 2 h 996"/>
                <a:gd name="T80" fmla="*/ 49 w 995"/>
                <a:gd name="T81" fmla="*/ 0 h 99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995" h="996">
                  <a:moveTo>
                    <a:pt x="49" y="0"/>
                  </a:moveTo>
                  <a:lnTo>
                    <a:pt x="49" y="0"/>
                  </a:lnTo>
                  <a:lnTo>
                    <a:pt x="38" y="2"/>
                  </a:lnTo>
                  <a:lnTo>
                    <a:pt x="30" y="5"/>
                  </a:lnTo>
                  <a:lnTo>
                    <a:pt x="22" y="9"/>
                  </a:lnTo>
                  <a:lnTo>
                    <a:pt x="13" y="15"/>
                  </a:lnTo>
                  <a:lnTo>
                    <a:pt x="8" y="24"/>
                  </a:lnTo>
                  <a:lnTo>
                    <a:pt x="4" y="31"/>
                  </a:lnTo>
                  <a:lnTo>
                    <a:pt x="0" y="39"/>
                  </a:lnTo>
                  <a:lnTo>
                    <a:pt x="0" y="50"/>
                  </a:lnTo>
                  <a:lnTo>
                    <a:pt x="0" y="685"/>
                  </a:lnTo>
                  <a:lnTo>
                    <a:pt x="0" y="695"/>
                  </a:lnTo>
                  <a:lnTo>
                    <a:pt x="4" y="705"/>
                  </a:lnTo>
                  <a:lnTo>
                    <a:pt x="8" y="712"/>
                  </a:lnTo>
                  <a:lnTo>
                    <a:pt x="13" y="721"/>
                  </a:lnTo>
                  <a:lnTo>
                    <a:pt x="22" y="727"/>
                  </a:lnTo>
                  <a:lnTo>
                    <a:pt x="30" y="730"/>
                  </a:lnTo>
                  <a:lnTo>
                    <a:pt x="38" y="734"/>
                  </a:lnTo>
                  <a:lnTo>
                    <a:pt x="49" y="734"/>
                  </a:lnTo>
                  <a:lnTo>
                    <a:pt x="373" y="734"/>
                  </a:lnTo>
                  <a:lnTo>
                    <a:pt x="363" y="854"/>
                  </a:lnTo>
                  <a:lnTo>
                    <a:pt x="259" y="853"/>
                  </a:lnTo>
                  <a:lnTo>
                    <a:pt x="257" y="854"/>
                  </a:lnTo>
                  <a:lnTo>
                    <a:pt x="248" y="854"/>
                  </a:lnTo>
                  <a:lnTo>
                    <a:pt x="241" y="857"/>
                  </a:lnTo>
                  <a:lnTo>
                    <a:pt x="235" y="861"/>
                  </a:lnTo>
                  <a:lnTo>
                    <a:pt x="227" y="865"/>
                  </a:lnTo>
                  <a:lnTo>
                    <a:pt x="223" y="871"/>
                  </a:lnTo>
                  <a:lnTo>
                    <a:pt x="219" y="878"/>
                  </a:lnTo>
                  <a:lnTo>
                    <a:pt x="215" y="883"/>
                  </a:lnTo>
                  <a:lnTo>
                    <a:pt x="212" y="893"/>
                  </a:lnTo>
                  <a:lnTo>
                    <a:pt x="209" y="898"/>
                  </a:lnTo>
                  <a:lnTo>
                    <a:pt x="198" y="935"/>
                  </a:lnTo>
                  <a:lnTo>
                    <a:pt x="197" y="939"/>
                  </a:lnTo>
                  <a:lnTo>
                    <a:pt x="195" y="949"/>
                  </a:lnTo>
                  <a:lnTo>
                    <a:pt x="197" y="957"/>
                  </a:lnTo>
                  <a:lnTo>
                    <a:pt x="198" y="965"/>
                  </a:lnTo>
                  <a:lnTo>
                    <a:pt x="202" y="972"/>
                  </a:lnTo>
                  <a:lnTo>
                    <a:pt x="205" y="979"/>
                  </a:lnTo>
                  <a:lnTo>
                    <a:pt x="215" y="987"/>
                  </a:lnTo>
                  <a:lnTo>
                    <a:pt x="224" y="993"/>
                  </a:lnTo>
                  <a:lnTo>
                    <a:pt x="235" y="996"/>
                  </a:lnTo>
                  <a:lnTo>
                    <a:pt x="246" y="996"/>
                  </a:lnTo>
                  <a:lnTo>
                    <a:pt x="749" y="996"/>
                  </a:lnTo>
                  <a:lnTo>
                    <a:pt x="760" y="996"/>
                  </a:lnTo>
                  <a:lnTo>
                    <a:pt x="768" y="993"/>
                  </a:lnTo>
                  <a:lnTo>
                    <a:pt x="777" y="987"/>
                  </a:lnTo>
                  <a:lnTo>
                    <a:pt x="787" y="982"/>
                  </a:lnTo>
                  <a:lnTo>
                    <a:pt x="791" y="972"/>
                  </a:lnTo>
                  <a:lnTo>
                    <a:pt x="795" y="964"/>
                  </a:lnTo>
                  <a:lnTo>
                    <a:pt x="798" y="954"/>
                  </a:lnTo>
                  <a:lnTo>
                    <a:pt x="798" y="943"/>
                  </a:lnTo>
                  <a:lnTo>
                    <a:pt x="795" y="935"/>
                  </a:lnTo>
                  <a:lnTo>
                    <a:pt x="781" y="890"/>
                  </a:lnTo>
                  <a:lnTo>
                    <a:pt x="783" y="893"/>
                  </a:lnTo>
                  <a:lnTo>
                    <a:pt x="777" y="882"/>
                  </a:lnTo>
                  <a:lnTo>
                    <a:pt x="773" y="872"/>
                  </a:lnTo>
                  <a:lnTo>
                    <a:pt x="768" y="867"/>
                  </a:lnTo>
                  <a:lnTo>
                    <a:pt x="761" y="861"/>
                  </a:lnTo>
                  <a:lnTo>
                    <a:pt x="749" y="856"/>
                  </a:lnTo>
                  <a:lnTo>
                    <a:pt x="738" y="854"/>
                  </a:lnTo>
                  <a:lnTo>
                    <a:pt x="631" y="854"/>
                  </a:lnTo>
                  <a:lnTo>
                    <a:pt x="621" y="734"/>
                  </a:lnTo>
                  <a:lnTo>
                    <a:pt x="945" y="734"/>
                  </a:lnTo>
                  <a:lnTo>
                    <a:pt x="956" y="734"/>
                  </a:lnTo>
                  <a:lnTo>
                    <a:pt x="965" y="730"/>
                  </a:lnTo>
                  <a:lnTo>
                    <a:pt x="972" y="727"/>
                  </a:lnTo>
                  <a:lnTo>
                    <a:pt x="981" y="721"/>
                  </a:lnTo>
                  <a:lnTo>
                    <a:pt x="987" y="712"/>
                  </a:lnTo>
                  <a:lnTo>
                    <a:pt x="990" y="705"/>
                  </a:lnTo>
                  <a:lnTo>
                    <a:pt x="994" y="695"/>
                  </a:lnTo>
                  <a:lnTo>
                    <a:pt x="995" y="685"/>
                  </a:lnTo>
                  <a:lnTo>
                    <a:pt x="995" y="50"/>
                  </a:lnTo>
                  <a:lnTo>
                    <a:pt x="994" y="39"/>
                  </a:lnTo>
                  <a:lnTo>
                    <a:pt x="990" y="31"/>
                  </a:lnTo>
                  <a:lnTo>
                    <a:pt x="987" y="24"/>
                  </a:lnTo>
                  <a:lnTo>
                    <a:pt x="981" y="15"/>
                  </a:lnTo>
                  <a:lnTo>
                    <a:pt x="972" y="9"/>
                  </a:lnTo>
                  <a:lnTo>
                    <a:pt x="965" y="5"/>
                  </a:lnTo>
                  <a:lnTo>
                    <a:pt x="956" y="2"/>
                  </a:lnTo>
                  <a:lnTo>
                    <a:pt x="945" y="0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99D9E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423" name="Freeform 239"/>
            <p:cNvSpPr>
              <a:spLocks/>
            </p:cNvSpPr>
            <p:nvPr/>
          </p:nvSpPr>
          <p:spPr bwMode="auto">
            <a:xfrm>
              <a:off x="1506095" y="1570031"/>
              <a:ext cx="1511300" cy="1511300"/>
            </a:xfrm>
            <a:custGeom>
              <a:avLst/>
              <a:gdLst>
                <a:gd name="T0" fmla="*/ 27 w 952"/>
                <a:gd name="T1" fmla="*/ 0 h 952"/>
                <a:gd name="T2" fmla="*/ 16 w 952"/>
                <a:gd name="T3" fmla="*/ 4 h 952"/>
                <a:gd name="T4" fmla="*/ 1 w 952"/>
                <a:gd name="T5" fmla="*/ 17 h 952"/>
                <a:gd name="T6" fmla="*/ 0 w 952"/>
                <a:gd name="T7" fmla="*/ 28 h 952"/>
                <a:gd name="T8" fmla="*/ 0 w 952"/>
                <a:gd name="T9" fmla="*/ 668 h 952"/>
                <a:gd name="T10" fmla="*/ 8 w 952"/>
                <a:gd name="T11" fmla="*/ 683 h 952"/>
                <a:gd name="T12" fmla="*/ 22 w 952"/>
                <a:gd name="T13" fmla="*/ 690 h 952"/>
                <a:gd name="T14" fmla="*/ 376 w 952"/>
                <a:gd name="T15" fmla="*/ 690 h 952"/>
                <a:gd name="T16" fmla="*/ 237 w 952"/>
                <a:gd name="T17" fmla="*/ 853 h 952"/>
                <a:gd name="T18" fmla="*/ 230 w 952"/>
                <a:gd name="T19" fmla="*/ 854 h 952"/>
                <a:gd name="T20" fmla="*/ 216 w 952"/>
                <a:gd name="T21" fmla="*/ 865 h 952"/>
                <a:gd name="T22" fmla="*/ 209 w 952"/>
                <a:gd name="T23" fmla="*/ 883 h 952"/>
                <a:gd name="T24" fmla="*/ 197 w 952"/>
                <a:gd name="T25" fmla="*/ 923 h 952"/>
                <a:gd name="T26" fmla="*/ 197 w 952"/>
                <a:gd name="T27" fmla="*/ 935 h 952"/>
                <a:gd name="T28" fmla="*/ 205 w 952"/>
                <a:gd name="T29" fmla="*/ 947 h 952"/>
                <a:gd name="T30" fmla="*/ 216 w 952"/>
                <a:gd name="T31" fmla="*/ 952 h 952"/>
                <a:gd name="T32" fmla="*/ 727 w 952"/>
                <a:gd name="T33" fmla="*/ 952 h 952"/>
                <a:gd name="T34" fmla="*/ 739 w 952"/>
                <a:gd name="T35" fmla="*/ 950 h 952"/>
                <a:gd name="T36" fmla="*/ 749 w 952"/>
                <a:gd name="T37" fmla="*/ 945 h 952"/>
                <a:gd name="T38" fmla="*/ 754 w 952"/>
                <a:gd name="T39" fmla="*/ 934 h 952"/>
                <a:gd name="T40" fmla="*/ 754 w 952"/>
                <a:gd name="T41" fmla="*/ 923 h 952"/>
                <a:gd name="T42" fmla="*/ 739 w 952"/>
                <a:gd name="T43" fmla="*/ 876 h 952"/>
                <a:gd name="T44" fmla="*/ 734 w 952"/>
                <a:gd name="T45" fmla="*/ 863 h 952"/>
                <a:gd name="T46" fmla="*/ 721 w 952"/>
                <a:gd name="T47" fmla="*/ 854 h 952"/>
                <a:gd name="T48" fmla="*/ 590 w 952"/>
                <a:gd name="T49" fmla="*/ 854 h 952"/>
                <a:gd name="T50" fmla="*/ 923 w 952"/>
                <a:gd name="T51" fmla="*/ 690 h 952"/>
                <a:gd name="T52" fmla="*/ 934 w 952"/>
                <a:gd name="T53" fmla="*/ 688 h 952"/>
                <a:gd name="T54" fmla="*/ 949 w 952"/>
                <a:gd name="T55" fmla="*/ 673 h 952"/>
                <a:gd name="T56" fmla="*/ 952 w 952"/>
                <a:gd name="T57" fmla="*/ 663 h 952"/>
                <a:gd name="T58" fmla="*/ 950 w 952"/>
                <a:gd name="T59" fmla="*/ 24 h 952"/>
                <a:gd name="T60" fmla="*/ 943 w 952"/>
                <a:gd name="T61" fmla="*/ 9 h 952"/>
                <a:gd name="T62" fmla="*/ 928 w 952"/>
                <a:gd name="T63" fmla="*/ 2 h 952"/>
                <a:gd name="T64" fmla="*/ 27 w 952"/>
                <a:gd name="T65" fmla="*/ 0 h 95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952" h="952">
                  <a:moveTo>
                    <a:pt x="27" y="0"/>
                  </a:moveTo>
                  <a:lnTo>
                    <a:pt x="27" y="0"/>
                  </a:lnTo>
                  <a:lnTo>
                    <a:pt x="22" y="2"/>
                  </a:lnTo>
                  <a:lnTo>
                    <a:pt x="16" y="4"/>
                  </a:lnTo>
                  <a:lnTo>
                    <a:pt x="8" y="9"/>
                  </a:lnTo>
                  <a:lnTo>
                    <a:pt x="1" y="17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0" y="663"/>
                  </a:lnTo>
                  <a:lnTo>
                    <a:pt x="0" y="668"/>
                  </a:lnTo>
                  <a:lnTo>
                    <a:pt x="1" y="673"/>
                  </a:lnTo>
                  <a:lnTo>
                    <a:pt x="8" y="683"/>
                  </a:lnTo>
                  <a:lnTo>
                    <a:pt x="16" y="688"/>
                  </a:lnTo>
                  <a:lnTo>
                    <a:pt x="22" y="690"/>
                  </a:lnTo>
                  <a:lnTo>
                    <a:pt x="27" y="690"/>
                  </a:lnTo>
                  <a:lnTo>
                    <a:pt x="376" y="690"/>
                  </a:lnTo>
                  <a:lnTo>
                    <a:pt x="360" y="854"/>
                  </a:lnTo>
                  <a:lnTo>
                    <a:pt x="237" y="853"/>
                  </a:lnTo>
                  <a:lnTo>
                    <a:pt x="237" y="854"/>
                  </a:lnTo>
                  <a:lnTo>
                    <a:pt x="230" y="854"/>
                  </a:lnTo>
                  <a:lnTo>
                    <a:pt x="223" y="860"/>
                  </a:lnTo>
                  <a:lnTo>
                    <a:pt x="216" y="865"/>
                  </a:lnTo>
                  <a:lnTo>
                    <a:pt x="211" y="876"/>
                  </a:lnTo>
                  <a:lnTo>
                    <a:pt x="209" y="883"/>
                  </a:lnTo>
                  <a:lnTo>
                    <a:pt x="197" y="920"/>
                  </a:lnTo>
                  <a:lnTo>
                    <a:pt x="197" y="923"/>
                  </a:lnTo>
                  <a:lnTo>
                    <a:pt x="194" y="927"/>
                  </a:lnTo>
                  <a:lnTo>
                    <a:pt x="197" y="935"/>
                  </a:lnTo>
                  <a:lnTo>
                    <a:pt x="202" y="943"/>
                  </a:lnTo>
                  <a:lnTo>
                    <a:pt x="205" y="947"/>
                  </a:lnTo>
                  <a:lnTo>
                    <a:pt x="211" y="950"/>
                  </a:lnTo>
                  <a:lnTo>
                    <a:pt x="216" y="952"/>
                  </a:lnTo>
                  <a:lnTo>
                    <a:pt x="224" y="952"/>
                  </a:lnTo>
                  <a:lnTo>
                    <a:pt x="727" y="952"/>
                  </a:lnTo>
                  <a:lnTo>
                    <a:pt x="734" y="952"/>
                  </a:lnTo>
                  <a:lnTo>
                    <a:pt x="739" y="950"/>
                  </a:lnTo>
                  <a:lnTo>
                    <a:pt x="743" y="949"/>
                  </a:lnTo>
                  <a:lnTo>
                    <a:pt x="749" y="945"/>
                  </a:lnTo>
                  <a:lnTo>
                    <a:pt x="751" y="939"/>
                  </a:lnTo>
                  <a:lnTo>
                    <a:pt x="754" y="934"/>
                  </a:lnTo>
                  <a:lnTo>
                    <a:pt x="754" y="928"/>
                  </a:lnTo>
                  <a:lnTo>
                    <a:pt x="754" y="923"/>
                  </a:lnTo>
                  <a:lnTo>
                    <a:pt x="754" y="920"/>
                  </a:lnTo>
                  <a:lnTo>
                    <a:pt x="739" y="876"/>
                  </a:lnTo>
                  <a:lnTo>
                    <a:pt x="738" y="871"/>
                  </a:lnTo>
                  <a:lnTo>
                    <a:pt x="734" y="863"/>
                  </a:lnTo>
                  <a:lnTo>
                    <a:pt x="727" y="857"/>
                  </a:lnTo>
                  <a:lnTo>
                    <a:pt x="721" y="854"/>
                  </a:lnTo>
                  <a:lnTo>
                    <a:pt x="713" y="854"/>
                  </a:lnTo>
                  <a:lnTo>
                    <a:pt x="590" y="854"/>
                  </a:lnTo>
                  <a:lnTo>
                    <a:pt x="573" y="690"/>
                  </a:lnTo>
                  <a:lnTo>
                    <a:pt x="923" y="690"/>
                  </a:lnTo>
                  <a:lnTo>
                    <a:pt x="928" y="690"/>
                  </a:lnTo>
                  <a:lnTo>
                    <a:pt x="934" y="688"/>
                  </a:lnTo>
                  <a:lnTo>
                    <a:pt x="943" y="683"/>
                  </a:lnTo>
                  <a:lnTo>
                    <a:pt x="949" y="673"/>
                  </a:lnTo>
                  <a:lnTo>
                    <a:pt x="950" y="668"/>
                  </a:lnTo>
                  <a:lnTo>
                    <a:pt x="952" y="663"/>
                  </a:lnTo>
                  <a:lnTo>
                    <a:pt x="952" y="28"/>
                  </a:lnTo>
                  <a:lnTo>
                    <a:pt x="950" y="24"/>
                  </a:lnTo>
                  <a:lnTo>
                    <a:pt x="949" y="17"/>
                  </a:lnTo>
                  <a:lnTo>
                    <a:pt x="943" y="9"/>
                  </a:lnTo>
                  <a:lnTo>
                    <a:pt x="934" y="4"/>
                  </a:lnTo>
                  <a:lnTo>
                    <a:pt x="928" y="2"/>
                  </a:lnTo>
                  <a:lnTo>
                    <a:pt x="923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424" name="Freeform 240"/>
            <p:cNvSpPr>
              <a:spLocks/>
            </p:cNvSpPr>
            <p:nvPr/>
          </p:nvSpPr>
          <p:spPr bwMode="auto">
            <a:xfrm>
              <a:off x="1542608" y="1606544"/>
              <a:ext cx="1436688" cy="1022350"/>
            </a:xfrm>
            <a:custGeom>
              <a:avLst/>
              <a:gdLst>
                <a:gd name="T0" fmla="*/ 900 w 905"/>
                <a:gd name="T1" fmla="*/ 0 h 644"/>
                <a:gd name="T2" fmla="*/ 4 w 905"/>
                <a:gd name="T3" fmla="*/ 0 h 644"/>
                <a:gd name="T4" fmla="*/ 0 w 905"/>
                <a:gd name="T5" fmla="*/ 2 h 644"/>
                <a:gd name="T6" fmla="*/ 0 w 905"/>
                <a:gd name="T7" fmla="*/ 5 h 644"/>
                <a:gd name="T8" fmla="*/ 0 w 905"/>
                <a:gd name="T9" fmla="*/ 640 h 644"/>
                <a:gd name="T10" fmla="*/ 0 w 905"/>
                <a:gd name="T11" fmla="*/ 644 h 644"/>
                <a:gd name="T12" fmla="*/ 4 w 905"/>
                <a:gd name="T13" fmla="*/ 644 h 644"/>
                <a:gd name="T14" fmla="*/ 367 w 905"/>
                <a:gd name="T15" fmla="*/ 644 h 644"/>
                <a:gd name="T16" fmla="*/ 531 w 905"/>
                <a:gd name="T17" fmla="*/ 644 h 644"/>
                <a:gd name="T18" fmla="*/ 538 w 905"/>
                <a:gd name="T19" fmla="*/ 644 h 644"/>
                <a:gd name="T20" fmla="*/ 900 w 905"/>
                <a:gd name="T21" fmla="*/ 644 h 644"/>
                <a:gd name="T22" fmla="*/ 904 w 905"/>
                <a:gd name="T23" fmla="*/ 644 h 644"/>
                <a:gd name="T24" fmla="*/ 905 w 905"/>
                <a:gd name="T25" fmla="*/ 640 h 644"/>
                <a:gd name="T26" fmla="*/ 905 w 905"/>
                <a:gd name="T27" fmla="*/ 5 h 644"/>
                <a:gd name="T28" fmla="*/ 904 w 905"/>
                <a:gd name="T29" fmla="*/ 2 h 644"/>
                <a:gd name="T30" fmla="*/ 900 w 905"/>
                <a:gd name="T31" fmla="*/ 0 h 64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905" h="644">
                  <a:moveTo>
                    <a:pt x="900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640"/>
                  </a:lnTo>
                  <a:lnTo>
                    <a:pt x="0" y="644"/>
                  </a:lnTo>
                  <a:lnTo>
                    <a:pt x="4" y="644"/>
                  </a:lnTo>
                  <a:lnTo>
                    <a:pt x="367" y="644"/>
                  </a:lnTo>
                  <a:lnTo>
                    <a:pt x="531" y="644"/>
                  </a:lnTo>
                  <a:lnTo>
                    <a:pt x="538" y="644"/>
                  </a:lnTo>
                  <a:lnTo>
                    <a:pt x="900" y="644"/>
                  </a:lnTo>
                  <a:lnTo>
                    <a:pt x="904" y="644"/>
                  </a:lnTo>
                  <a:lnTo>
                    <a:pt x="905" y="640"/>
                  </a:lnTo>
                  <a:lnTo>
                    <a:pt x="905" y="5"/>
                  </a:lnTo>
                  <a:lnTo>
                    <a:pt x="904" y="2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425" name="Freeform 241"/>
            <p:cNvSpPr>
              <a:spLocks/>
            </p:cNvSpPr>
            <p:nvPr/>
          </p:nvSpPr>
          <p:spPr bwMode="auto">
            <a:xfrm>
              <a:off x="1566420" y="1631944"/>
              <a:ext cx="1387475" cy="920750"/>
            </a:xfrm>
            <a:custGeom>
              <a:avLst/>
              <a:gdLst>
                <a:gd name="T0" fmla="*/ 867 w 874"/>
                <a:gd name="T1" fmla="*/ 0 h 580"/>
                <a:gd name="T2" fmla="*/ 0 w 874"/>
                <a:gd name="T3" fmla="*/ 0 h 580"/>
                <a:gd name="T4" fmla="*/ 0 w 874"/>
                <a:gd name="T5" fmla="*/ 580 h 580"/>
                <a:gd name="T6" fmla="*/ 874 w 874"/>
                <a:gd name="T7" fmla="*/ 580 h 580"/>
                <a:gd name="T8" fmla="*/ 874 w 874"/>
                <a:gd name="T9" fmla="*/ 0 h 580"/>
                <a:gd name="T10" fmla="*/ 867 w 874"/>
                <a:gd name="T11" fmla="*/ 0 h 5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74" h="580">
                  <a:moveTo>
                    <a:pt x="867" y="0"/>
                  </a:moveTo>
                  <a:lnTo>
                    <a:pt x="0" y="0"/>
                  </a:lnTo>
                  <a:lnTo>
                    <a:pt x="0" y="580"/>
                  </a:lnTo>
                  <a:lnTo>
                    <a:pt x="874" y="580"/>
                  </a:lnTo>
                  <a:lnTo>
                    <a:pt x="874" y="0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426" name="Freeform 242"/>
            <p:cNvSpPr>
              <a:spLocks/>
            </p:cNvSpPr>
            <p:nvPr/>
          </p:nvSpPr>
          <p:spPr bwMode="auto">
            <a:xfrm>
              <a:off x="1590233" y="1655756"/>
              <a:ext cx="1341438" cy="873125"/>
            </a:xfrm>
            <a:custGeom>
              <a:avLst/>
              <a:gdLst>
                <a:gd name="T0" fmla="*/ 845 w 845"/>
                <a:gd name="T1" fmla="*/ 0 h 550"/>
                <a:gd name="T2" fmla="*/ 845 w 845"/>
                <a:gd name="T3" fmla="*/ 0 h 550"/>
                <a:gd name="T4" fmla="*/ 845 w 845"/>
                <a:gd name="T5" fmla="*/ 550 h 550"/>
                <a:gd name="T6" fmla="*/ 0 w 845"/>
                <a:gd name="T7" fmla="*/ 550 h 550"/>
                <a:gd name="T8" fmla="*/ 0 w 845"/>
                <a:gd name="T9" fmla="*/ 0 h 550"/>
                <a:gd name="T10" fmla="*/ 845 w 845"/>
                <a:gd name="T11" fmla="*/ 0 h 55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45" h="550">
                  <a:moveTo>
                    <a:pt x="845" y="0"/>
                  </a:moveTo>
                  <a:lnTo>
                    <a:pt x="845" y="0"/>
                  </a:lnTo>
                  <a:lnTo>
                    <a:pt x="845" y="550"/>
                  </a:lnTo>
                  <a:lnTo>
                    <a:pt x="0" y="550"/>
                  </a:lnTo>
                  <a:lnTo>
                    <a:pt x="0" y="0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67C6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427" name="Freeform 243"/>
            <p:cNvSpPr>
              <a:spLocks/>
            </p:cNvSpPr>
            <p:nvPr/>
          </p:nvSpPr>
          <p:spPr bwMode="auto">
            <a:xfrm>
              <a:off x="1812483" y="1679569"/>
              <a:ext cx="1095375" cy="827088"/>
            </a:xfrm>
            <a:custGeom>
              <a:avLst/>
              <a:gdLst>
                <a:gd name="T0" fmla="*/ 0 w 690"/>
                <a:gd name="T1" fmla="*/ 0 h 521"/>
                <a:gd name="T2" fmla="*/ 0 w 690"/>
                <a:gd name="T3" fmla="*/ 0 h 521"/>
                <a:gd name="T4" fmla="*/ 690 w 690"/>
                <a:gd name="T5" fmla="*/ 0 h 521"/>
                <a:gd name="T6" fmla="*/ 690 w 690"/>
                <a:gd name="T7" fmla="*/ 521 h 521"/>
                <a:gd name="T8" fmla="*/ 498 w 690"/>
                <a:gd name="T9" fmla="*/ 521 h 521"/>
                <a:gd name="T10" fmla="*/ 482 w 690"/>
                <a:gd name="T11" fmla="*/ 495 h 521"/>
                <a:gd name="T12" fmla="*/ 465 w 690"/>
                <a:gd name="T13" fmla="*/ 470 h 521"/>
                <a:gd name="T14" fmla="*/ 448 w 690"/>
                <a:gd name="T15" fmla="*/ 448 h 521"/>
                <a:gd name="T16" fmla="*/ 430 w 690"/>
                <a:gd name="T17" fmla="*/ 426 h 521"/>
                <a:gd name="T18" fmla="*/ 412 w 690"/>
                <a:gd name="T19" fmla="*/ 406 h 521"/>
                <a:gd name="T20" fmla="*/ 393 w 690"/>
                <a:gd name="T21" fmla="*/ 385 h 521"/>
                <a:gd name="T22" fmla="*/ 357 w 690"/>
                <a:gd name="T23" fmla="*/ 354 h 521"/>
                <a:gd name="T24" fmla="*/ 319 w 690"/>
                <a:gd name="T25" fmla="*/ 322 h 521"/>
                <a:gd name="T26" fmla="*/ 280 w 690"/>
                <a:gd name="T27" fmla="*/ 295 h 521"/>
                <a:gd name="T28" fmla="*/ 205 w 690"/>
                <a:gd name="T29" fmla="*/ 246 h 521"/>
                <a:gd name="T30" fmla="*/ 169 w 690"/>
                <a:gd name="T31" fmla="*/ 222 h 521"/>
                <a:gd name="T32" fmla="*/ 137 w 690"/>
                <a:gd name="T33" fmla="*/ 199 h 521"/>
                <a:gd name="T34" fmla="*/ 105 w 690"/>
                <a:gd name="T35" fmla="*/ 173 h 521"/>
                <a:gd name="T36" fmla="*/ 76 w 690"/>
                <a:gd name="T37" fmla="*/ 146 h 521"/>
                <a:gd name="T38" fmla="*/ 64 w 690"/>
                <a:gd name="T39" fmla="*/ 131 h 521"/>
                <a:gd name="T40" fmla="*/ 50 w 690"/>
                <a:gd name="T41" fmla="*/ 114 h 521"/>
                <a:gd name="T42" fmla="*/ 40 w 690"/>
                <a:gd name="T43" fmla="*/ 98 h 521"/>
                <a:gd name="T44" fmla="*/ 29 w 690"/>
                <a:gd name="T45" fmla="*/ 81 h 521"/>
                <a:gd name="T46" fmla="*/ 20 w 690"/>
                <a:gd name="T47" fmla="*/ 63 h 521"/>
                <a:gd name="T48" fmla="*/ 12 w 690"/>
                <a:gd name="T49" fmla="*/ 44 h 521"/>
                <a:gd name="T50" fmla="*/ 5 w 690"/>
                <a:gd name="T51" fmla="*/ 22 h 521"/>
                <a:gd name="T52" fmla="*/ 0 w 690"/>
                <a:gd name="T53" fmla="*/ 0 h 52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690" h="521">
                  <a:moveTo>
                    <a:pt x="0" y="0"/>
                  </a:moveTo>
                  <a:lnTo>
                    <a:pt x="0" y="0"/>
                  </a:lnTo>
                  <a:lnTo>
                    <a:pt x="690" y="0"/>
                  </a:lnTo>
                  <a:lnTo>
                    <a:pt x="690" y="521"/>
                  </a:lnTo>
                  <a:lnTo>
                    <a:pt x="498" y="521"/>
                  </a:lnTo>
                  <a:lnTo>
                    <a:pt x="482" y="495"/>
                  </a:lnTo>
                  <a:lnTo>
                    <a:pt x="465" y="470"/>
                  </a:lnTo>
                  <a:lnTo>
                    <a:pt x="448" y="448"/>
                  </a:lnTo>
                  <a:lnTo>
                    <a:pt x="430" y="426"/>
                  </a:lnTo>
                  <a:lnTo>
                    <a:pt x="412" y="406"/>
                  </a:lnTo>
                  <a:lnTo>
                    <a:pt x="393" y="385"/>
                  </a:lnTo>
                  <a:lnTo>
                    <a:pt x="357" y="354"/>
                  </a:lnTo>
                  <a:lnTo>
                    <a:pt x="319" y="322"/>
                  </a:lnTo>
                  <a:lnTo>
                    <a:pt x="280" y="295"/>
                  </a:lnTo>
                  <a:lnTo>
                    <a:pt x="205" y="246"/>
                  </a:lnTo>
                  <a:lnTo>
                    <a:pt x="169" y="222"/>
                  </a:lnTo>
                  <a:lnTo>
                    <a:pt x="137" y="199"/>
                  </a:lnTo>
                  <a:lnTo>
                    <a:pt x="105" y="173"/>
                  </a:lnTo>
                  <a:lnTo>
                    <a:pt x="76" y="146"/>
                  </a:lnTo>
                  <a:lnTo>
                    <a:pt x="64" y="131"/>
                  </a:lnTo>
                  <a:lnTo>
                    <a:pt x="50" y="114"/>
                  </a:lnTo>
                  <a:lnTo>
                    <a:pt x="40" y="98"/>
                  </a:lnTo>
                  <a:lnTo>
                    <a:pt x="29" y="81"/>
                  </a:lnTo>
                  <a:lnTo>
                    <a:pt x="20" y="63"/>
                  </a:lnTo>
                  <a:lnTo>
                    <a:pt x="12" y="44"/>
                  </a:lnTo>
                  <a:lnTo>
                    <a:pt x="5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D4E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428" name="Rectangle 244"/>
            <p:cNvSpPr>
              <a:spLocks noChangeArrowheads="1"/>
            </p:cNvSpPr>
            <p:nvPr/>
          </p:nvSpPr>
          <p:spPr bwMode="auto">
            <a:xfrm>
              <a:off x="2426845" y="2960681"/>
              <a:ext cx="23813" cy="1588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429" name="Rectangle 245"/>
            <p:cNvSpPr>
              <a:spLocks noChangeArrowheads="1"/>
            </p:cNvSpPr>
            <p:nvPr/>
          </p:nvSpPr>
          <p:spPr bwMode="auto">
            <a:xfrm>
              <a:off x="2426845" y="2960681"/>
              <a:ext cx="23813" cy="158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430" name="Freeform 246"/>
            <p:cNvSpPr>
              <a:spLocks/>
            </p:cNvSpPr>
            <p:nvPr/>
          </p:nvSpPr>
          <p:spPr bwMode="auto">
            <a:xfrm>
              <a:off x="1875983" y="2960681"/>
              <a:ext cx="768350" cy="82550"/>
            </a:xfrm>
            <a:custGeom>
              <a:avLst/>
              <a:gdLst>
                <a:gd name="T0" fmla="*/ 484 w 484"/>
                <a:gd name="T1" fmla="*/ 51 h 52"/>
                <a:gd name="T2" fmla="*/ 484 w 484"/>
                <a:gd name="T3" fmla="*/ 51 h 52"/>
                <a:gd name="T4" fmla="*/ 472 w 484"/>
                <a:gd name="T5" fmla="*/ 7 h 52"/>
                <a:gd name="T6" fmla="*/ 469 w 484"/>
                <a:gd name="T7" fmla="*/ 3 h 52"/>
                <a:gd name="T8" fmla="*/ 468 w 484"/>
                <a:gd name="T9" fmla="*/ 2 h 52"/>
                <a:gd name="T10" fmla="*/ 464 w 484"/>
                <a:gd name="T11" fmla="*/ 0 h 52"/>
                <a:gd name="T12" fmla="*/ 362 w 484"/>
                <a:gd name="T13" fmla="*/ 0 h 52"/>
                <a:gd name="T14" fmla="*/ 347 w 484"/>
                <a:gd name="T15" fmla="*/ 0 h 52"/>
                <a:gd name="T16" fmla="*/ 332 w 484"/>
                <a:gd name="T17" fmla="*/ 0 h 52"/>
                <a:gd name="T18" fmla="*/ 151 w 484"/>
                <a:gd name="T19" fmla="*/ 0 h 52"/>
                <a:gd name="T20" fmla="*/ 136 w 484"/>
                <a:gd name="T21" fmla="*/ 0 h 52"/>
                <a:gd name="T22" fmla="*/ 121 w 484"/>
                <a:gd name="T23" fmla="*/ 0 h 52"/>
                <a:gd name="T24" fmla="*/ 20 w 484"/>
                <a:gd name="T25" fmla="*/ 0 h 52"/>
                <a:gd name="T26" fmla="*/ 17 w 484"/>
                <a:gd name="T27" fmla="*/ 2 h 52"/>
                <a:gd name="T28" fmla="*/ 14 w 484"/>
                <a:gd name="T29" fmla="*/ 7 h 52"/>
                <a:gd name="T30" fmla="*/ 0 w 484"/>
                <a:gd name="T31" fmla="*/ 51 h 52"/>
                <a:gd name="T32" fmla="*/ 2 w 484"/>
                <a:gd name="T33" fmla="*/ 52 h 52"/>
                <a:gd name="T34" fmla="*/ 5 w 484"/>
                <a:gd name="T35" fmla="*/ 52 h 52"/>
                <a:gd name="T36" fmla="*/ 479 w 484"/>
                <a:gd name="T37" fmla="*/ 52 h 52"/>
                <a:gd name="T38" fmla="*/ 483 w 484"/>
                <a:gd name="T39" fmla="*/ 52 h 52"/>
                <a:gd name="T40" fmla="*/ 484 w 484"/>
                <a:gd name="T41" fmla="*/ 51 h 5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84" h="52">
                  <a:moveTo>
                    <a:pt x="484" y="51"/>
                  </a:moveTo>
                  <a:lnTo>
                    <a:pt x="484" y="51"/>
                  </a:lnTo>
                  <a:lnTo>
                    <a:pt x="472" y="7"/>
                  </a:lnTo>
                  <a:lnTo>
                    <a:pt x="469" y="3"/>
                  </a:lnTo>
                  <a:lnTo>
                    <a:pt x="468" y="2"/>
                  </a:lnTo>
                  <a:lnTo>
                    <a:pt x="464" y="0"/>
                  </a:lnTo>
                  <a:lnTo>
                    <a:pt x="362" y="0"/>
                  </a:lnTo>
                  <a:lnTo>
                    <a:pt x="347" y="0"/>
                  </a:lnTo>
                  <a:lnTo>
                    <a:pt x="332" y="0"/>
                  </a:lnTo>
                  <a:lnTo>
                    <a:pt x="151" y="0"/>
                  </a:lnTo>
                  <a:lnTo>
                    <a:pt x="136" y="0"/>
                  </a:lnTo>
                  <a:lnTo>
                    <a:pt x="121" y="0"/>
                  </a:lnTo>
                  <a:lnTo>
                    <a:pt x="20" y="0"/>
                  </a:lnTo>
                  <a:lnTo>
                    <a:pt x="17" y="2"/>
                  </a:lnTo>
                  <a:lnTo>
                    <a:pt x="14" y="7"/>
                  </a:lnTo>
                  <a:lnTo>
                    <a:pt x="0" y="51"/>
                  </a:lnTo>
                  <a:lnTo>
                    <a:pt x="2" y="52"/>
                  </a:lnTo>
                  <a:lnTo>
                    <a:pt x="5" y="52"/>
                  </a:lnTo>
                  <a:lnTo>
                    <a:pt x="479" y="52"/>
                  </a:lnTo>
                  <a:lnTo>
                    <a:pt x="483" y="52"/>
                  </a:lnTo>
                  <a:lnTo>
                    <a:pt x="484" y="51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431" name="Freeform 247"/>
            <p:cNvSpPr>
              <a:spLocks noEditPoints="1"/>
            </p:cNvSpPr>
            <p:nvPr/>
          </p:nvSpPr>
          <p:spPr bwMode="auto">
            <a:xfrm>
              <a:off x="1523558" y="1587494"/>
              <a:ext cx="1477963" cy="1477963"/>
            </a:xfrm>
            <a:custGeom>
              <a:avLst/>
              <a:gdLst>
                <a:gd name="T0" fmla="*/ 917 w 931"/>
                <a:gd name="T1" fmla="*/ 652 h 931"/>
                <a:gd name="T2" fmla="*/ 912 w 931"/>
                <a:gd name="T3" fmla="*/ 656 h 931"/>
                <a:gd name="T4" fmla="*/ 544 w 931"/>
                <a:gd name="T5" fmla="*/ 656 h 931"/>
                <a:gd name="T6" fmla="*/ 16 w 931"/>
                <a:gd name="T7" fmla="*/ 656 h 931"/>
                <a:gd name="T8" fmla="*/ 12 w 931"/>
                <a:gd name="T9" fmla="*/ 652 h 931"/>
                <a:gd name="T10" fmla="*/ 12 w 931"/>
                <a:gd name="T11" fmla="*/ 14 h 931"/>
                <a:gd name="T12" fmla="*/ 912 w 931"/>
                <a:gd name="T13" fmla="*/ 13 h 931"/>
                <a:gd name="T14" fmla="*/ 917 w 931"/>
                <a:gd name="T15" fmla="*/ 17 h 931"/>
                <a:gd name="T16" fmla="*/ 554 w 931"/>
                <a:gd name="T17" fmla="*/ 852 h 931"/>
                <a:gd name="T18" fmla="*/ 373 w 931"/>
                <a:gd name="T19" fmla="*/ 852 h 931"/>
                <a:gd name="T20" fmla="*/ 539 w 931"/>
                <a:gd name="T21" fmla="*/ 668 h 931"/>
                <a:gd name="T22" fmla="*/ 701 w 931"/>
                <a:gd name="T23" fmla="*/ 865 h 931"/>
                <a:gd name="T24" fmla="*/ 705 w 931"/>
                <a:gd name="T25" fmla="*/ 867 h 931"/>
                <a:gd name="T26" fmla="*/ 721 w 931"/>
                <a:gd name="T27" fmla="*/ 916 h 931"/>
                <a:gd name="T28" fmla="*/ 716 w 931"/>
                <a:gd name="T29" fmla="*/ 917 h 931"/>
                <a:gd name="T30" fmla="*/ 209 w 931"/>
                <a:gd name="T31" fmla="*/ 917 h 931"/>
                <a:gd name="T32" fmla="*/ 222 w 931"/>
                <a:gd name="T33" fmla="*/ 872 h 931"/>
                <a:gd name="T34" fmla="*/ 227 w 931"/>
                <a:gd name="T35" fmla="*/ 865 h 931"/>
                <a:gd name="T36" fmla="*/ 569 w 931"/>
                <a:gd name="T37" fmla="*/ 865 h 931"/>
                <a:gd name="T38" fmla="*/ 912 w 931"/>
                <a:gd name="T39" fmla="*/ 0 h 931"/>
                <a:gd name="T40" fmla="*/ 9 w 931"/>
                <a:gd name="T41" fmla="*/ 1 h 931"/>
                <a:gd name="T42" fmla="*/ 0 w 931"/>
                <a:gd name="T43" fmla="*/ 10 h 931"/>
                <a:gd name="T44" fmla="*/ 0 w 931"/>
                <a:gd name="T45" fmla="*/ 652 h 931"/>
                <a:gd name="T46" fmla="*/ 4 w 931"/>
                <a:gd name="T47" fmla="*/ 665 h 931"/>
                <a:gd name="T48" fmla="*/ 16 w 931"/>
                <a:gd name="T49" fmla="*/ 668 h 931"/>
                <a:gd name="T50" fmla="*/ 360 w 931"/>
                <a:gd name="T51" fmla="*/ 854 h 931"/>
                <a:gd name="T52" fmla="*/ 222 w 931"/>
                <a:gd name="T53" fmla="*/ 854 h 931"/>
                <a:gd name="T54" fmla="*/ 213 w 931"/>
                <a:gd name="T55" fmla="*/ 861 h 931"/>
                <a:gd name="T56" fmla="*/ 197 w 931"/>
                <a:gd name="T57" fmla="*/ 912 h 931"/>
                <a:gd name="T58" fmla="*/ 197 w 931"/>
                <a:gd name="T59" fmla="*/ 921 h 931"/>
                <a:gd name="T60" fmla="*/ 204 w 931"/>
                <a:gd name="T61" fmla="*/ 931 h 931"/>
                <a:gd name="T62" fmla="*/ 716 w 931"/>
                <a:gd name="T63" fmla="*/ 931 h 931"/>
                <a:gd name="T64" fmla="*/ 728 w 931"/>
                <a:gd name="T65" fmla="*/ 924 h 931"/>
                <a:gd name="T66" fmla="*/ 732 w 931"/>
                <a:gd name="T67" fmla="*/ 914 h 931"/>
                <a:gd name="T68" fmla="*/ 717 w 931"/>
                <a:gd name="T69" fmla="*/ 868 h 931"/>
                <a:gd name="T70" fmla="*/ 713 w 931"/>
                <a:gd name="T71" fmla="*/ 860 h 931"/>
                <a:gd name="T72" fmla="*/ 702 w 931"/>
                <a:gd name="T73" fmla="*/ 854 h 931"/>
                <a:gd name="T74" fmla="*/ 551 w 931"/>
                <a:gd name="T75" fmla="*/ 668 h 931"/>
                <a:gd name="T76" fmla="*/ 919 w 931"/>
                <a:gd name="T77" fmla="*/ 668 h 931"/>
                <a:gd name="T78" fmla="*/ 928 w 931"/>
                <a:gd name="T79" fmla="*/ 658 h 931"/>
                <a:gd name="T80" fmla="*/ 931 w 931"/>
                <a:gd name="T81" fmla="*/ 17 h 931"/>
                <a:gd name="T82" fmla="*/ 924 w 931"/>
                <a:gd name="T83" fmla="*/ 5 h 931"/>
                <a:gd name="T84" fmla="*/ 912 w 931"/>
                <a:gd name="T85" fmla="*/ 0 h 93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931" h="931">
                  <a:moveTo>
                    <a:pt x="917" y="652"/>
                  </a:moveTo>
                  <a:lnTo>
                    <a:pt x="917" y="652"/>
                  </a:lnTo>
                  <a:lnTo>
                    <a:pt x="916" y="656"/>
                  </a:lnTo>
                  <a:lnTo>
                    <a:pt x="912" y="656"/>
                  </a:lnTo>
                  <a:lnTo>
                    <a:pt x="550" y="656"/>
                  </a:lnTo>
                  <a:lnTo>
                    <a:pt x="544" y="656"/>
                  </a:lnTo>
                  <a:lnTo>
                    <a:pt x="379" y="656"/>
                  </a:lnTo>
                  <a:lnTo>
                    <a:pt x="16" y="656"/>
                  </a:lnTo>
                  <a:lnTo>
                    <a:pt x="12" y="656"/>
                  </a:lnTo>
                  <a:lnTo>
                    <a:pt x="12" y="652"/>
                  </a:lnTo>
                  <a:lnTo>
                    <a:pt x="12" y="17"/>
                  </a:lnTo>
                  <a:lnTo>
                    <a:pt x="12" y="14"/>
                  </a:lnTo>
                  <a:lnTo>
                    <a:pt x="16" y="13"/>
                  </a:lnTo>
                  <a:lnTo>
                    <a:pt x="912" y="13"/>
                  </a:lnTo>
                  <a:lnTo>
                    <a:pt x="916" y="14"/>
                  </a:lnTo>
                  <a:lnTo>
                    <a:pt x="917" y="17"/>
                  </a:lnTo>
                  <a:lnTo>
                    <a:pt x="917" y="652"/>
                  </a:lnTo>
                  <a:close/>
                  <a:moveTo>
                    <a:pt x="554" y="852"/>
                  </a:moveTo>
                  <a:lnTo>
                    <a:pt x="554" y="852"/>
                  </a:lnTo>
                  <a:lnTo>
                    <a:pt x="373" y="852"/>
                  </a:lnTo>
                  <a:lnTo>
                    <a:pt x="390" y="668"/>
                  </a:lnTo>
                  <a:lnTo>
                    <a:pt x="539" y="668"/>
                  </a:lnTo>
                  <a:lnTo>
                    <a:pt x="554" y="852"/>
                  </a:lnTo>
                  <a:close/>
                  <a:moveTo>
                    <a:pt x="701" y="865"/>
                  </a:moveTo>
                  <a:lnTo>
                    <a:pt x="701" y="865"/>
                  </a:lnTo>
                  <a:lnTo>
                    <a:pt x="705" y="867"/>
                  </a:lnTo>
                  <a:lnTo>
                    <a:pt x="706" y="872"/>
                  </a:lnTo>
                  <a:lnTo>
                    <a:pt x="721" y="916"/>
                  </a:lnTo>
                  <a:lnTo>
                    <a:pt x="719" y="917"/>
                  </a:lnTo>
                  <a:lnTo>
                    <a:pt x="716" y="917"/>
                  </a:lnTo>
                  <a:lnTo>
                    <a:pt x="213" y="917"/>
                  </a:lnTo>
                  <a:lnTo>
                    <a:pt x="209" y="917"/>
                  </a:lnTo>
                  <a:lnTo>
                    <a:pt x="208" y="916"/>
                  </a:lnTo>
                  <a:lnTo>
                    <a:pt x="222" y="872"/>
                  </a:lnTo>
                  <a:lnTo>
                    <a:pt x="226" y="867"/>
                  </a:lnTo>
                  <a:lnTo>
                    <a:pt x="227" y="865"/>
                  </a:lnTo>
                  <a:lnTo>
                    <a:pt x="358" y="865"/>
                  </a:lnTo>
                  <a:lnTo>
                    <a:pt x="569" y="865"/>
                  </a:lnTo>
                  <a:lnTo>
                    <a:pt x="701" y="865"/>
                  </a:lnTo>
                  <a:close/>
                  <a:moveTo>
                    <a:pt x="912" y="0"/>
                  </a:moveTo>
                  <a:lnTo>
                    <a:pt x="16" y="0"/>
                  </a:lnTo>
                  <a:lnTo>
                    <a:pt x="9" y="1"/>
                  </a:lnTo>
                  <a:lnTo>
                    <a:pt x="4" y="5"/>
                  </a:lnTo>
                  <a:lnTo>
                    <a:pt x="0" y="10"/>
                  </a:lnTo>
                  <a:lnTo>
                    <a:pt x="0" y="17"/>
                  </a:lnTo>
                  <a:lnTo>
                    <a:pt x="0" y="652"/>
                  </a:lnTo>
                  <a:lnTo>
                    <a:pt x="0" y="658"/>
                  </a:lnTo>
                  <a:lnTo>
                    <a:pt x="4" y="665"/>
                  </a:lnTo>
                  <a:lnTo>
                    <a:pt x="9" y="668"/>
                  </a:lnTo>
                  <a:lnTo>
                    <a:pt x="16" y="668"/>
                  </a:lnTo>
                  <a:lnTo>
                    <a:pt x="376" y="668"/>
                  </a:lnTo>
                  <a:lnTo>
                    <a:pt x="360" y="854"/>
                  </a:lnTo>
                  <a:lnTo>
                    <a:pt x="227" y="852"/>
                  </a:lnTo>
                  <a:lnTo>
                    <a:pt x="222" y="854"/>
                  </a:lnTo>
                  <a:lnTo>
                    <a:pt x="216" y="857"/>
                  </a:lnTo>
                  <a:lnTo>
                    <a:pt x="213" y="861"/>
                  </a:lnTo>
                  <a:lnTo>
                    <a:pt x="212" y="868"/>
                  </a:lnTo>
                  <a:lnTo>
                    <a:pt x="197" y="912"/>
                  </a:lnTo>
                  <a:lnTo>
                    <a:pt x="197" y="914"/>
                  </a:lnTo>
                  <a:lnTo>
                    <a:pt x="197" y="921"/>
                  </a:lnTo>
                  <a:lnTo>
                    <a:pt x="198" y="924"/>
                  </a:lnTo>
                  <a:lnTo>
                    <a:pt x="204" y="931"/>
                  </a:lnTo>
                  <a:lnTo>
                    <a:pt x="213" y="931"/>
                  </a:lnTo>
                  <a:lnTo>
                    <a:pt x="716" y="931"/>
                  </a:lnTo>
                  <a:lnTo>
                    <a:pt x="723" y="931"/>
                  </a:lnTo>
                  <a:lnTo>
                    <a:pt x="728" y="924"/>
                  </a:lnTo>
                  <a:lnTo>
                    <a:pt x="732" y="919"/>
                  </a:lnTo>
                  <a:lnTo>
                    <a:pt x="732" y="914"/>
                  </a:lnTo>
                  <a:lnTo>
                    <a:pt x="732" y="912"/>
                  </a:lnTo>
                  <a:lnTo>
                    <a:pt x="717" y="868"/>
                  </a:lnTo>
                  <a:lnTo>
                    <a:pt x="717" y="864"/>
                  </a:lnTo>
                  <a:lnTo>
                    <a:pt x="713" y="860"/>
                  </a:lnTo>
                  <a:lnTo>
                    <a:pt x="710" y="856"/>
                  </a:lnTo>
                  <a:lnTo>
                    <a:pt x="702" y="854"/>
                  </a:lnTo>
                  <a:lnTo>
                    <a:pt x="568" y="854"/>
                  </a:lnTo>
                  <a:lnTo>
                    <a:pt x="551" y="668"/>
                  </a:lnTo>
                  <a:lnTo>
                    <a:pt x="912" y="668"/>
                  </a:lnTo>
                  <a:lnTo>
                    <a:pt x="919" y="668"/>
                  </a:lnTo>
                  <a:lnTo>
                    <a:pt x="924" y="665"/>
                  </a:lnTo>
                  <a:lnTo>
                    <a:pt x="928" y="658"/>
                  </a:lnTo>
                  <a:lnTo>
                    <a:pt x="931" y="652"/>
                  </a:lnTo>
                  <a:lnTo>
                    <a:pt x="931" y="17"/>
                  </a:lnTo>
                  <a:lnTo>
                    <a:pt x="928" y="10"/>
                  </a:lnTo>
                  <a:lnTo>
                    <a:pt x="924" y="5"/>
                  </a:lnTo>
                  <a:lnTo>
                    <a:pt x="919" y="1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432" name="Freeform 248"/>
            <p:cNvSpPr>
              <a:spLocks/>
            </p:cNvSpPr>
            <p:nvPr/>
          </p:nvSpPr>
          <p:spPr bwMode="auto">
            <a:xfrm>
              <a:off x="2488758" y="2560631"/>
              <a:ext cx="465138" cy="50800"/>
            </a:xfrm>
            <a:custGeom>
              <a:avLst/>
              <a:gdLst>
                <a:gd name="T0" fmla="*/ 8 w 293"/>
                <a:gd name="T1" fmla="*/ 0 h 32"/>
                <a:gd name="T2" fmla="*/ 8 w 293"/>
                <a:gd name="T3" fmla="*/ 0 h 32"/>
                <a:gd name="T4" fmla="*/ 5 w 293"/>
                <a:gd name="T5" fmla="*/ 0 h 32"/>
                <a:gd name="T6" fmla="*/ 4 w 293"/>
                <a:gd name="T7" fmla="*/ 2 h 32"/>
                <a:gd name="T8" fmla="*/ 1 w 293"/>
                <a:gd name="T9" fmla="*/ 4 h 32"/>
                <a:gd name="T10" fmla="*/ 0 w 293"/>
                <a:gd name="T11" fmla="*/ 7 h 32"/>
                <a:gd name="T12" fmla="*/ 0 w 293"/>
                <a:gd name="T13" fmla="*/ 24 h 32"/>
                <a:gd name="T14" fmla="*/ 1 w 293"/>
                <a:gd name="T15" fmla="*/ 28 h 32"/>
                <a:gd name="T16" fmla="*/ 4 w 293"/>
                <a:gd name="T17" fmla="*/ 29 h 32"/>
                <a:gd name="T18" fmla="*/ 5 w 293"/>
                <a:gd name="T19" fmla="*/ 32 h 32"/>
                <a:gd name="T20" fmla="*/ 8 w 293"/>
                <a:gd name="T21" fmla="*/ 32 h 32"/>
                <a:gd name="T22" fmla="*/ 286 w 293"/>
                <a:gd name="T23" fmla="*/ 32 h 32"/>
                <a:gd name="T24" fmla="*/ 290 w 293"/>
                <a:gd name="T25" fmla="*/ 32 h 32"/>
                <a:gd name="T26" fmla="*/ 291 w 293"/>
                <a:gd name="T27" fmla="*/ 29 h 32"/>
                <a:gd name="T28" fmla="*/ 293 w 293"/>
                <a:gd name="T29" fmla="*/ 28 h 32"/>
                <a:gd name="T30" fmla="*/ 293 w 293"/>
                <a:gd name="T31" fmla="*/ 24 h 32"/>
                <a:gd name="T32" fmla="*/ 293 w 293"/>
                <a:gd name="T33" fmla="*/ 7 h 32"/>
                <a:gd name="T34" fmla="*/ 293 w 293"/>
                <a:gd name="T35" fmla="*/ 4 h 32"/>
                <a:gd name="T36" fmla="*/ 291 w 293"/>
                <a:gd name="T37" fmla="*/ 2 h 32"/>
                <a:gd name="T38" fmla="*/ 290 w 293"/>
                <a:gd name="T39" fmla="*/ 0 h 32"/>
                <a:gd name="T40" fmla="*/ 286 w 293"/>
                <a:gd name="T41" fmla="*/ 0 h 32"/>
                <a:gd name="T42" fmla="*/ 8 w 293"/>
                <a:gd name="T43" fmla="*/ 0 h 3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93" h="32">
                  <a:moveTo>
                    <a:pt x="8" y="0"/>
                  </a:moveTo>
                  <a:lnTo>
                    <a:pt x="8" y="0"/>
                  </a:lnTo>
                  <a:lnTo>
                    <a:pt x="5" y="0"/>
                  </a:lnTo>
                  <a:lnTo>
                    <a:pt x="4" y="2"/>
                  </a:lnTo>
                  <a:lnTo>
                    <a:pt x="1" y="4"/>
                  </a:lnTo>
                  <a:lnTo>
                    <a:pt x="0" y="7"/>
                  </a:lnTo>
                  <a:lnTo>
                    <a:pt x="0" y="24"/>
                  </a:lnTo>
                  <a:lnTo>
                    <a:pt x="1" y="28"/>
                  </a:lnTo>
                  <a:lnTo>
                    <a:pt x="4" y="29"/>
                  </a:lnTo>
                  <a:lnTo>
                    <a:pt x="5" y="32"/>
                  </a:lnTo>
                  <a:lnTo>
                    <a:pt x="8" y="32"/>
                  </a:lnTo>
                  <a:lnTo>
                    <a:pt x="286" y="32"/>
                  </a:lnTo>
                  <a:lnTo>
                    <a:pt x="290" y="32"/>
                  </a:lnTo>
                  <a:lnTo>
                    <a:pt x="291" y="29"/>
                  </a:lnTo>
                  <a:lnTo>
                    <a:pt x="293" y="28"/>
                  </a:lnTo>
                  <a:lnTo>
                    <a:pt x="293" y="24"/>
                  </a:lnTo>
                  <a:lnTo>
                    <a:pt x="293" y="7"/>
                  </a:lnTo>
                  <a:lnTo>
                    <a:pt x="293" y="4"/>
                  </a:lnTo>
                  <a:lnTo>
                    <a:pt x="291" y="2"/>
                  </a:lnTo>
                  <a:lnTo>
                    <a:pt x="290" y="0"/>
                  </a:lnTo>
                  <a:lnTo>
                    <a:pt x="286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433" name="Freeform 249"/>
            <p:cNvSpPr>
              <a:spLocks noEditPoints="1"/>
            </p:cNvSpPr>
            <p:nvPr/>
          </p:nvSpPr>
          <p:spPr bwMode="auto">
            <a:xfrm>
              <a:off x="2495108" y="2566981"/>
              <a:ext cx="454025" cy="38100"/>
            </a:xfrm>
            <a:custGeom>
              <a:avLst/>
              <a:gdLst>
                <a:gd name="T0" fmla="*/ 278 w 286"/>
                <a:gd name="T1" fmla="*/ 17 h 24"/>
                <a:gd name="T2" fmla="*/ 229 w 286"/>
                <a:gd name="T3" fmla="*/ 17 h 24"/>
                <a:gd name="T4" fmla="*/ 229 w 286"/>
                <a:gd name="T5" fmla="*/ 7 h 24"/>
                <a:gd name="T6" fmla="*/ 278 w 286"/>
                <a:gd name="T7" fmla="*/ 7 h 24"/>
                <a:gd name="T8" fmla="*/ 278 w 286"/>
                <a:gd name="T9" fmla="*/ 17 h 24"/>
                <a:gd name="T10" fmla="*/ 222 w 286"/>
                <a:gd name="T11" fmla="*/ 17 h 24"/>
                <a:gd name="T12" fmla="*/ 174 w 286"/>
                <a:gd name="T13" fmla="*/ 17 h 24"/>
                <a:gd name="T14" fmla="*/ 174 w 286"/>
                <a:gd name="T15" fmla="*/ 7 h 24"/>
                <a:gd name="T16" fmla="*/ 222 w 286"/>
                <a:gd name="T17" fmla="*/ 7 h 24"/>
                <a:gd name="T18" fmla="*/ 222 w 286"/>
                <a:gd name="T19" fmla="*/ 17 h 24"/>
                <a:gd name="T20" fmla="*/ 167 w 286"/>
                <a:gd name="T21" fmla="*/ 17 h 24"/>
                <a:gd name="T22" fmla="*/ 118 w 286"/>
                <a:gd name="T23" fmla="*/ 17 h 24"/>
                <a:gd name="T24" fmla="*/ 118 w 286"/>
                <a:gd name="T25" fmla="*/ 7 h 24"/>
                <a:gd name="T26" fmla="*/ 167 w 286"/>
                <a:gd name="T27" fmla="*/ 7 h 24"/>
                <a:gd name="T28" fmla="*/ 167 w 286"/>
                <a:gd name="T29" fmla="*/ 17 h 24"/>
                <a:gd name="T30" fmla="*/ 111 w 286"/>
                <a:gd name="T31" fmla="*/ 17 h 24"/>
                <a:gd name="T32" fmla="*/ 63 w 286"/>
                <a:gd name="T33" fmla="*/ 17 h 24"/>
                <a:gd name="T34" fmla="*/ 63 w 286"/>
                <a:gd name="T35" fmla="*/ 7 h 24"/>
                <a:gd name="T36" fmla="*/ 111 w 286"/>
                <a:gd name="T37" fmla="*/ 7 h 24"/>
                <a:gd name="T38" fmla="*/ 111 w 286"/>
                <a:gd name="T39" fmla="*/ 17 h 24"/>
                <a:gd name="T40" fmla="*/ 56 w 286"/>
                <a:gd name="T41" fmla="*/ 17 h 24"/>
                <a:gd name="T42" fmla="*/ 7 w 286"/>
                <a:gd name="T43" fmla="*/ 17 h 24"/>
                <a:gd name="T44" fmla="*/ 7 w 286"/>
                <a:gd name="T45" fmla="*/ 7 h 24"/>
                <a:gd name="T46" fmla="*/ 56 w 286"/>
                <a:gd name="T47" fmla="*/ 7 h 24"/>
                <a:gd name="T48" fmla="*/ 56 w 286"/>
                <a:gd name="T49" fmla="*/ 17 h 24"/>
                <a:gd name="T50" fmla="*/ 282 w 286"/>
                <a:gd name="T51" fmla="*/ 0 h 24"/>
                <a:gd name="T52" fmla="*/ 4 w 286"/>
                <a:gd name="T53" fmla="*/ 0 h 24"/>
                <a:gd name="T54" fmla="*/ 1 w 286"/>
                <a:gd name="T55" fmla="*/ 0 h 24"/>
                <a:gd name="T56" fmla="*/ 0 w 286"/>
                <a:gd name="T57" fmla="*/ 3 h 24"/>
                <a:gd name="T58" fmla="*/ 0 w 286"/>
                <a:gd name="T59" fmla="*/ 20 h 24"/>
                <a:gd name="T60" fmla="*/ 1 w 286"/>
                <a:gd name="T61" fmla="*/ 24 h 24"/>
                <a:gd name="T62" fmla="*/ 4 w 286"/>
                <a:gd name="T63" fmla="*/ 24 h 24"/>
                <a:gd name="T64" fmla="*/ 282 w 286"/>
                <a:gd name="T65" fmla="*/ 24 h 24"/>
                <a:gd name="T66" fmla="*/ 283 w 286"/>
                <a:gd name="T67" fmla="*/ 24 h 24"/>
                <a:gd name="T68" fmla="*/ 286 w 286"/>
                <a:gd name="T69" fmla="*/ 20 h 24"/>
                <a:gd name="T70" fmla="*/ 286 w 286"/>
                <a:gd name="T71" fmla="*/ 3 h 24"/>
                <a:gd name="T72" fmla="*/ 283 w 286"/>
                <a:gd name="T73" fmla="*/ 0 h 24"/>
                <a:gd name="T74" fmla="*/ 282 w 286"/>
                <a:gd name="T75" fmla="*/ 0 h 2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86" h="24">
                  <a:moveTo>
                    <a:pt x="278" y="17"/>
                  </a:moveTo>
                  <a:lnTo>
                    <a:pt x="229" y="17"/>
                  </a:lnTo>
                  <a:lnTo>
                    <a:pt x="229" y="7"/>
                  </a:lnTo>
                  <a:lnTo>
                    <a:pt x="278" y="7"/>
                  </a:lnTo>
                  <a:lnTo>
                    <a:pt x="278" y="17"/>
                  </a:lnTo>
                  <a:close/>
                  <a:moveTo>
                    <a:pt x="222" y="17"/>
                  </a:moveTo>
                  <a:lnTo>
                    <a:pt x="174" y="17"/>
                  </a:lnTo>
                  <a:lnTo>
                    <a:pt x="174" y="7"/>
                  </a:lnTo>
                  <a:lnTo>
                    <a:pt x="222" y="7"/>
                  </a:lnTo>
                  <a:lnTo>
                    <a:pt x="222" y="17"/>
                  </a:lnTo>
                  <a:close/>
                  <a:moveTo>
                    <a:pt x="167" y="17"/>
                  </a:moveTo>
                  <a:lnTo>
                    <a:pt x="118" y="17"/>
                  </a:lnTo>
                  <a:lnTo>
                    <a:pt x="118" y="7"/>
                  </a:lnTo>
                  <a:lnTo>
                    <a:pt x="167" y="7"/>
                  </a:lnTo>
                  <a:lnTo>
                    <a:pt x="167" y="17"/>
                  </a:lnTo>
                  <a:close/>
                  <a:moveTo>
                    <a:pt x="111" y="17"/>
                  </a:moveTo>
                  <a:lnTo>
                    <a:pt x="63" y="17"/>
                  </a:lnTo>
                  <a:lnTo>
                    <a:pt x="63" y="7"/>
                  </a:lnTo>
                  <a:lnTo>
                    <a:pt x="111" y="7"/>
                  </a:lnTo>
                  <a:lnTo>
                    <a:pt x="111" y="17"/>
                  </a:lnTo>
                  <a:close/>
                  <a:moveTo>
                    <a:pt x="56" y="17"/>
                  </a:moveTo>
                  <a:lnTo>
                    <a:pt x="7" y="17"/>
                  </a:lnTo>
                  <a:lnTo>
                    <a:pt x="7" y="7"/>
                  </a:lnTo>
                  <a:lnTo>
                    <a:pt x="56" y="7"/>
                  </a:lnTo>
                  <a:lnTo>
                    <a:pt x="56" y="17"/>
                  </a:lnTo>
                  <a:close/>
                  <a:moveTo>
                    <a:pt x="282" y="0"/>
                  </a:moveTo>
                  <a:lnTo>
                    <a:pt x="4" y="0"/>
                  </a:lnTo>
                  <a:lnTo>
                    <a:pt x="1" y="0"/>
                  </a:lnTo>
                  <a:lnTo>
                    <a:pt x="0" y="3"/>
                  </a:lnTo>
                  <a:lnTo>
                    <a:pt x="0" y="20"/>
                  </a:lnTo>
                  <a:lnTo>
                    <a:pt x="1" y="24"/>
                  </a:lnTo>
                  <a:lnTo>
                    <a:pt x="4" y="24"/>
                  </a:lnTo>
                  <a:lnTo>
                    <a:pt x="282" y="24"/>
                  </a:lnTo>
                  <a:lnTo>
                    <a:pt x="283" y="24"/>
                  </a:lnTo>
                  <a:lnTo>
                    <a:pt x="286" y="20"/>
                  </a:lnTo>
                  <a:lnTo>
                    <a:pt x="286" y="3"/>
                  </a:lnTo>
                  <a:lnTo>
                    <a:pt x="283" y="0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434" name="Freeform 250"/>
            <p:cNvSpPr>
              <a:spLocks noEditPoints="1"/>
            </p:cNvSpPr>
            <p:nvPr/>
          </p:nvSpPr>
          <p:spPr bwMode="auto">
            <a:xfrm>
              <a:off x="2506220" y="2578094"/>
              <a:ext cx="430213" cy="15875"/>
            </a:xfrm>
            <a:custGeom>
              <a:avLst/>
              <a:gdLst>
                <a:gd name="T0" fmla="*/ 271 w 271"/>
                <a:gd name="T1" fmla="*/ 10 h 10"/>
                <a:gd name="T2" fmla="*/ 222 w 271"/>
                <a:gd name="T3" fmla="*/ 10 h 10"/>
                <a:gd name="T4" fmla="*/ 222 w 271"/>
                <a:gd name="T5" fmla="*/ 0 h 10"/>
                <a:gd name="T6" fmla="*/ 271 w 271"/>
                <a:gd name="T7" fmla="*/ 0 h 10"/>
                <a:gd name="T8" fmla="*/ 271 w 271"/>
                <a:gd name="T9" fmla="*/ 10 h 10"/>
                <a:gd name="T10" fmla="*/ 215 w 271"/>
                <a:gd name="T11" fmla="*/ 10 h 10"/>
                <a:gd name="T12" fmla="*/ 167 w 271"/>
                <a:gd name="T13" fmla="*/ 10 h 10"/>
                <a:gd name="T14" fmla="*/ 167 w 271"/>
                <a:gd name="T15" fmla="*/ 0 h 10"/>
                <a:gd name="T16" fmla="*/ 215 w 271"/>
                <a:gd name="T17" fmla="*/ 0 h 10"/>
                <a:gd name="T18" fmla="*/ 215 w 271"/>
                <a:gd name="T19" fmla="*/ 10 h 10"/>
                <a:gd name="T20" fmla="*/ 160 w 271"/>
                <a:gd name="T21" fmla="*/ 10 h 10"/>
                <a:gd name="T22" fmla="*/ 111 w 271"/>
                <a:gd name="T23" fmla="*/ 10 h 10"/>
                <a:gd name="T24" fmla="*/ 111 w 271"/>
                <a:gd name="T25" fmla="*/ 0 h 10"/>
                <a:gd name="T26" fmla="*/ 160 w 271"/>
                <a:gd name="T27" fmla="*/ 0 h 10"/>
                <a:gd name="T28" fmla="*/ 160 w 271"/>
                <a:gd name="T29" fmla="*/ 10 h 10"/>
                <a:gd name="T30" fmla="*/ 104 w 271"/>
                <a:gd name="T31" fmla="*/ 10 h 10"/>
                <a:gd name="T32" fmla="*/ 56 w 271"/>
                <a:gd name="T33" fmla="*/ 10 h 10"/>
                <a:gd name="T34" fmla="*/ 56 w 271"/>
                <a:gd name="T35" fmla="*/ 0 h 10"/>
                <a:gd name="T36" fmla="*/ 104 w 271"/>
                <a:gd name="T37" fmla="*/ 0 h 10"/>
                <a:gd name="T38" fmla="*/ 104 w 271"/>
                <a:gd name="T39" fmla="*/ 10 h 10"/>
                <a:gd name="T40" fmla="*/ 49 w 271"/>
                <a:gd name="T41" fmla="*/ 10 h 10"/>
                <a:gd name="T42" fmla="*/ 0 w 271"/>
                <a:gd name="T43" fmla="*/ 10 h 10"/>
                <a:gd name="T44" fmla="*/ 0 w 271"/>
                <a:gd name="T45" fmla="*/ 0 h 10"/>
                <a:gd name="T46" fmla="*/ 49 w 271"/>
                <a:gd name="T47" fmla="*/ 0 h 10"/>
                <a:gd name="T48" fmla="*/ 49 w 271"/>
                <a:gd name="T49" fmla="*/ 10 h 1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271" h="10">
                  <a:moveTo>
                    <a:pt x="271" y="10"/>
                  </a:moveTo>
                  <a:lnTo>
                    <a:pt x="222" y="10"/>
                  </a:lnTo>
                  <a:lnTo>
                    <a:pt x="222" y="0"/>
                  </a:lnTo>
                  <a:lnTo>
                    <a:pt x="271" y="0"/>
                  </a:lnTo>
                  <a:lnTo>
                    <a:pt x="271" y="10"/>
                  </a:lnTo>
                  <a:close/>
                  <a:moveTo>
                    <a:pt x="215" y="10"/>
                  </a:moveTo>
                  <a:lnTo>
                    <a:pt x="167" y="10"/>
                  </a:lnTo>
                  <a:lnTo>
                    <a:pt x="167" y="0"/>
                  </a:lnTo>
                  <a:lnTo>
                    <a:pt x="215" y="0"/>
                  </a:lnTo>
                  <a:lnTo>
                    <a:pt x="215" y="10"/>
                  </a:lnTo>
                  <a:close/>
                  <a:moveTo>
                    <a:pt x="160" y="10"/>
                  </a:moveTo>
                  <a:lnTo>
                    <a:pt x="111" y="10"/>
                  </a:lnTo>
                  <a:lnTo>
                    <a:pt x="111" y="0"/>
                  </a:lnTo>
                  <a:lnTo>
                    <a:pt x="160" y="0"/>
                  </a:lnTo>
                  <a:lnTo>
                    <a:pt x="160" y="10"/>
                  </a:lnTo>
                  <a:close/>
                  <a:moveTo>
                    <a:pt x="104" y="10"/>
                  </a:moveTo>
                  <a:lnTo>
                    <a:pt x="56" y="10"/>
                  </a:lnTo>
                  <a:lnTo>
                    <a:pt x="56" y="0"/>
                  </a:lnTo>
                  <a:lnTo>
                    <a:pt x="104" y="0"/>
                  </a:lnTo>
                  <a:lnTo>
                    <a:pt x="104" y="10"/>
                  </a:lnTo>
                  <a:close/>
                  <a:moveTo>
                    <a:pt x="49" y="10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49" y="0"/>
                  </a:lnTo>
                  <a:lnTo>
                    <a:pt x="49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435" name="Freeform 251"/>
            <p:cNvSpPr>
              <a:spLocks noEditPoints="1"/>
            </p:cNvSpPr>
            <p:nvPr/>
          </p:nvSpPr>
          <p:spPr bwMode="auto">
            <a:xfrm>
              <a:off x="2506220" y="2581269"/>
              <a:ext cx="430213" cy="12700"/>
            </a:xfrm>
            <a:custGeom>
              <a:avLst/>
              <a:gdLst>
                <a:gd name="T0" fmla="*/ 271 w 271"/>
                <a:gd name="T1" fmla="*/ 8 h 8"/>
                <a:gd name="T2" fmla="*/ 222 w 271"/>
                <a:gd name="T3" fmla="*/ 8 h 8"/>
                <a:gd name="T4" fmla="*/ 222 w 271"/>
                <a:gd name="T5" fmla="*/ 0 h 8"/>
                <a:gd name="T6" fmla="*/ 271 w 271"/>
                <a:gd name="T7" fmla="*/ 0 h 8"/>
                <a:gd name="T8" fmla="*/ 271 w 271"/>
                <a:gd name="T9" fmla="*/ 8 h 8"/>
                <a:gd name="T10" fmla="*/ 215 w 271"/>
                <a:gd name="T11" fmla="*/ 8 h 8"/>
                <a:gd name="T12" fmla="*/ 167 w 271"/>
                <a:gd name="T13" fmla="*/ 8 h 8"/>
                <a:gd name="T14" fmla="*/ 167 w 271"/>
                <a:gd name="T15" fmla="*/ 0 h 8"/>
                <a:gd name="T16" fmla="*/ 215 w 271"/>
                <a:gd name="T17" fmla="*/ 0 h 8"/>
                <a:gd name="T18" fmla="*/ 215 w 271"/>
                <a:gd name="T19" fmla="*/ 8 h 8"/>
                <a:gd name="T20" fmla="*/ 160 w 271"/>
                <a:gd name="T21" fmla="*/ 8 h 8"/>
                <a:gd name="T22" fmla="*/ 111 w 271"/>
                <a:gd name="T23" fmla="*/ 8 h 8"/>
                <a:gd name="T24" fmla="*/ 111 w 271"/>
                <a:gd name="T25" fmla="*/ 0 h 8"/>
                <a:gd name="T26" fmla="*/ 160 w 271"/>
                <a:gd name="T27" fmla="*/ 0 h 8"/>
                <a:gd name="T28" fmla="*/ 160 w 271"/>
                <a:gd name="T29" fmla="*/ 8 h 8"/>
                <a:gd name="T30" fmla="*/ 104 w 271"/>
                <a:gd name="T31" fmla="*/ 8 h 8"/>
                <a:gd name="T32" fmla="*/ 56 w 271"/>
                <a:gd name="T33" fmla="*/ 8 h 8"/>
                <a:gd name="T34" fmla="*/ 56 w 271"/>
                <a:gd name="T35" fmla="*/ 0 h 8"/>
                <a:gd name="T36" fmla="*/ 104 w 271"/>
                <a:gd name="T37" fmla="*/ 0 h 8"/>
                <a:gd name="T38" fmla="*/ 104 w 271"/>
                <a:gd name="T39" fmla="*/ 8 h 8"/>
                <a:gd name="T40" fmla="*/ 49 w 271"/>
                <a:gd name="T41" fmla="*/ 8 h 8"/>
                <a:gd name="T42" fmla="*/ 0 w 271"/>
                <a:gd name="T43" fmla="*/ 8 h 8"/>
                <a:gd name="T44" fmla="*/ 0 w 271"/>
                <a:gd name="T45" fmla="*/ 0 h 8"/>
                <a:gd name="T46" fmla="*/ 49 w 271"/>
                <a:gd name="T47" fmla="*/ 0 h 8"/>
                <a:gd name="T48" fmla="*/ 49 w 271"/>
                <a:gd name="T49" fmla="*/ 8 h 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271" h="8">
                  <a:moveTo>
                    <a:pt x="271" y="8"/>
                  </a:moveTo>
                  <a:lnTo>
                    <a:pt x="222" y="8"/>
                  </a:lnTo>
                  <a:lnTo>
                    <a:pt x="222" y="0"/>
                  </a:lnTo>
                  <a:lnTo>
                    <a:pt x="271" y="0"/>
                  </a:lnTo>
                  <a:lnTo>
                    <a:pt x="271" y="8"/>
                  </a:lnTo>
                  <a:close/>
                  <a:moveTo>
                    <a:pt x="215" y="8"/>
                  </a:moveTo>
                  <a:lnTo>
                    <a:pt x="167" y="8"/>
                  </a:lnTo>
                  <a:lnTo>
                    <a:pt x="167" y="0"/>
                  </a:lnTo>
                  <a:lnTo>
                    <a:pt x="215" y="0"/>
                  </a:lnTo>
                  <a:lnTo>
                    <a:pt x="215" y="8"/>
                  </a:lnTo>
                  <a:close/>
                  <a:moveTo>
                    <a:pt x="160" y="8"/>
                  </a:moveTo>
                  <a:lnTo>
                    <a:pt x="111" y="8"/>
                  </a:lnTo>
                  <a:lnTo>
                    <a:pt x="111" y="0"/>
                  </a:lnTo>
                  <a:lnTo>
                    <a:pt x="160" y="0"/>
                  </a:lnTo>
                  <a:lnTo>
                    <a:pt x="160" y="8"/>
                  </a:lnTo>
                  <a:close/>
                  <a:moveTo>
                    <a:pt x="104" y="8"/>
                  </a:moveTo>
                  <a:lnTo>
                    <a:pt x="56" y="8"/>
                  </a:lnTo>
                  <a:lnTo>
                    <a:pt x="56" y="0"/>
                  </a:lnTo>
                  <a:lnTo>
                    <a:pt x="104" y="0"/>
                  </a:lnTo>
                  <a:lnTo>
                    <a:pt x="104" y="8"/>
                  </a:lnTo>
                  <a:close/>
                  <a:moveTo>
                    <a:pt x="49" y="8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49" y="0"/>
                  </a:lnTo>
                  <a:lnTo>
                    <a:pt x="49" y="8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436" name="Freeform 252"/>
            <p:cNvSpPr>
              <a:spLocks noEditPoints="1"/>
            </p:cNvSpPr>
            <p:nvPr/>
          </p:nvSpPr>
          <p:spPr bwMode="auto">
            <a:xfrm>
              <a:off x="1577533" y="1644644"/>
              <a:ext cx="1365250" cy="896938"/>
            </a:xfrm>
            <a:custGeom>
              <a:avLst/>
              <a:gdLst>
                <a:gd name="T0" fmla="*/ 853 w 860"/>
                <a:gd name="T1" fmla="*/ 7 h 565"/>
                <a:gd name="T2" fmla="*/ 853 w 860"/>
                <a:gd name="T3" fmla="*/ 7 h 565"/>
                <a:gd name="T4" fmla="*/ 853 w 860"/>
                <a:gd name="T5" fmla="*/ 557 h 565"/>
                <a:gd name="T6" fmla="*/ 8 w 860"/>
                <a:gd name="T7" fmla="*/ 557 h 565"/>
                <a:gd name="T8" fmla="*/ 8 w 860"/>
                <a:gd name="T9" fmla="*/ 7 h 565"/>
                <a:gd name="T10" fmla="*/ 853 w 860"/>
                <a:gd name="T11" fmla="*/ 7 h 565"/>
                <a:gd name="T12" fmla="*/ 856 w 860"/>
                <a:gd name="T13" fmla="*/ 0 h 565"/>
                <a:gd name="T14" fmla="*/ 0 w 860"/>
                <a:gd name="T15" fmla="*/ 0 h 565"/>
                <a:gd name="T16" fmla="*/ 0 w 860"/>
                <a:gd name="T17" fmla="*/ 565 h 565"/>
                <a:gd name="T18" fmla="*/ 860 w 860"/>
                <a:gd name="T19" fmla="*/ 565 h 565"/>
                <a:gd name="T20" fmla="*/ 860 w 860"/>
                <a:gd name="T21" fmla="*/ 0 h 565"/>
                <a:gd name="T22" fmla="*/ 856 w 860"/>
                <a:gd name="T23" fmla="*/ 0 h 56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0" h="565">
                  <a:moveTo>
                    <a:pt x="853" y="7"/>
                  </a:moveTo>
                  <a:lnTo>
                    <a:pt x="853" y="7"/>
                  </a:lnTo>
                  <a:lnTo>
                    <a:pt x="853" y="557"/>
                  </a:lnTo>
                  <a:lnTo>
                    <a:pt x="8" y="557"/>
                  </a:lnTo>
                  <a:lnTo>
                    <a:pt x="8" y="7"/>
                  </a:lnTo>
                  <a:lnTo>
                    <a:pt x="853" y="7"/>
                  </a:lnTo>
                  <a:close/>
                  <a:moveTo>
                    <a:pt x="856" y="0"/>
                  </a:moveTo>
                  <a:lnTo>
                    <a:pt x="0" y="0"/>
                  </a:lnTo>
                  <a:lnTo>
                    <a:pt x="0" y="565"/>
                  </a:lnTo>
                  <a:lnTo>
                    <a:pt x="860" y="565"/>
                  </a:lnTo>
                  <a:lnTo>
                    <a:pt x="860" y="0"/>
                  </a:lnTo>
                  <a:lnTo>
                    <a:pt x="8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437" name="Freeform 253"/>
            <p:cNvSpPr>
              <a:spLocks/>
            </p:cNvSpPr>
            <p:nvPr/>
          </p:nvSpPr>
          <p:spPr bwMode="auto">
            <a:xfrm>
              <a:off x="2115695" y="2665406"/>
              <a:ext cx="287338" cy="274638"/>
            </a:xfrm>
            <a:custGeom>
              <a:avLst/>
              <a:gdLst>
                <a:gd name="T0" fmla="*/ 0 w 181"/>
                <a:gd name="T1" fmla="*/ 173 h 173"/>
                <a:gd name="T2" fmla="*/ 0 w 181"/>
                <a:gd name="T3" fmla="*/ 173 h 173"/>
                <a:gd name="T4" fmla="*/ 181 w 181"/>
                <a:gd name="T5" fmla="*/ 173 h 173"/>
                <a:gd name="T6" fmla="*/ 166 w 181"/>
                <a:gd name="T7" fmla="*/ 0 h 173"/>
                <a:gd name="T8" fmla="*/ 17 w 181"/>
                <a:gd name="T9" fmla="*/ 0 h 173"/>
                <a:gd name="T10" fmla="*/ 0 w 181"/>
                <a:gd name="T11" fmla="*/ 173 h 1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1" h="173">
                  <a:moveTo>
                    <a:pt x="0" y="173"/>
                  </a:moveTo>
                  <a:lnTo>
                    <a:pt x="0" y="173"/>
                  </a:lnTo>
                  <a:lnTo>
                    <a:pt x="181" y="173"/>
                  </a:lnTo>
                  <a:lnTo>
                    <a:pt x="166" y="0"/>
                  </a:lnTo>
                  <a:lnTo>
                    <a:pt x="17" y="0"/>
                  </a:lnTo>
                  <a:lnTo>
                    <a:pt x="0" y="17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438" name="Freeform 254"/>
            <p:cNvSpPr>
              <a:spLocks/>
            </p:cNvSpPr>
            <p:nvPr/>
          </p:nvSpPr>
          <p:spPr bwMode="auto">
            <a:xfrm>
              <a:off x="1542608" y="1606544"/>
              <a:ext cx="1436688" cy="17463"/>
            </a:xfrm>
            <a:custGeom>
              <a:avLst/>
              <a:gdLst>
                <a:gd name="T0" fmla="*/ 900 w 905"/>
                <a:gd name="T1" fmla="*/ 0 h 11"/>
                <a:gd name="T2" fmla="*/ 4 w 905"/>
                <a:gd name="T3" fmla="*/ 0 h 11"/>
                <a:gd name="T4" fmla="*/ 0 w 905"/>
                <a:gd name="T5" fmla="*/ 2 h 11"/>
                <a:gd name="T6" fmla="*/ 0 w 905"/>
                <a:gd name="T7" fmla="*/ 5 h 11"/>
                <a:gd name="T8" fmla="*/ 0 w 905"/>
                <a:gd name="T9" fmla="*/ 11 h 11"/>
                <a:gd name="T10" fmla="*/ 0 w 905"/>
                <a:gd name="T11" fmla="*/ 8 h 11"/>
                <a:gd name="T12" fmla="*/ 4 w 905"/>
                <a:gd name="T13" fmla="*/ 8 h 11"/>
                <a:gd name="T14" fmla="*/ 900 w 905"/>
                <a:gd name="T15" fmla="*/ 8 h 11"/>
                <a:gd name="T16" fmla="*/ 904 w 905"/>
                <a:gd name="T17" fmla="*/ 8 h 11"/>
                <a:gd name="T18" fmla="*/ 905 w 905"/>
                <a:gd name="T19" fmla="*/ 11 h 11"/>
                <a:gd name="T20" fmla="*/ 905 w 905"/>
                <a:gd name="T21" fmla="*/ 5 h 11"/>
                <a:gd name="T22" fmla="*/ 904 w 905"/>
                <a:gd name="T23" fmla="*/ 2 h 11"/>
                <a:gd name="T24" fmla="*/ 900 w 905"/>
                <a:gd name="T25" fmla="*/ 0 h 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905" h="11">
                  <a:moveTo>
                    <a:pt x="900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11"/>
                  </a:lnTo>
                  <a:lnTo>
                    <a:pt x="0" y="8"/>
                  </a:lnTo>
                  <a:lnTo>
                    <a:pt x="4" y="8"/>
                  </a:lnTo>
                  <a:lnTo>
                    <a:pt x="900" y="8"/>
                  </a:lnTo>
                  <a:lnTo>
                    <a:pt x="904" y="8"/>
                  </a:lnTo>
                  <a:lnTo>
                    <a:pt x="905" y="11"/>
                  </a:lnTo>
                  <a:lnTo>
                    <a:pt x="905" y="5"/>
                  </a:lnTo>
                  <a:lnTo>
                    <a:pt x="904" y="2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439" name="Freeform 255"/>
            <p:cNvSpPr>
              <a:spLocks/>
            </p:cNvSpPr>
            <p:nvPr/>
          </p:nvSpPr>
          <p:spPr bwMode="auto">
            <a:xfrm>
              <a:off x="1542608" y="2613019"/>
              <a:ext cx="1436688" cy="15875"/>
            </a:xfrm>
            <a:custGeom>
              <a:avLst/>
              <a:gdLst>
                <a:gd name="T0" fmla="*/ 900 w 905"/>
                <a:gd name="T1" fmla="*/ 4 h 10"/>
                <a:gd name="T2" fmla="*/ 538 w 905"/>
                <a:gd name="T3" fmla="*/ 4 h 10"/>
                <a:gd name="T4" fmla="*/ 531 w 905"/>
                <a:gd name="T5" fmla="*/ 4 h 10"/>
                <a:gd name="T6" fmla="*/ 367 w 905"/>
                <a:gd name="T7" fmla="*/ 4 h 10"/>
                <a:gd name="T8" fmla="*/ 4 w 905"/>
                <a:gd name="T9" fmla="*/ 4 h 10"/>
                <a:gd name="T10" fmla="*/ 0 w 905"/>
                <a:gd name="T11" fmla="*/ 4 h 10"/>
                <a:gd name="T12" fmla="*/ 0 w 905"/>
                <a:gd name="T13" fmla="*/ 0 h 10"/>
                <a:gd name="T14" fmla="*/ 0 w 905"/>
                <a:gd name="T15" fmla="*/ 7 h 10"/>
                <a:gd name="T16" fmla="*/ 0 w 905"/>
                <a:gd name="T17" fmla="*/ 10 h 10"/>
                <a:gd name="T18" fmla="*/ 4 w 905"/>
                <a:gd name="T19" fmla="*/ 10 h 10"/>
                <a:gd name="T20" fmla="*/ 367 w 905"/>
                <a:gd name="T21" fmla="*/ 10 h 10"/>
                <a:gd name="T22" fmla="*/ 531 w 905"/>
                <a:gd name="T23" fmla="*/ 10 h 10"/>
                <a:gd name="T24" fmla="*/ 538 w 905"/>
                <a:gd name="T25" fmla="*/ 10 h 10"/>
                <a:gd name="T26" fmla="*/ 900 w 905"/>
                <a:gd name="T27" fmla="*/ 10 h 10"/>
                <a:gd name="T28" fmla="*/ 904 w 905"/>
                <a:gd name="T29" fmla="*/ 10 h 10"/>
                <a:gd name="T30" fmla="*/ 905 w 905"/>
                <a:gd name="T31" fmla="*/ 7 h 10"/>
                <a:gd name="T32" fmla="*/ 905 w 905"/>
                <a:gd name="T33" fmla="*/ 0 h 10"/>
                <a:gd name="T34" fmla="*/ 904 w 905"/>
                <a:gd name="T35" fmla="*/ 4 h 10"/>
                <a:gd name="T36" fmla="*/ 900 w 905"/>
                <a:gd name="T37" fmla="*/ 4 h 1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905" h="10">
                  <a:moveTo>
                    <a:pt x="900" y="4"/>
                  </a:moveTo>
                  <a:lnTo>
                    <a:pt x="538" y="4"/>
                  </a:lnTo>
                  <a:lnTo>
                    <a:pt x="531" y="4"/>
                  </a:lnTo>
                  <a:lnTo>
                    <a:pt x="367" y="4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7"/>
                  </a:lnTo>
                  <a:lnTo>
                    <a:pt x="0" y="10"/>
                  </a:lnTo>
                  <a:lnTo>
                    <a:pt x="4" y="10"/>
                  </a:lnTo>
                  <a:lnTo>
                    <a:pt x="367" y="10"/>
                  </a:lnTo>
                  <a:lnTo>
                    <a:pt x="531" y="10"/>
                  </a:lnTo>
                  <a:lnTo>
                    <a:pt x="538" y="10"/>
                  </a:lnTo>
                  <a:lnTo>
                    <a:pt x="900" y="10"/>
                  </a:lnTo>
                  <a:lnTo>
                    <a:pt x="904" y="10"/>
                  </a:lnTo>
                  <a:lnTo>
                    <a:pt x="905" y="7"/>
                  </a:lnTo>
                  <a:lnTo>
                    <a:pt x="905" y="0"/>
                  </a:lnTo>
                  <a:lnTo>
                    <a:pt x="904" y="4"/>
                  </a:lnTo>
                  <a:lnTo>
                    <a:pt x="900" y="4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440" name="Freeform 256"/>
            <p:cNvSpPr>
              <a:spLocks/>
            </p:cNvSpPr>
            <p:nvPr/>
          </p:nvSpPr>
          <p:spPr bwMode="auto">
            <a:xfrm>
              <a:off x="2133158" y="2647944"/>
              <a:ext cx="263525" cy="195263"/>
            </a:xfrm>
            <a:custGeom>
              <a:avLst/>
              <a:gdLst>
                <a:gd name="T0" fmla="*/ 155 w 166"/>
                <a:gd name="T1" fmla="*/ 0 h 123"/>
                <a:gd name="T2" fmla="*/ 6 w 166"/>
                <a:gd name="T3" fmla="*/ 0 h 123"/>
                <a:gd name="T4" fmla="*/ 0 w 166"/>
                <a:gd name="T5" fmla="*/ 60 h 123"/>
                <a:gd name="T6" fmla="*/ 166 w 166"/>
                <a:gd name="T7" fmla="*/ 123 h 123"/>
                <a:gd name="T8" fmla="*/ 155 w 166"/>
                <a:gd name="T9" fmla="*/ 0 h 1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6" h="123">
                  <a:moveTo>
                    <a:pt x="155" y="0"/>
                  </a:moveTo>
                  <a:lnTo>
                    <a:pt x="6" y="0"/>
                  </a:lnTo>
                  <a:lnTo>
                    <a:pt x="0" y="60"/>
                  </a:lnTo>
                  <a:lnTo>
                    <a:pt x="166" y="123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441" name="Freeform 257"/>
            <p:cNvSpPr>
              <a:spLocks/>
            </p:cNvSpPr>
            <p:nvPr/>
          </p:nvSpPr>
          <p:spPr bwMode="auto">
            <a:xfrm>
              <a:off x="2784033" y="1735131"/>
              <a:ext cx="77788" cy="134938"/>
            </a:xfrm>
            <a:custGeom>
              <a:avLst/>
              <a:gdLst>
                <a:gd name="T0" fmla="*/ 49 w 49"/>
                <a:gd name="T1" fmla="*/ 43 h 85"/>
                <a:gd name="T2" fmla="*/ 49 w 49"/>
                <a:gd name="T3" fmla="*/ 43 h 85"/>
                <a:gd name="T4" fmla="*/ 47 w 49"/>
                <a:gd name="T5" fmla="*/ 60 h 85"/>
                <a:gd name="T6" fmla="*/ 41 w 49"/>
                <a:gd name="T7" fmla="*/ 74 h 85"/>
                <a:gd name="T8" fmla="*/ 38 w 49"/>
                <a:gd name="T9" fmla="*/ 78 h 85"/>
                <a:gd name="T10" fmla="*/ 33 w 49"/>
                <a:gd name="T11" fmla="*/ 83 h 85"/>
                <a:gd name="T12" fmla="*/ 29 w 49"/>
                <a:gd name="T13" fmla="*/ 85 h 85"/>
                <a:gd name="T14" fmla="*/ 23 w 49"/>
                <a:gd name="T15" fmla="*/ 85 h 85"/>
                <a:gd name="T16" fmla="*/ 18 w 49"/>
                <a:gd name="T17" fmla="*/ 85 h 85"/>
                <a:gd name="T18" fmla="*/ 14 w 49"/>
                <a:gd name="T19" fmla="*/ 83 h 85"/>
                <a:gd name="T20" fmla="*/ 11 w 49"/>
                <a:gd name="T21" fmla="*/ 78 h 85"/>
                <a:gd name="T22" fmla="*/ 7 w 49"/>
                <a:gd name="T23" fmla="*/ 74 h 85"/>
                <a:gd name="T24" fmla="*/ 1 w 49"/>
                <a:gd name="T25" fmla="*/ 60 h 85"/>
                <a:gd name="T26" fmla="*/ 0 w 49"/>
                <a:gd name="T27" fmla="*/ 43 h 85"/>
                <a:gd name="T28" fmla="*/ 1 w 49"/>
                <a:gd name="T29" fmla="*/ 27 h 85"/>
                <a:gd name="T30" fmla="*/ 7 w 49"/>
                <a:gd name="T31" fmla="*/ 12 h 85"/>
                <a:gd name="T32" fmla="*/ 11 w 49"/>
                <a:gd name="T33" fmla="*/ 7 h 85"/>
                <a:gd name="T34" fmla="*/ 14 w 49"/>
                <a:gd name="T35" fmla="*/ 4 h 85"/>
                <a:gd name="T36" fmla="*/ 18 w 49"/>
                <a:gd name="T37" fmla="*/ 1 h 85"/>
                <a:gd name="T38" fmla="*/ 23 w 49"/>
                <a:gd name="T39" fmla="*/ 0 h 85"/>
                <a:gd name="T40" fmla="*/ 29 w 49"/>
                <a:gd name="T41" fmla="*/ 1 h 85"/>
                <a:gd name="T42" fmla="*/ 33 w 49"/>
                <a:gd name="T43" fmla="*/ 4 h 85"/>
                <a:gd name="T44" fmla="*/ 38 w 49"/>
                <a:gd name="T45" fmla="*/ 7 h 85"/>
                <a:gd name="T46" fmla="*/ 41 w 49"/>
                <a:gd name="T47" fmla="*/ 12 h 85"/>
                <a:gd name="T48" fmla="*/ 47 w 49"/>
                <a:gd name="T49" fmla="*/ 27 h 85"/>
                <a:gd name="T50" fmla="*/ 49 w 49"/>
                <a:gd name="T51" fmla="*/ 43 h 8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49" h="85">
                  <a:moveTo>
                    <a:pt x="49" y="43"/>
                  </a:moveTo>
                  <a:lnTo>
                    <a:pt x="49" y="43"/>
                  </a:lnTo>
                  <a:lnTo>
                    <a:pt x="47" y="60"/>
                  </a:lnTo>
                  <a:lnTo>
                    <a:pt x="41" y="74"/>
                  </a:lnTo>
                  <a:lnTo>
                    <a:pt x="38" y="78"/>
                  </a:lnTo>
                  <a:lnTo>
                    <a:pt x="33" y="83"/>
                  </a:lnTo>
                  <a:lnTo>
                    <a:pt x="29" y="85"/>
                  </a:lnTo>
                  <a:lnTo>
                    <a:pt x="23" y="85"/>
                  </a:lnTo>
                  <a:lnTo>
                    <a:pt x="18" y="85"/>
                  </a:lnTo>
                  <a:lnTo>
                    <a:pt x="14" y="83"/>
                  </a:lnTo>
                  <a:lnTo>
                    <a:pt x="11" y="78"/>
                  </a:lnTo>
                  <a:lnTo>
                    <a:pt x="7" y="74"/>
                  </a:lnTo>
                  <a:lnTo>
                    <a:pt x="1" y="60"/>
                  </a:lnTo>
                  <a:lnTo>
                    <a:pt x="0" y="43"/>
                  </a:lnTo>
                  <a:lnTo>
                    <a:pt x="1" y="27"/>
                  </a:lnTo>
                  <a:lnTo>
                    <a:pt x="7" y="12"/>
                  </a:lnTo>
                  <a:lnTo>
                    <a:pt x="11" y="7"/>
                  </a:lnTo>
                  <a:lnTo>
                    <a:pt x="14" y="4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9" y="1"/>
                  </a:lnTo>
                  <a:lnTo>
                    <a:pt x="33" y="4"/>
                  </a:lnTo>
                  <a:lnTo>
                    <a:pt x="38" y="7"/>
                  </a:lnTo>
                  <a:lnTo>
                    <a:pt x="41" y="12"/>
                  </a:lnTo>
                  <a:lnTo>
                    <a:pt x="47" y="27"/>
                  </a:lnTo>
                  <a:lnTo>
                    <a:pt x="49" y="43"/>
                  </a:lnTo>
                  <a:close/>
                </a:path>
              </a:pathLst>
            </a:custGeom>
            <a:solidFill>
              <a:srgbClr val="BEE7F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442" name="Freeform 258"/>
            <p:cNvSpPr>
              <a:spLocks/>
            </p:cNvSpPr>
            <p:nvPr/>
          </p:nvSpPr>
          <p:spPr bwMode="auto">
            <a:xfrm>
              <a:off x="2703070" y="1760531"/>
              <a:ext cx="36513" cy="77788"/>
            </a:xfrm>
            <a:custGeom>
              <a:avLst/>
              <a:gdLst>
                <a:gd name="T0" fmla="*/ 23 w 23"/>
                <a:gd name="T1" fmla="*/ 25 h 49"/>
                <a:gd name="T2" fmla="*/ 23 w 23"/>
                <a:gd name="T3" fmla="*/ 25 h 49"/>
                <a:gd name="T4" fmla="*/ 23 w 23"/>
                <a:gd name="T5" fmla="*/ 34 h 49"/>
                <a:gd name="T6" fmla="*/ 19 w 23"/>
                <a:gd name="T7" fmla="*/ 41 h 49"/>
                <a:gd name="T8" fmla="*/ 15 w 23"/>
                <a:gd name="T9" fmla="*/ 47 h 49"/>
                <a:gd name="T10" fmla="*/ 12 w 23"/>
                <a:gd name="T11" fmla="*/ 49 h 49"/>
                <a:gd name="T12" fmla="*/ 7 w 23"/>
                <a:gd name="T13" fmla="*/ 47 h 49"/>
                <a:gd name="T14" fmla="*/ 3 w 23"/>
                <a:gd name="T15" fmla="*/ 41 h 49"/>
                <a:gd name="T16" fmla="*/ 1 w 23"/>
                <a:gd name="T17" fmla="*/ 34 h 49"/>
                <a:gd name="T18" fmla="*/ 0 w 23"/>
                <a:gd name="T19" fmla="*/ 25 h 49"/>
                <a:gd name="T20" fmla="*/ 1 w 23"/>
                <a:gd name="T21" fmla="*/ 14 h 49"/>
                <a:gd name="T22" fmla="*/ 3 w 23"/>
                <a:gd name="T23" fmla="*/ 7 h 49"/>
                <a:gd name="T24" fmla="*/ 7 w 23"/>
                <a:gd name="T25" fmla="*/ 2 h 49"/>
                <a:gd name="T26" fmla="*/ 12 w 23"/>
                <a:gd name="T27" fmla="*/ 0 h 49"/>
                <a:gd name="T28" fmla="*/ 15 w 23"/>
                <a:gd name="T29" fmla="*/ 2 h 49"/>
                <a:gd name="T30" fmla="*/ 19 w 23"/>
                <a:gd name="T31" fmla="*/ 7 h 49"/>
                <a:gd name="T32" fmla="*/ 23 w 23"/>
                <a:gd name="T33" fmla="*/ 14 h 49"/>
                <a:gd name="T34" fmla="*/ 23 w 23"/>
                <a:gd name="T35" fmla="*/ 25 h 4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3" h="49">
                  <a:moveTo>
                    <a:pt x="23" y="25"/>
                  </a:moveTo>
                  <a:lnTo>
                    <a:pt x="23" y="25"/>
                  </a:lnTo>
                  <a:lnTo>
                    <a:pt x="23" y="34"/>
                  </a:lnTo>
                  <a:lnTo>
                    <a:pt x="19" y="41"/>
                  </a:lnTo>
                  <a:lnTo>
                    <a:pt x="15" y="47"/>
                  </a:lnTo>
                  <a:lnTo>
                    <a:pt x="12" y="49"/>
                  </a:lnTo>
                  <a:lnTo>
                    <a:pt x="7" y="47"/>
                  </a:lnTo>
                  <a:lnTo>
                    <a:pt x="3" y="41"/>
                  </a:lnTo>
                  <a:lnTo>
                    <a:pt x="1" y="34"/>
                  </a:lnTo>
                  <a:lnTo>
                    <a:pt x="0" y="25"/>
                  </a:lnTo>
                  <a:lnTo>
                    <a:pt x="1" y="14"/>
                  </a:lnTo>
                  <a:lnTo>
                    <a:pt x="3" y="7"/>
                  </a:lnTo>
                  <a:lnTo>
                    <a:pt x="7" y="2"/>
                  </a:lnTo>
                  <a:lnTo>
                    <a:pt x="12" y="0"/>
                  </a:lnTo>
                  <a:lnTo>
                    <a:pt x="15" y="2"/>
                  </a:lnTo>
                  <a:lnTo>
                    <a:pt x="19" y="7"/>
                  </a:lnTo>
                  <a:lnTo>
                    <a:pt x="23" y="14"/>
                  </a:lnTo>
                  <a:lnTo>
                    <a:pt x="23" y="25"/>
                  </a:lnTo>
                  <a:close/>
                </a:path>
              </a:pathLst>
            </a:custGeom>
            <a:solidFill>
              <a:srgbClr val="BEE7F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443" name="Freeform 259"/>
            <p:cNvSpPr>
              <a:spLocks/>
            </p:cNvSpPr>
            <p:nvPr/>
          </p:nvSpPr>
          <p:spPr bwMode="auto">
            <a:xfrm>
              <a:off x="2129983" y="2787644"/>
              <a:ext cx="223838" cy="141288"/>
            </a:xfrm>
            <a:custGeom>
              <a:avLst/>
              <a:gdLst>
                <a:gd name="T0" fmla="*/ 9 w 141"/>
                <a:gd name="T1" fmla="*/ 0 h 89"/>
                <a:gd name="T2" fmla="*/ 0 w 141"/>
                <a:gd name="T3" fmla="*/ 89 h 89"/>
                <a:gd name="T4" fmla="*/ 141 w 141"/>
                <a:gd name="T5" fmla="*/ 89 h 89"/>
                <a:gd name="T6" fmla="*/ 9 w 141"/>
                <a:gd name="T7" fmla="*/ 74 h 89"/>
                <a:gd name="T8" fmla="*/ 9 w 141"/>
                <a:gd name="T9" fmla="*/ 0 h 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1" h="89">
                  <a:moveTo>
                    <a:pt x="9" y="0"/>
                  </a:moveTo>
                  <a:lnTo>
                    <a:pt x="0" y="89"/>
                  </a:lnTo>
                  <a:lnTo>
                    <a:pt x="141" y="89"/>
                  </a:lnTo>
                  <a:lnTo>
                    <a:pt x="9" y="7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445" name="Freeform 261"/>
            <p:cNvSpPr>
              <a:spLocks/>
            </p:cNvSpPr>
            <p:nvPr/>
          </p:nvSpPr>
          <p:spPr bwMode="auto">
            <a:xfrm>
              <a:off x="1853758" y="2960681"/>
              <a:ext cx="55563" cy="82550"/>
            </a:xfrm>
            <a:custGeom>
              <a:avLst/>
              <a:gdLst>
                <a:gd name="T0" fmla="*/ 16 w 35"/>
                <a:gd name="T1" fmla="*/ 51 h 52"/>
                <a:gd name="T2" fmla="*/ 16 w 35"/>
                <a:gd name="T3" fmla="*/ 51 h 52"/>
                <a:gd name="T4" fmla="*/ 30 w 35"/>
                <a:gd name="T5" fmla="*/ 7 h 52"/>
                <a:gd name="T6" fmla="*/ 31 w 35"/>
                <a:gd name="T7" fmla="*/ 2 h 52"/>
                <a:gd name="T8" fmla="*/ 35 w 35"/>
                <a:gd name="T9" fmla="*/ 0 h 52"/>
                <a:gd name="T10" fmla="*/ 19 w 35"/>
                <a:gd name="T11" fmla="*/ 0 h 52"/>
                <a:gd name="T12" fmla="*/ 18 w 35"/>
                <a:gd name="T13" fmla="*/ 2 h 52"/>
                <a:gd name="T14" fmla="*/ 14 w 35"/>
                <a:gd name="T15" fmla="*/ 7 h 52"/>
                <a:gd name="T16" fmla="*/ 0 w 35"/>
                <a:gd name="T17" fmla="*/ 51 h 52"/>
                <a:gd name="T18" fmla="*/ 0 w 35"/>
                <a:gd name="T19" fmla="*/ 52 h 52"/>
                <a:gd name="T20" fmla="*/ 3 w 35"/>
                <a:gd name="T21" fmla="*/ 52 h 52"/>
                <a:gd name="T22" fmla="*/ 22 w 35"/>
                <a:gd name="T23" fmla="*/ 52 h 52"/>
                <a:gd name="T24" fmla="*/ 16 w 35"/>
                <a:gd name="T25" fmla="*/ 52 h 52"/>
                <a:gd name="T26" fmla="*/ 16 w 35"/>
                <a:gd name="T27" fmla="*/ 51 h 5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5" h="52">
                  <a:moveTo>
                    <a:pt x="16" y="51"/>
                  </a:moveTo>
                  <a:lnTo>
                    <a:pt x="16" y="51"/>
                  </a:lnTo>
                  <a:lnTo>
                    <a:pt x="30" y="7"/>
                  </a:lnTo>
                  <a:lnTo>
                    <a:pt x="31" y="2"/>
                  </a:lnTo>
                  <a:lnTo>
                    <a:pt x="35" y="0"/>
                  </a:lnTo>
                  <a:lnTo>
                    <a:pt x="19" y="0"/>
                  </a:lnTo>
                  <a:lnTo>
                    <a:pt x="18" y="2"/>
                  </a:lnTo>
                  <a:lnTo>
                    <a:pt x="14" y="7"/>
                  </a:lnTo>
                  <a:lnTo>
                    <a:pt x="0" y="51"/>
                  </a:lnTo>
                  <a:lnTo>
                    <a:pt x="0" y="52"/>
                  </a:lnTo>
                  <a:lnTo>
                    <a:pt x="3" y="52"/>
                  </a:lnTo>
                  <a:lnTo>
                    <a:pt x="22" y="52"/>
                  </a:lnTo>
                  <a:lnTo>
                    <a:pt x="16" y="52"/>
                  </a:lnTo>
                  <a:lnTo>
                    <a:pt x="16" y="5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ea typeface="ＭＳ Ｐゴシック" pitchFamily="34" charset="-128"/>
                <a:cs typeface="Arial" charset="0"/>
              </a:endParaRPr>
            </a:p>
          </p:txBody>
        </p:sp>
      </p:grpSp>
      <p:sp>
        <p:nvSpPr>
          <p:cNvPr id="588" name="TextBox 587"/>
          <p:cNvSpPr txBox="1"/>
          <p:nvPr/>
        </p:nvSpPr>
        <p:spPr>
          <a:xfrm>
            <a:off x="2148687" y="3112505"/>
            <a:ext cx="4261278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3600" b="1" dirty="0">
                <a:solidFill>
                  <a:srgbClr val="FFFF00"/>
                </a:solidFill>
              </a:rPr>
              <a:t>Weeks </a:t>
            </a:r>
            <a:r>
              <a:rPr lang="en-US" sz="3200" dirty="0">
                <a:solidFill>
                  <a:srgbClr val="FFFF00"/>
                </a:solidFill>
              </a:rPr>
              <a:t>or</a:t>
            </a:r>
            <a:r>
              <a:rPr lang="en-US" sz="3600" b="1" dirty="0">
                <a:solidFill>
                  <a:srgbClr val="FFFF00"/>
                </a:solidFill>
              </a:rPr>
              <a:t> Months</a:t>
            </a:r>
            <a:endParaRPr lang="en-US" sz="3600" b="1" dirty="0">
              <a:solidFill>
                <a:schemeClr val="tx2"/>
              </a:solidFill>
            </a:endParaRPr>
          </a:p>
          <a:p>
            <a:pPr algn="ctr">
              <a:spcBef>
                <a:spcPts val="1200"/>
              </a:spcBef>
            </a:pPr>
            <a:r>
              <a:rPr lang="en-US" sz="3600" b="1" dirty="0">
                <a:solidFill>
                  <a:schemeClr val="tx2"/>
                </a:solidFill>
              </a:rPr>
              <a:t>Manual</a:t>
            </a:r>
            <a:r>
              <a:rPr lang="en-US" sz="3200" dirty="0">
                <a:solidFill>
                  <a:schemeClr val="tx2"/>
                </a:solidFill>
              </a:rPr>
              <a:t> work per bug</a:t>
            </a:r>
          </a:p>
        </p:txBody>
      </p:sp>
      <p:sp>
        <p:nvSpPr>
          <p:cNvPr id="1885" name="Rectangle 6"/>
          <p:cNvSpPr>
            <a:spLocks noChangeArrowheads="1"/>
          </p:cNvSpPr>
          <p:nvPr/>
        </p:nvSpPr>
        <p:spPr bwMode="auto">
          <a:xfrm>
            <a:off x="6174324" y="905662"/>
            <a:ext cx="16430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Detect bugs</a:t>
            </a:r>
            <a:endParaRPr lang="en-US" sz="2400" kern="0" dirty="0">
              <a:solidFill>
                <a:sysClr val="windowText" lastClr="000000"/>
              </a:solidFill>
              <a:ea typeface="ＭＳ Ｐゴシック" pitchFamily="34" charset="-128"/>
              <a:cs typeface="Arial" charset="0"/>
            </a:endParaRPr>
          </a:p>
        </p:txBody>
      </p:sp>
      <p:grpSp>
        <p:nvGrpSpPr>
          <p:cNvPr id="449" name="Group 448"/>
          <p:cNvGrpSpPr/>
          <p:nvPr/>
        </p:nvGrpSpPr>
        <p:grpSpPr>
          <a:xfrm>
            <a:off x="6136065" y="1461988"/>
            <a:ext cx="1579563" cy="1581150"/>
            <a:chOff x="6035390" y="1535106"/>
            <a:chExt cx="1579563" cy="1581150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grpSp>
          <p:nvGrpSpPr>
            <p:cNvPr id="7" name="Group 262"/>
            <p:cNvGrpSpPr>
              <a:grpSpLocks/>
            </p:cNvGrpSpPr>
            <p:nvPr/>
          </p:nvGrpSpPr>
          <p:grpSpPr bwMode="auto">
            <a:xfrm>
              <a:off x="6035390" y="1535106"/>
              <a:ext cx="1579563" cy="1581150"/>
              <a:chOff x="3176" y="1570"/>
              <a:chExt cx="995" cy="996"/>
            </a:xfrm>
          </p:grpSpPr>
          <p:sp>
            <p:nvSpPr>
              <p:cNvPr id="1954" name="Freeform 236"/>
              <p:cNvSpPr>
                <a:spLocks/>
              </p:cNvSpPr>
              <p:nvPr/>
            </p:nvSpPr>
            <p:spPr bwMode="auto">
              <a:xfrm>
                <a:off x="3433" y="2468"/>
                <a:ext cx="481" cy="6"/>
              </a:xfrm>
              <a:custGeom>
                <a:avLst/>
                <a:gdLst>
                  <a:gd name="T0" fmla="*/ 14 w 481"/>
                  <a:gd name="T1" fmla="*/ 6 h 6"/>
                  <a:gd name="T2" fmla="*/ 118 w 481"/>
                  <a:gd name="T3" fmla="*/ 6 h 6"/>
                  <a:gd name="T4" fmla="*/ 362 w 481"/>
                  <a:gd name="T5" fmla="*/ 6 h 6"/>
                  <a:gd name="T6" fmla="*/ 481 w 481"/>
                  <a:gd name="T7" fmla="*/ 6 h 6"/>
                  <a:gd name="T8" fmla="*/ 478 w 481"/>
                  <a:gd name="T9" fmla="*/ 2 h 6"/>
                  <a:gd name="T10" fmla="*/ 477 w 481"/>
                  <a:gd name="T11" fmla="*/ 0 h 6"/>
                  <a:gd name="T12" fmla="*/ 360 w 481"/>
                  <a:gd name="T13" fmla="*/ 0 h 6"/>
                  <a:gd name="T14" fmla="*/ 119 w 481"/>
                  <a:gd name="T15" fmla="*/ 0 h 6"/>
                  <a:gd name="T16" fmla="*/ 18 w 481"/>
                  <a:gd name="T17" fmla="*/ 0 h 6"/>
                  <a:gd name="T18" fmla="*/ 3 w 481"/>
                  <a:gd name="T19" fmla="*/ 0 h 6"/>
                  <a:gd name="T20" fmla="*/ 2 w 481"/>
                  <a:gd name="T21" fmla="*/ 2 h 6"/>
                  <a:gd name="T22" fmla="*/ 0 w 481"/>
                  <a:gd name="T23" fmla="*/ 6 h 6"/>
                  <a:gd name="T24" fmla="*/ 14 w 481"/>
                  <a:gd name="T25" fmla="*/ 6 h 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81" h="6">
                    <a:moveTo>
                      <a:pt x="14" y="6"/>
                    </a:moveTo>
                    <a:lnTo>
                      <a:pt x="118" y="6"/>
                    </a:lnTo>
                    <a:lnTo>
                      <a:pt x="362" y="6"/>
                    </a:lnTo>
                    <a:lnTo>
                      <a:pt x="481" y="6"/>
                    </a:lnTo>
                    <a:lnTo>
                      <a:pt x="478" y="2"/>
                    </a:lnTo>
                    <a:lnTo>
                      <a:pt x="477" y="0"/>
                    </a:lnTo>
                    <a:lnTo>
                      <a:pt x="360" y="0"/>
                    </a:lnTo>
                    <a:lnTo>
                      <a:pt x="119" y="0"/>
                    </a:lnTo>
                    <a:lnTo>
                      <a:pt x="18" y="0"/>
                    </a:lnTo>
                    <a:lnTo>
                      <a:pt x="3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14" y="6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1955" name="Freeform 237"/>
              <p:cNvSpPr>
                <a:spLocks noEditPoints="1"/>
              </p:cNvSpPr>
              <p:nvPr/>
            </p:nvSpPr>
            <p:spPr bwMode="auto">
              <a:xfrm>
                <a:off x="3793" y="2468"/>
                <a:ext cx="137" cy="52"/>
              </a:xfrm>
              <a:custGeom>
                <a:avLst/>
                <a:gdLst>
                  <a:gd name="T0" fmla="*/ 99 w 137"/>
                  <a:gd name="T1" fmla="*/ 0 h 52"/>
                  <a:gd name="T2" fmla="*/ 99 w 137"/>
                  <a:gd name="T3" fmla="*/ 0 h 52"/>
                  <a:gd name="T4" fmla="*/ 0 w 137"/>
                  <a:gd name="T5" fmla="*/ 0 h 52"/>
                  <a:gd name="T6" fmla="*/ 99 w 137"/>
                  <a:gd name="T7" fmla="*/ 0 h 52"/>
                  <a:gd name="T8" fmla="*/ 122 w 137"/>
                  <a:gd name="T9" fmla="*/ 7 h 52"/>
                  <a:gd name="T10" fmla="*/ 122 w 137"/>
                  <a:gd name="T11" fmla="*/ 7 h 52"/>
                  <a:gd name="T12" fmla="*/ 121 w 137"/>
                  <a:gd name="T13" fmla="*/ 2 h 52"/>
                  <a:gd name="T14" fmla="*/ 117 w 137"/>
                  <a:gd name="T15" fmla="*/ 2 h 52"/>
                  <a:gd name="T16" fmla="*/ 106 w 137"/>
                  <a:gd name="T17" fmla="*/ 6 h 52"/>
                  <a:gd name="T18" fmla="*/ 107 w 137"/>
                  <a:gd name="T19" fmla="*/ 7 h 52"/>
                  <a:gd name="T20" fmla="*/ 122 w 137"/>
                  <a:gd name="T21" fmla="*/ 51 h 52"/>
                  <a:gd name="T22" fmla="*/ 121 w 137"/>
                  <a:gd name="T23" fmla="*/ 52 h 52"/>
                  <a:gd name="T24" fmla="*/ 117 w 137"/>
                  <a:gd name="T25" fmla="*/ 52 h 52"/>
                  <a:gd name="T26" fmla="*/ 132 w 137"/>
                  <a:gd name="T27" fmla="*/ 52 h 52"/>
                  <a:gd name="T28" fmla="*/ 135 w 137"/>
                  <a:gd name="T29" fmla="*/ 52 h 52"/>
                  <a:gd name="T30" fmla="*/ 137 w 137"/>
                  <a:gd name="T31" fmla="*/ 51 h 52"/>
                  <a:gd name="T32" fmla="*/ 122 w 137"/>
                  <a:gd name="T33" fmla="*/ 7 h 5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37" h="52">
                    <a:moveTo>
                      <a:pt x="99" y="0"/>
                    </a:moveTo>
                    <a:lnTo>
                      <a:pt x="99" y="0"/>
                    </a:lnTo>
                    <a:lnTo>
                      <a:pt x="0" y="0"/>
                    </a:lnTo>
                    <a:lnTo>
                      <a:pt x="99" y="0"/>
                    </a:lnTo>
                    <a:close/>
                    <a:moveTo>
                      <a:pt x="122" y="7"/>
                    </a:moveTo>
                    <a:lnTo>
                      <a:pt x="122" y="7"/>
                    </a:lnTo>
                    <a:lnTo>
                      <a:pt x="121" y="2"/>
                    </a:lnTo>
                    <a:lnTo>
                      <a:pt x="117" y="2"/>
                    </a:lnTo>
                    <a:lnTo>
                      <a:pt x="106" y="6"/>
                    </a:lnTo>
                    <a:lnTo>
                      <a:pt x="107" y="7"/>
                    </a:lnTo>
                    <a:lnTo>
                      <a:pt x="122" y="51"/>
                    </a:lnTo>
                    <a:lnTo>
                      <a:pt x="121" y="52"/>
                    </a:lnTo>
                    <a:lnTo>
                      <a:pt x="117" y="52"/>
                    </a:lnTo>
                    <a:lnTo>
                      <a:pt x="132" y="52"/>
                    </a:lnTo>
                    <a:lnTo>
                      <a:pt x="135" y="52"/>
                    </a:lnTo>
                    <a:lnTo>
                      <a:pt x="137" y="51"/>
                    </a:lnTo>
                    <a:lnTo>
                      <a:pt x="122" y="7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1956" name="Freeform 238"/>
              <p:cNvSpPr>
                <a:spLocks/>
              </p:cNvSpPr>
              <p:nvPr/>
            </p:nvSpPr>
            <p:spPr bwMode="auto">
              <a:xfrm>
                <a:off x="3176" y="1570"/>
                <a:ext cx="995" cy="996"/>
              </a:xfrm>
              <a:custGeom>
                <a:avLst/>
                <a:gdLst>
                  <a:gd name="T0" fmla="*/ 49 w 995"/>
                  <a:gd name="T1" fmla="*/ 0 h 996"/>
                  <a:gd name="T2" fmla="*/ 30 w 995"/>
                  <a:gd name="T3" fmla="*/ 5 h 996"/>
                  <a:gd name="T4" fmla="*/ 13 w 995"/>
                  <a:gd name="T5" fmla="*/ 15 h 996"/>
                  <a:gd name="T6" fmla="*/ 4 w 995"/>
                  <a:gd name="T7" fmla="*/ 31 h 996"/>
                  <a:gd name="T8" fmla="*/ 0 w 995"/>
                  <a:gd name="T9" fmla="*/ 50 h 996"/>
                  <a:gd name="T10" fmla="*/ 0 w 995"/>
                  <a:gd name="T11" fmla="*/ 695 h 996"/>
                  <a:gd name="T12" fmla="*/ 8 w 995"/>
                  <a:gd name="T13" fmla="*/ 712 h 996"/>
                  <a:gd name="T14" fmla="*/ 22 w 995"/>
                  <a:gd name="T15" fmla="*/ 727 h 996"/>
                  <a:gd name="T16" fmla="*/ 38 w 995"/>
                  <a:gd name="T17" fmla="*/ 734 h 996"/>
                  <a:gd name="T18" fmla="*/ 373 w 995"/>
                  <a:gd name="T19" fmla="*/ 734 h 996"/>
                  <a:gd name="T20" fmla="*/ 259 w 995"/>
                  <a:gd name="T21" fmla="*/ 853 h 996"/>
                  <a:gd name="T22" fmla="*/ 248 w 995"/>
                  <a:gd name="T23" fmla="*/ 854 h 996"/>
                  <a:gd name="T24" fmla="*/ 235 w 995"/>
                  <a:gd name="T25" fmla="*/ 861 h 996"/>
                  <a:gd name="T26" fmla="*/ 223 w 995"/>
                  <a:gd name="T27" fmla="*/ 871 h 996"/>
                  <a:gd name="T28" fmla="*/ 215 w 995"/>
                  <a:gd name="T29" fmla="*/ 883 h 996"/>
                  <a:gd name="T30" fmla="*/ 209 w 995"/>
                  <a:gd name="T31" fmla="*/ 898 h 996"/>
                  <a:gd name="T32" fmla="*/ 197 w 995"/>
                  <a:gd name="T33" fmla="*/ 939 h 996"/>
                  <a:gd name="T34" fmla="*/ 197 w 995"/>
                  <a:gd name="T35" fmla="*/ 957 h 996"/>
                  <a:gd name="T36" fmla="*/ 202 w 995"/>
                  <a:gd name="T37" fmla="*/ 972 h 996"/>
                  <a:gd name="T38" fmla="*/ 215 w 995"/>
                  <a:gd name="T39" fmla="*/ 987 h 996"/>
                  <a:gd name="T40" fmla="*/ 235 w 995"/>
                  <a:gd name="T41" fmla="*/ 996 h 996"/>
                  <a:gd name="T42" fmla="*/ 749 w 995"/>
                  <a:gd name="T43" fmla="*/ 996 h 996"/>
                  <a:gd name="T44" fmla="*/ 768 w 995"/>
                  <a:gd name="T45" fmla="*/ 993 h 996"/>
                  <a:gd name="T46" fmla="*/ 787 w 995"/>
                  <a:gd name="T47" fmla="*/ 982 h 996"/>
                  <a:gd name="T48" fmla="*/ 795 w 995"/>
                  <a:gd name="T49" fmla="*/ 964 h 996"/>
                  <a:gd name="T50" fmla="*/ 798 w 995"/>
                  <a:gd name="T51" fmla="*/ 943 h 996"/>
                  <a:gd name="T52" fmla="*/ 781 w 995"/>
                  <a:gd name="T53" fmla="*/ 890 h 996"/>
                  <a:gd name="T54" fmla="*/ 777 w 995"/>
                  <a:gd name="T55" fmla="*/ 882 h 996"/>
                  <a:gd name="T56" fmla="*/ 768 w 995"/>
                  <a:gd name="T57" fmla="*/ 867 h 996"/>
                  <a:gd name="T58" fmla="*/ 749 w 995"/>
                  <a:gd name="T59" fmla="*/ 856 h 996"/>
                  <a:gd name="T60" fmla="*/ 631 w 995"/>
                  <a:gd name="T61" fmla="*/ 854 h 996"/>
                  <a:gd name="T62" fmla="*/ 945 w 995"/>
                  <a:gd name="T63" fmla="*/ 734 h 996"/>
                  <a:gd name="T64" fmla="*/ 965 w 995"/>
                  <a:gd name="T65" fmla="*/ 730 h 996"/>
                  <a:gd name="T66" fmla="*/ 981 w 995"/>
                  <a:gd name="T67" fmla="*/ 721 h 996"/>
                  <a:gd name="T68" fmla="*/ 990 w 995"/>
                  <a:gd name="T69" fmla="*/ 705 h 996"/>
                  <a:gd name="T70" fmla="*/ 995 w 995"/>
                  <a:gd name="T71" fmla="*/ 685 h 996"/>
                  <a:gd name="T72" fmla="*/ 994 w 995"/>
                  <a:gd name="T73" fmla="*/ 39 h 996"/>
                  <a:gd name="T74" fmla="*/ 987 w 995"/>
                  <a:gd name="T75" fmla="*/ 24 h 996"/>
                  <a:gd name="T76" fmla="*/ 972 w 995"/>
                  <a:gd name="T77" fmla="*/ 9 h 996"/>
                  <a:gd name="T78" fmla="*/ 956 w 995"/>
                  <a:gd name="T79" fmla="*/ 2 h 996"/>
                  <a:gd name="T80" fmla="*/ 49 w 995"/>
                  <a:gd name="T81" fmla="*/ 0 h 99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995" h="996">
                    <a:moveTo>
                      <a:pt x="49" y="0"/>
                    </a:moveTo>
                    <a:lnTo>
                      <a:pt x="49" y="0"/>
                    </a:lnTo>
                    <a:lnTo>
                      <a:pt x="38" y="2"/>
                    </a:lnTo>
                    <a:lnTo>
                      <a:pt x="30" y="5"/>
                    </a:lnTo>
                    <a:lnTo>
                      <a:pt x="22" y="9"/>
                    </a:lnTo>
                    <a:lnTo>
                      <a:pt x="13" y="15"/>
                    </a:lnTo>
                    <a:lnTo>
                      <a:pt x="8" y="24"/>
                    </a:lnTo>
                    <a:lnTo>
                      <a:pt x="4" y="31"/>
                    </a:lnTo>
                    <a:lnTo>
                      <a:pt x="0" y="39"/>
                    </a:lnTo>
                    <a:lnTo>
                      <a:pt x="0" y="50"/>
                    </a:lnTo>
                    <a:lnTo>
                      <a:pt x="0" y="685"/>
                    </a:lnTo>
                    <a:lnTo>
                      <a:pt x="0" y="695"/>
                    </a:lnTo>
                    <a:lnTo>
                      <a:pt x="4" y="705"/>
                    </a:lnTo>
                    <a:lnTo>
                      <a:pt x="8" y="712"/>
                    </a:lnTo>
                    <a:lnTo>
                      <a:pt x="13" y="721"/>
                    </a:lnTo>
                    <a:lnTo>
                      <a:pt x="22" y="727"/>
                    </a:lnTo>
                    <a:lnTo>
                      <a:pt x="30" y="730"/>
                    </a:lnTo>
                    <a:lnTo>
                      <a:pt x="38" y="734"/>
                    </a:lnTo>
                    <a:lnTo>
                      <a:pt x="49" y="734"/>
                    </a:lnTo>
                    <a:lnTo>
                      <a:pt x="373" y="734"/>
                    </a:lnTo>
                    <a:lnTo>
                      <a:pt x="363" y="854"/>
                    </a:lnTo>
                    <a:lnTo>
                      <a:pt x="259" y="853"/>
                    </a:lnTo>
                    <a:lnTo>
                      <a:pt x="257" y="854"/>
                    </a:lnTo>
                    <a:lnTo>
                      <a:pt x="248" y="854"/>
                    </a:lnTo>
                    <a:lnTo>
                      <a:pt x="241" y="857"/>
                    </a:lnTo>
                    <a:lnTo>
                      <a:pt x="235" y="861"/>
                    </a:lnTo>
                    <a:lnTo>
                      <a:pt x="227" y="865"/>
                    </a:lnTo>
                    <a:lnTo>
                      <a:pt x="223" y="871"/>
                    </a:lnTo>
                    <a:lnTo>
                      <a:pt x="219" y="878"/>
                    </a:lnTo>
                    <a:lnTo>
                      <a:pt x="215" y="883"/>
                    </a:lnTo>
                    <a:lnTo>
                      <a:pt x="212" y="893"/>
                    </a:lnTo>
                    <a:lnTo>
                      <a:pt x="209" y="898"/>
                    </a:lnTo>
                    <a:lnTo>
                      <a:pt x="198" y="935"/>
                    </a:lnTo>
                    <a:lnTo>
                      <a:pt x="197" y="939"/>
                    </a:lnTo>
                    <a:lnTo>
                      <a:pt x="195" y="949"/>
                    </a:lnTo>
                    <a:lnTo>
                      <a:pt x="197" y="957"/>
                    </a:lnTo>
                    <a:lnTo>
                      <a:pt x="198" y="965"/>
                    </a:lnTo>
                    <a:lnTo>
                      <a:pt x="202" y="972"/>
                    </a:lnTo>
                    <a:lnTo>
                      <a:pt x="205" y="979"/>
                    </a:lnTo>
                    <a:lnTo>
                      <a:pt x="215" y="987"/>
                    </a:lnTo>
                    <a:lnTo>
                      <a:pt x="224" y="993"/>
                    </a:lnTo>
                    <a:lnTo>
                      <a:pt x="235" y="996"/>
                    </a:lnTo>
                    <a:lnTo>
                      <a:pt x="246" y="996"/>
                    </a:lnTo>
                    <a:lnTo>
                      <a:pt x="749" y="996"/>
                    </a:lnTo>
                    <a:lnTo>
                      <a:pt x="760" y="996"/>
                    </a:lnTo>
                    <a:lnTo>
                      <a:pt x="768" y="993"/>
                    </a:lnTo>
                    <a:lnTo>
                      <a:pt x="777" y="987"/>
                    </a:lnTo>
                    <a:lnTo>
                      <a:pt x="787" y="982"/>
                    </a:lnTo>
                    <a:lnTo>
                      <a:pt x="791" y="972"/>
                    </a:lnTo>
                    <a:lnTo>
                      <a:pt x="795" y="964"/>
                    </a:lnTo>
                    <a:lnTo>
                      <a:pt x="798" y="954"/>
                    </a:lnTo>
                    <a:lnTo>
                      <a:pt x="798" y="943"/>
                    </a:lnTo>
                    <a:lnTo>
                      <a:pt x="795" y="935"/>
                    </a:lnTo>
                    <a:lnTo>
                      <a:pt x="781" y="890"/>
                    </a:lnTo>
                    <a:lnTo>
                      <a:pt x="783" y="893"/>
                    </a:lnTo>
                    <a:lnTo>
                      <a:pt x="777" y="882"/>
                    </a:lnTo>
                    <a:lnTo>
                      <a:pt x="773" y="872"/>
                    </a:lnTo>
                    <a:lnTo>
                      <a:pt x="768" y="867"/>
                    </a:lnTo>
                    <a:lnTo>
                      <a:pt x="761" y="861"/>
                    </a:lnTo>
                    <a:lnTo>
                      <a:pt x="749" y="856"/>
                    </a:lnTo>
                    <a:lnTo>
                      <a:pt x="738" y="854"/>
                    </a:lnTo>
                    <a:lnTo>
                      <a:pt x="631" y="854"/>
                    </a:lnTo>
                    <a:lnTo>
                      <a:pt x="621" y="734"/>
                    </a:lnTo>
                    <a:lnTo>
                      <a:pt x="945" y="734"/>
                    </a:lnTo>
                    <a:lnTo>
                      <a:pt x="956" y="734"/>
                    </a:lnTo>
                    <a:lnTo>
                      <a:pt x="965" y="730"/>
                    </a:lnTo>
                    <a:lnTo>
                      <a:pt x="972" y="727"/>
                    </a:lnTo>
                    <a:lnTo>
                      <a:pt x="981" y="721"/>
                    </a:lnTo>
                    <a:lnTo>
                      <a:pt x="987" y="712"/>
                    </a:lnTo>
                    <a:lnTo>
                      <a:pt x="990" y="705"/>
                    </a:lnTo>
                    <a:lnTo>
                      <a:pt x="994" y="695"/>
                    </a:lnTo>
                    <a:lnTo>
                      <a:pt x="995" y="685"/>
                    </a:lnTo>
                    <a:lnTo>
                      <a:pt x="995" y="50"/>
                    </a:lnTo>
                    <a:lnTo>
                      <a:pt x="994" y="39"/>
                    </a:lnTo>
                    <a:lnTo>
                      <a:pt x="990" y="31"/>
                    </a:lnTo>
                    <a:lnTo>
                      <a:pt x="987" y="24"/>
                    </a:lnTo>
                    <a:lnTo>
                      <a:pt x="981" y="15"/>
                    </a:lnTo>
                    <a:lnTo>
                      <a:pt x="972" y="9"/>
                    </a:lnTo>
                    <a:lnTo>
                      <a:pt x="965" y="5"/>
                    </a:lnTo>
                    <a:lnTo>
                      <a:pt x="956" y="2"/>
                    </a:lnTo>
                    <a:lnTo>
                      <a:pt x="945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99D9E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1957" name="Freeform 239"/>
              <p:cNvSpPr>
                <a:spLocks/>
              </p:cNvSpPr>
              <p:nvPr/>
            </p:nvSpPr>
            <p:spPr bwMode="auto">
              <a:xfrm>
                <a:off x="3198" y="1592"/>
                <a:ext cx="952" cy="952"/>
              </a:xfrm>
              <a:custGeom>
                <a:avLst/>
                <a:gdLst>
                  <a:gd name="T0" fmla="*/ 27 w 952"/>
                  <a:gd name="T1" fmla="*/ 0 h 952"/>
                  <a:gd name="T2" fmla="*/ 16 w 952"/>
                  <a:gd name="T3" fmla="*/ 4 h 952"/>
                  <a:gd name="T4" fmla="*/ 1 w 952"/>
                  <a:gd name="T5" fmla="*/ 17 h 952"/>
                  <a:gd name="T6" fmla="*/ 0 w 952"/>
                  <a:gd name="T7" fmla="*/ 28 h 952"/>
                  <a:gd name="T8" fmla="*/ 0 w 952"/>
                  <a:gd name="T9" fmla="*/ 668 h 952"/>
                  <a:gd name="T10" fmla="*/ 8 w 952"/>
                  <a:gd name="T11" fmla="*/ 683 h 952"/>
                  <a:gd name="T12" fmla="*/ 22 w 952"/>
                  <a:gd name="T13" fmla="*/ 690 h 952"/>
                  <a:gd name="T14" fmla="*/ 376 w 952"/>
                  <a:gd name="T15" fmla="*/ 690 h 952"/>
                  <a:gd name="T16" fmla="*/ 237 w 952"/>
                  <a:gd name="T17" fmla="*/ 853 h 952"/>
                  <a:gd name="T18" fmla="*/ 230 w 952"/>
                  <a:gd name="T19" fmla="*/ 854 h 952"/>
                  <a:gd name="T20" fmla="*/ 216 w 952"/>
                  <a:gd name="T21" fmla="*/ 865 h 952"/>
                  <a:gd name="T22" fmla="*/ 209 w 952"/>
                  <a:gd name="T23" fmla="*/ 883 h 952"/>
                  <a:gd name="T24" fmla="*/ 197 w 952"/>
                  <a:gd name="T25" fmla="*/ 923 h 952"/>
                  <a:gd name="T26" fmla="*/ 197 w 952"/>
                  <a:gd name="T27" fmla="*/ 935 h 952"/>
                  <a:gd name="T28" fmla="*/ 205 w 952"/>
                  <a:gd name="T29" fmla="*/ 947 h 952"/>
                  <a:gd name="T30" fmla="*/ 216 w 952"/>
                  <a:gd name="T31" fmla="*/ 952 h 952"/>
                  <a:gd name="T32" fmla="*/ 727 w 952"/>
                  <a:gd name="T33" fmla="*/ 952 h 952"/>
                  <a:gd name="T34" fmla="*/ 739 w 952"/>
                  <a:gd name="T35" fmla="*/ 950 h 952"/>
                  <a:gd name="T36" fmla="*/ 749 w 952"/>
                  <a:gd name="T37" fmla="*/ 945 h 952"/>
                  <a:gd name="T38" fmla="*/ 754 w 952"/>
                  <a:gd name="T39" fmla="*/ 934 h 952"/>
                  <a:gd name="T40" fmla="*/ 754 w 952"/>
                  <a:gd name="T41" fmla="*/ 923 h 952"/>
                  <a:gd name="T42" fmla="*/ 739 w 952"/>
                  <a:gd name="T43" fmla="*/ 876 h 952"/>
                  <a:gd name="T44" fmla="*/ 734 w 952"/>
                  <a:gd name="T45" fmla="*/ 863 h 952"/>
                  <a:gd name="T46" fmla="*/ 721 w 952"/>
                  <a:gd name="T47" fmla="*/ 854 h 952"/>
                  <a:gd name="T48" fmla="*/ 590 w 952"/>
                  <a:gd name="T49" fmla="*/ 854 h 952"/>
                  <a:gd name="T50" fmla="*/ 923 w 952"/>
                  <a:gd name="T51" fmla="*/ 690 h 952"/>
                  <a:gd name="T52" fmla="*/ 934 w 952"/>
                  <a:gd name="T53" fmla="*/ 688 h 952"/>
                  <a:gd name="T54" fmla="*/ 949 w 952"/>
                  <a:gd name="T55" fmla="*/ 673 h 952"/>
                  <a:gd name="T56" fmla="*/ 952 w 952"/>
                  <a:gd name="T57" fmla="*/ 663 h 952"/>
                  <a:gd name="T58" fmla="*/ 950 w 952"/>
                  <a:gd name="T59" fmla="*/ 24 h 952"/>
                  <a:gd name="T60" fmla="*/ 943 w 952"/>
                  <a:gd name="T61" fmla="*/ 9 h 952"/>
                  <a:gd name="T62" fmla="*/ 928 w 952"/>
                  <a:gd name="T63" fmla="*/ 2 h 952"/>
                  <a:gd name="T64" fmla="*/ 27 w 952"/>
                  <a:gd name="T65" fmla="*/ 0 h 95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952" h="952">
                    <a:moveTo>
                      <a:pt x="27" y="0"/>
                    </a:moveTo>
                    <a:lnTo>
                      <a:pt x="27" y="0"/>
                    </a:lnTo>
                    <a:lnTo>
                      <a:pt x="22" y="2"/>
                    </a:lnTo>
                    <a:lnTo>
                      <a:pt x="16" y="4"/>
                    </a:lnTo>
                    <a:lnTo>
                      <a:pt x="8" y="9"/>
                    </a:lnTo>
                    <a:lnTo>
                      <a:pt x="1" y="17"/>
                    </a:lnTo>
                    <a:lnTo>
                      <a:pt x="0" y="24"/>
                    </a:lnTo>
                    <a:lnTo>
                      <a:pt x="0" y="28"/>
                    </a:lnTo>
                    <a:lnTo>
                      <a:pt x="0" y="663"/>
                    </a:lnTo>
                    <a:lnTo>
                      <a:pt x="0" y="668"/>
                    </a:lnTo>
                    <a:lnTo>
                      <a:pt x="1" y="673"/>
                    </a:lnTo>
                    <a:lnTo>
                      <a:pt x="8" y="683"/>
                    </a:lnTo>
                    <a:lnTo>
                      <a:pt x="16" y="688"/>
                    </a:lnTo>
                    <a:lnTo>
                      <a:pt x="22" y="690"/>
                    </a:lnTo>
                    <a:lnTo>
                      <a:pt x="27" y="690"/>
                    </a:lnTo>
                    <a:lnTo>
                      <a:pt x="376" y="690"/>
                    </a:lnTo>
                    <a:lnTo>
                      <a:pt x="360" y="854"/>
                    </a:lnTo>
                    <a:lnTo>
                      <a:pt x="237" y="853"/>
                    </a:lnTo>
                    <a:lnTo>
                      <a:pt x="237" y="854"/>
                    </a:lnTo>
                    <a:lnTo>
                      <a:pt x="230" y="854"/>
                    </a:lnTo>
                    <a:lnTo>
                      <a:pt x="223" y="860"/>
                    </a:lnTo>
                    <a:lnTo>
                      <a:pt x="216" y="865"/>
                    </a:lnTo>
                    <a:lnTo>
                      <a:pt x="211" y="876"/>
                    </a:lnTo>
                    <a:lnTo>
                      <a:pt x="209" y="883"/>
                    </a:lnTo>
                    <a:lnTo>
                      <a:pt x="197" y="920"/>
                    </a:lnTo>
                    <a:lnTo>
                      <a:pt x="197" y="923"/>
                    </a:lnTo>
                    <a:lnTo>
                      <a:pt x="194" y="927"/>
                    </a:lnTo>
                    <a:lnTo>
                      <a:pt x="197" y="935"/>
                    </a:lnTo>
                    <a:lnTo>
                      <a:pt x="202" y="943"/>
                    </a:lnTo>
                    <a:lnTo>
                      <a:pt x="205" y="947"/>
                    </a:lnTo>
                    <a:lnTo>
                      <a:pt x="211" y="950"/>
                    </a:lnTo>
                    <a:lnTo>
                      <a:pt x="216" y="952"/>
                    </a:lnTo>
                    <a:lnTo>
                      <a:pt x="224" y="952"/>
                    </a:lnTo>
                    <a:lnTo>
                      <a:pt x="727" y="952"/>
                    </a:lnTo>
                    <a:lnTo>
                      <a:pt x="734" y="952"/>
                    </a:lnTo>
                    <a:lnTo>
                      <a:pt x="739" y="950"/>
                    </a:lnTo>
                    <a:lnTo>
                      <a:pt x="743" y="949"/>
                    </a:lnTo>
                    <a:lnTo>
                      <a:pt x="749" y="945"/>
                    </a:lnTo>
                    <a:lnTo>
                      <a:pt x="751" y="939"/>
                    </a:lnTo>
                    <a:lnTo>
                      <a:pt x="754" y="934"/>
                    </a:lnTo>
                    <a:lnTo>
                      <a:pt x="754" y="928"/>
                    </a:lnTo>
                    <a:lnTo>
                      <a:pt x="754" y="923"/>
                    </a:lnTo>
                    <a:lnTo>
                      <a:pt x="754" y="920"/>
                    </a:lnTo>
                    <a:lnTo>
                      <a:pt x="739" y="876"/>
                    </a:lnTo>
                    <a:lnTo>
                      <a:pt x="738" y="871"/>
                    </a:lnTo>
                    <a:lnTo>
                      <a:pt x="734" y="863"/>
                    </a:lnTo>
                    <a:lnTo>
                      <a:pt x="727" y="857"/>
                    </a:lnTo>
                    <a:lnTo>
                      <a:pt x="721" y="854"/>
                    </a:lnTo>
                    <a:lnTo>
                      <a:pt x="713" y="854"/>
                    </a:lnTo>
                    <a:lnTo>
                      <a:pt x="590" y="854"/>
                    </a:lnTo>
                    <a:lnTo>
                      <a:pt x="573" y="690"/>
                    </a:lnTo>
                    <a:lnTo>
                      <a:pt x="923" y="690"/>
                    </a:lnTo>
                    <a:lnTo>
                      <a:pt x="928" y="690"/>
                    </a:lnTo>
                    <a:lnTo>
                      <a:pt x="934" y="688"/>
                    </a:lnTo>
                    <a:lnTo>
                      <a:pt x="943" y="683"/>
                    </a:lnTo>
                    <a:lnTo>
                      <a:pt x="949" y="673"/>
                    </a:lnTo>
                    <a:lnTo>
                      <a:pt x="950" y="668"/>
                    </a:lnTo>
                    <a:lnTo>
                      <a:pt x="952" y="663"/>
                    </a:lnTo>
                    <a:lnTo>
                      <a:pt x="952" y="28"/>
                    </a:lnTo>
                    <a:lnTo>
                      <a:pt x="950" y="24"/>
                    </a:lnTo>
                    <a:lnTo>
                      <a:pt x="949" y="17"/>
                    </a:lnTo>
                    <a:lnTo>
                      <a:pt x="943" y="9"/>
                    </a:lnTo>
                    <a:lnTo>
                      <a:pt x="934" y="4"/>
                    </a:lnTo>
                    <a:lnTo>
                      <a:pt x="928" y="2"/>
                    </a:lnTo>
                    <a:lnTo>
                      <a:pt x="923" y="0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1958" name="Freeform 240"/>
              <p:cNvSpPr>
                <a:spLocks/>
              </p:cNvSpPr>
              <p:nvPr/>
            </p:nvSpPr>
            <p:spPr bwMode="auto">
              <a:xfrm>
                <a:off x="3221" y="1615"/>
                <a:ext cx="905" cy="644"/>
              </a:xfrm>
              <a:custGeom>
                <a:avLst/>
                <a:gdLst>
                  <a:gd name="T0" fmla="*/ 900 w 905"/>
                  <a:gd name="T1" fmla="*/ 0 h 644"/>
                  <a:gd name="T2" fmla="*/ 4 w 905"/>
                  <a:gd name="T3" fmla="*/ 0 h 644"/>
                  <a:gd name="T4" fmla="*/ 0 w 905"/>
                  <a:gd name="T5" fmla="*/ 2 h 644"/>
                  <a:gd name="T6" fmla="*/ 0 w 905"/>
                  <a:gd name="T7" fmla="*/ 5 h 644"/>
                  <a:gd name="T8" fmla="*/ 0 w 905"/>
                  <a:gd name="T9" fmla="*/ 640 h 644"/>
                  <a:gd name="T10" fmla="*/ 0 w 905"/>
                  <a:gd name="T11" fmla="*/ 644 h 644"/>
                  <a:gd name="T12" fmla="*/ 4 w 905"/>
                  <a:gd name="T13" fmla="*/ 644 h 644"/>
                  <a:gd name="T14" fmla="*/ 367 w 905"/>
                  <a:gd name="T15" fmla="*/ 644 h 644"/>
                  <a:gd name="T16" fmla="*/ 531 w 905"/>
                  <a:gd name="T17" fmla="*/ 644 h 644"/>
                  <a:gd name="T18" fmla="*/ 538 w 905"/>
                  <a:gd name="T19" fmla="*/ 644 h 644"/>
                  <a:gd name="T20" fmla="*/ 900 w 905"/>
                  <a:gd name="T21" fmla="*/ 644 h 644"/>
                  <a:gd name="T22" fmla="*/ 904 w 905"/>
                  <a:gd name="T23" fmla="*/ 644 h 644"/>
                  <a:gd name="T24" fmla="*/ 905 w 905"/>
                  <a:gd name="T25" fmla="*/ 640 h 644"/>
                  <a:gd name="T26" fmla="*/ 905 w 905"/>
                  <a:gd name="T27" fmla="*/ 5 h 644"/>
                  <a:gd name="T28" fmla="*/ 904 w 905"/>
                  <a:gd name="T29" fmla="*/ 2 h 644"/>
                  <a:gd name="T30" fmla="*/ 900 w 905"/>
                  <a:gd name="T31" fmla="*/ 0 h 64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905" h="644">
                    <a:moveTo>
                      <a:pt x="900" y="0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640"/>
                    </a:lnTo>
                    <a:lnTo>
                      <a:pt x="0" y="644"/>
                    </a:lnTo>
                    <a:lnTo>
                      <a:pt x="4" y="644"/>
                    </a:lnTo>
                    <a:lnTo>
                      <a:pt x="367" y="644"/>
                    </a:lnTo>
                    <a:lnTo>
                      <a:pt x="531" y="644"/>
                    </a:lnTo>
                    <a:lnTo>
                      <a:pt x="538" y="644"/>
                    </a:lnTo>
                    <a:lnTo>
                      <a:pt x="900" y="644"/>
                    </a:lnTo>
                    <a:lnTo>
                      <a:pt x="904" y="644"/>
                    </a:lnTo>
                    <a:lnTo>
                      <a:pt x="905" y="640"/>
                    </a:lnTo>
                    <a:lnTo>
                      <a:pt x="905" y="5"/>
                    </a:lnTo>
                    <a:lnTo>
                      <a:pt x="904" y="2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1959" name="Freeform 241"/>
              <p:cNvSpPr>
                <a:spLocks/>
              </p:cNvSpPr>
              <p:nvPr/>
            </p:nvSpPr>
            <p:spPr bwMode="auto">
              <a:xfrm>
                <a:off x="3236" y="1631"/>
                <a:ext cx="874" cy="580"/>
              </a:xfrm>
              <a:custGeom>
                <a:avLst/>
                <a:gdLst>
                  <a:gd name="T0" fmla="*/ 867 w 874"/>
                  <a:gd name="T1" fmla="*/ 0 h 580"/>
                  <a:gd name="T2" fmla="*/ 0 w 874"/>
                  <a:gd name="T3" fmla="*/ 0 h 580"/>
                  <a:gd name="T4" fmla="*/ 0 w 874"/>
                  <a:gd name="T5" fmla="*/ 580 h 580"/>
                  <a:gd name="T6" fmla="*/ 874 w 874"/>
                  <a:gd name="T7" fmla="*/ 580 h 580"/>
                  <a:gd name="T8" fmla="*/ 874 w 874"/>
                  <a:gd name="T9" fmla="*/ 0 h 580"/>
                  <a:gd name="T10" fmla="*/ 867 w 874"/>
                  <a:gd name="T11" fmla="*/ 0 h 58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74" h="580">
                    <a:moveTo>
                      <a:pt x="867" y="0"/>
                    </a:moveTo>
                    <a:lnTo>
                      <a:pt x="0" y="0"/>
                    </a:lnTo>
                    <a:lnTo>
                      <a:pt x="0" y="580"/>
                    </a:lnTo>
                    <a:lnTo>
                      <a:pt x="874" y="580"/>
                    </a:lnTo>
                    <a:lnTo>
                      <a:pt x="874" y="0"/>
                    </a:lnTo>
                    <a:lnTo>
                      <a:pt x="867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1960" name="Freeform 242"/>
              <p:cNvSpPr>
                <a:spLocks/>
              </p:cNvSpPr>
              <p:nvPr/>
            </p:nvSpPr>
            <p:spPr bwMode="auto">
              <a:xfrm>
                <a:off x="3251" y="1646"/>
                <a:ext cx="845" cy="550"/>
              </a:xfrm>
              <a:custGeom>
                <a:avLst/>
                <a:gdLst>
                  <a:gd name="T0" fmla="*/ 845 w 845"/>
                  <a:gd name="T1" fmla="*/ 0 h 550"/>
                  <a:gd name="T2" fmla="*/ 845 w 845"/>
                  <a:gd name="T3" fmla="*/ 0 h 550"/>
                  <a:gd name="T4" fmla="*/ 845 w 845"/>
                  <a:gd name="T5" fmla="*/ 550 h 550"/>
                  <a:gd name="T6" fmla="*/ 0 w 845"/>
                  <a:gd name="T7" fmla="*/ 550 h 550"/>
                  <a:gd name="T8" fmla="*/ 0 w 845"/>
                  <a:gd name="T9" fmla="*/ 0 h 550"/>
                  <a:gd name="T10" fmla="*/ 845 w 845"/>
                  <a:gd name="T11" fmla="*/ 0 h 55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45" h="550">
                    <a:moveTo>
                      <a:pt x="845" y="0"/>
                    </a:moveTo>
                    <a:lnTo>
                      <a:pt x="845" y="0"/>
                    </a:lnTo>
                    <a:lnTo>
                      <a:pt x="845" y="550"/>
                    </a:lnTo>
                    <a:lnTo>
                      <a:pt x="0" y="550"/>
                    </a:lnTo>
                    <a:lnTo>
                      <a:pt x="0" y="0"/>
                    </a:lnTo>
                    <a:lnTo>
                      <a:pt x="845" y="0"/>
                    </a:lnTo>
                    <a:close/>
                  </a:path>
                </a:pathLst>
              </a:custGeom>
              <a:solidFill>
                <a:srgbClr val="67C6D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1961" name="Freeform 243"/>
              <p:cNvSpPr>
                <a:spLocks/>
              </p:cNvSpPr>
              <p:nvPr/>
            </p:nvSpPr>
            <p:spPr bwMode="auto">
              <a:xfrm>
                <a:off x="3391" y="1661"/>
                <a:ext cx="690" cy="521"/>
              </a:xfrm>
              <a:custGeom>
                <a:avLst/>
                <a:gdLst>
                  <a:gd name="T0" fmla="*/ 0 w 690"/>
                  <a:gd name="T1" fmla="*/ 0 h 521"/>
                  <a:gd name="T2" fmla="*/ 0 w 690"/>
                  <a:gd name="T3" fmla="*/ 0 h 521"/>
                  <a:gd name="T4" fmla="*/ 690 w 690"/>
                  <a:gd name="T5" fmla="*/ 0 h 521"/>
                  <a:gd name="T6" fmla="*/ 690 w 690"/>
                  <a:gd name="T7" fmla="*/ 521 h 521"/>
                  <a:gd name="T8" fmla="*/ 498 w 690"/>
                  <a:gd name="T9" fmla="*/ 521 h 521"/>
                  <a:gd name="T10" fmla="*/ 482 w 690"/>
                  <a:gd name="T11" fmla="*/ 495 h 521"/>
                  <a:gd name="T12" fmla="*/ 465 w 690"/>
                  <a:gd name="T13" fmla="*/ 470 h 521"/>
                  <a:gd name="T14" fmla="*/ 448 w 690"/>
                  <a:gd name="T15" fmla="*/ 448 h 521"/>
                  <a:gd name="T16" fmla="*/ 430 w 690"/>
                  <a:gd name="T17" fmla="*/ 426 h 521"/>
                  <a:gd name="T18" fmla="*/ 412 w 690"/>
                  <a:gd name="T19" fmla="*/ 406 h 521"/>
                  <a:gd name="T20" fmla="*/ 393 w 690"/>
                  <a:gd name="T21" fmla="*/ 385 h 521"/>
                  <a:gd name="T22" fmla="*/ 357 w 690"/>
                  <a:gd name="T23" fmla="*/ 354 h 521"/>
                  <a:gd name="T24" fmla="*/ 319 w 690"/>
                  <a:gd name="T25" fmla="*/ 322 h 521"/>
                  <a:gd name="T26" fmla="*/ 280 w 690"/>
                  <a:gd name="T27" fmla="*/ 295 h 521"/>
                  <a:gd name="T28" fmla="*/ 205 w 690"/>
                  <a:gd name="T29" fmla="*/ 246 h 521"/>
                  <a:gd name="T30" fmla="*/ 169 w 690"/>
                  <a:gd name="T31" fmla="*/ 222 h 521"/>
                  <a:gd name="T32" fmla="*/ 137 w 690"/>
                  <a:gd name="T33" fmla="*/ 199 h 521"/>
                  <a:gd name="T34" fmla="*/ 105 w 690"/>
                  <a:gd name="T35" fmla="*/ 173 h 521"/>
                  <a:gd name="T36" fmla="*/ 76 w 690"/>
                  <a:gd name="T37" fmla="*/ 146 h 521"/>
                  <a:gd name="T38" fmla="*/ 64 w 690"/>
                  <a:gd name="T39" fmla="*/ 131 h 521"/>
                  <a:gd name="T40" fmla="*/ 50 w 690"/>
                  <a:gd name="T41" fmla="*/ 114 h 521"/>
                  <a:gd name="T42" fmla="*/ 40 w 690"/>
                  <a:gd name="T43" fmla="*/ 98 h 521"/>
                  <a:gd name="T44" fmla="*/ 29 w 690"/>
                  <a:gd name="T45" fmla="*/ 81 h 521"/>
                  <a:gd name="T46" fmla="*/ 20 w 690"/>
                  <a:gd name="T47" fmla="*/ 63 h 521"/>
                  <a:gd name="T48" fmla="*/ 12 w 690"/>
                  <a:gd name="T49" fmla="*/ 44 h 521"/>
                  <a:gd name="T50" fmla="*/ 5 w 690"/>
                  <a:gd name="T51" fmla="*/ 22 h 521"/>
                  <a:gd name="T52" fmla="*/ 0 w 690"/>
                  <a:gd name="T53" fmla="*/ 0 h 521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690" h="521">
                    <a:moveTo>
                      <a:pt x="0" y="0"/>
                    </a:moveTo>
                    <a:lnTo>
                      <a:pt x="0" y="0"/>
                    </a:lnTo>
                    <a:lnTo>
                      <a:pt x="690" y="0"/>
                    </a:lnTo>
                    <a:lnTo>
                      <a:pt x="690" y="521"/>
                    </a:lnTo>
                    <a:lnTo>
                      <a:pt x="498" y="521"/>
                    </a:lnTo>
                    <a:lnTo>
                      <a:pt x="482" y="495"/>
                    </a:lnTo>
                    <a:lnTo>
                      <a:pt x="465" y="470"/>
                    </a:lnTo>
                    <a:lnTo>
                      <a:pt x="448" y="448"/>
                    </a:lnTo>
                    <a:lnTo>
                      <a:pt x="430" y="426"/>
                    </a:lnTo>
                    <a:lnTo>
                      <a:pt x="412" y="406"/>
                    </a:lnTo>
                    <a:lnTo>
                      <a:pt x="393" y="385"/>
                    </a:lnTo>
                    <a:lnTo>
                      <a:pt x="357" y="354"/>
                    </a:lnTo>
                    <a:lnTo>
                      <a:pt x="319" y="322"/>
                    </a:lnTo>
                    <a:lnTo>
                      <a:pt x="280" y="295"/>
                    </a:lnTo>
                    <a:lnTo>
                      <a:pt x="205" y="246"/>
                    </a:lnTo>
                    <a:lnTo>
                      <a:pt x="169" y="222"/>
                    </a:lnTo>
                    <a:lnTo>
                      <a:pt x="137" y="199"/>
                    </a:lnTo>
                    <a:lnTo>
                      <a:pt x="105" y="173"/>
                    </a:lnTo>
                    <a:lnTo>
                      <a:pt x="76" y="146"/>
                    </a:lnTo>
                    <a:lnTo>
                      <a:pt x="64" y="131"/>
                    </a:lnTo>
                    <a:lnTo>
                      <a:pt x="50" y="114"/>
                    </a:lnTo>
                    <a:lnTo>
                      <a:pt x="40" y="98"/>
                    </a:lnTo>
                    <a:lnTo>
                      <a:pt x="29" y="81"/>
                    </a:lnTo>
                    <a:lnTo>
                      <a:pt x="20" y="63"/>
                    </a:lnTo>
                    <a:lnTo>
                      <a:pt x="12" y="44"/>
                    </a:lnTo>
                    <a:lnTo>
                      <a:pt x="5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DD4E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1962" name="Rectangle 244"/>
              <p:cNvSpPr>
                <a:spLocks noChangeArrowheads="1"/>
              </p:cNvSpPr>
              <p:nvPr/>
            </p:nvSpPr>
            <p:spPr bwMode="auto">
              <a:xfrm>
                <a:off x="3778" y="2468"/>
                <a:ext cx="15" cy="1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1963" name="Rectangle 245"/>
              <p:cNvSpPr>
                <a:spLocks noChangeArrowheads="1"/>
              </p:cNvSpPr>
              <p:nvPr/>
            </p:nvSpPr>
            <p:spPr bwMode="auto">
              <a:xfrm>
                <a:off x="3778" y="2468"/>
                <a:ext cx="15" cy="1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1964" name="Freeform 246"/>
              <p:cNvSpPr>
                <a:spLocks/>
              </p:cNvSpPr>
              <p:nvPr/>
            </p:nvSpPr>
            <p:spPr bwMode="auto">
              <a:xfrm>
                <a:off x="3431" y="2468"/>
                <a:ext cx="484" cy="52"/>
              </a:xfrm>
              <a:custGeom>
                <a:avLst/>
                <a:gdLst>
                  <a:gd name="T0" fmla="*/ 484 w 484"/>
                  <a:gd name="T1" fmla="*/ 51 h 52"/>
                  <a:gd name="T2" fmla="*/ 484 w 484"/>
                  <a:gd name="T3" fmla="*/ 51 h 52"/>
                  <a:gd name="T4" fmla="*/ 472 w 484"/>
                  <a:gd name="T5" fmla="*/ 7 h 52"/>
                  <a:gd name="T6" fmla="*/ 469 w 484"/>
                  <a:gd name="T7" fmla="*/ 3 h 52"/>
                  <a:gd name="T8" fmla="*/ 468 w 484"/>
                  <a:gd name="T9" fmla="*/ 2 h 52"/>
                  <a:gd name="T10" fmla="*/ 464 w 484"/>
                  <a:gd name="T11" fmla="*/ 0 h 52"/>
                  <a:gd name="T12" fmla="*/ 362 w 484"/>
                  <a:gd name="T13" fmla="*/ 0 h 52"/>
                  <a:gd name="T14" fmla="*/ 347 w 484"/>
                  <a:gd name="T15" fmla="*/ 0 h 52"/>
                  <a:gd name="T16" fmla="*/ 332 w 484"/>
                  <a:gd name="T17" fmla="*/ 0 h 52"/>
                  <a:gd name="T18" fmla="*/ 151 w 484"/>
                  <a:gd name="T19" fmla="*/ 0 h 52"/>
                  <a:gd name="T20" fmla="*/ 136 w 484"/>
                  <a:gd name="T21" fmla="*/ 0 h 52"/>
                  <a:gd name="T22" fmla="*/ 121 w 484"/>
                  <a:gd name="T23" fmla="*/ 0 h 52"/>
                  <a:gd name="T24" fmla="*/ 20 w 484"/>
                  <a:gd name="T25" fmla="*/ 0 h 52"/>
                  <a:gd name="T26" fmla="*/ 17 w 484"/>
                  <a:gd name="T27" fmla="*/ 2 h 52"/>
                  <a:gd name="T28" fmla="*/ 14 w 484"/>
                  <a:gd name="T29" fmla="*/ 7 h 52"/>
                  <a:gd name="T30" fmla="*/ 0 w 484"/>
                  <a:gd name="T31" fmla="*/ 51 h 52"/>
                  <a:gd name="T32" fmla="*/ 2 w 484"/>
                  <a:gd name="T33" fmla="*/ 52 h 52"/>
                  <a:gd name="T34" fmla="*/ 5 w 484"/>
                  <a:gd name="T35" fmla="*/ 52 h 52"/>
                  <a:gd name="T36" fmla="*/ 479 w 484"/>
                  <a:gd name="T37" fmla="*/ 52 h 52"/>
                  <a:gd name="T38" fmla="*/ 483 w 484"/>
                  <a:gd name="T39" fmla="*/ 52 h 52"/>
                  <a:gd name="T40" fmla="*/ 484 w 484"/>
                  <a:gd name="T41" fmla="*/ 51 h 5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484" h="52">
                    <a:moveTo>
                      <a:pt x="484" y="51"/>
                    </a:moveTo>
                    <a:lnTo>
                      <a:pt x="484" y="51"/>
                    </a:lnTo>
                    <a:lnTo>
                      <a:pt x="472" y="7"/>
                    </a:lnTo>
                    <a:lnTo>
                      <a:pt x="469" y="3"/>
                    </a:lnTo>
                    <a:lnTo>
                      <a:pt x="468" y="2"/>
                    </a:lnTo>
                    <a:lnTo>
                      <a:pt x="464" y="0"/>
                    </a:lnTo>
                    <a:lnTo>
                      <a:pt x="362" y="0"/>
                    </a:lnTo>
                    <a:lnTo>
                      <a:pt x="347" y="0"/>
                    </a:lnTo>
                    <a:lnTo>
                      <a:pt x="332" y="0"/>
                    </a:lnTo>
                    <a:lnTo>
                      <a:pt x="151" y="0"/>
                    </a:lnTo>
                    <a:lnTo>
                      <a:pt x="136" y="0"/>
                    </a:lnTo>
                    <a:lnTo>
                      <a:pt x="121" y="0"/>
                    </a:lnTo>
                    <a:lnTo>
                      <a:pt x="20" y="0"/>
                    </a:lnTo>
                    <a:lnTo>
                      <a:pt x="17" y="2"/>
                    </a:lnTo>
                    <a:lnTo>
                      <a:pt x="14" y="7"/>
                    </a:lnTo>
                    <a:lnTo>
                      <a:pt x="0" y="51"/>
                    </a:lnTo>
                    <a:lnTo>
                      <a:pt x="2" y="52"/>
                    </a:lnTo>
                    <a:lnTo>
                      <a:pt x="5" y="52"/>
                    </a:lnTo>
                    <a:lnTo>
                      <a:pt x="479" y="52"/>
                    </a:lnTo>
                    <a:lnTo>
                      <a:pt x="483" y="52"/>
                    </a:lnTo>
                    <a:lnTo>
                      <a:pt x="484" y="51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1965" name="Freeform 247"/>
              <p:cNvSpPr>
                <a:spLocks noEditPoints="1"/>
              </p:cNvSpPr>
              <p:nvPr/>
            </p:nvSpPr>
            <p:spPr bwMode="auto">
              <a:xfrm>
                <a:off x="3209" y="1603"/>
                <a:ext cx="931" cy="931"/>
              </a:xfrm>
              <a:custGeom>
                <a:avLst/>
                <a:gdLst>
                  <a:gd name="T0" fmla="*/ 917 w 931"/>
                  <a:gd name="T1" fmla="*/ 652 h 931"/>
                  <a:gd name="T2" fmla="*/ 912 w 931"/>
                  <a:gd name="T3" fmla="*/ 656 h 931"/>
                  <a:gd name="T4" fmla="*/ 544 w 931"/>
                  <a:gd name="T5" fmla="*/ 656 h 931"/>
                  <a:gd name="T6" fmla="*/ 16 w 931"/>
                  <a:gd name="T7" fmla="*/ 656 h 931"/>
                  <a:gd name="T8" fmla="*/ 12 w 931"/>
                  <a:gd name="T9" fmla="*/ 652 h 931"/>
                  <a:gd name="T10" fmla="*/ 12 w 931"/>
                  <a:gd name="T11" fmla="*/ 14 h 931"/>
                  <a:gd name="T12" fmla="*/ 912 w 931"/>
                  <a:gd name="T13" fmla="*/ 13 h 931"/>
                  <a:gd name="T14" fmla="*/ 917 w 931"/>
                  <a:gd name="T15" fmla="*/ 17 h 931"/>
                  <a:gd name="T16" fmla="*/ 554 w 931"/>
                  <a:gd name="T17" fmla="*/ 852 h 931"/>
                  <a:gd name="T18" fmla="*/ 373 w 931"/>
                  <a:gd name="T19" fmla="*/ 852 h 931"/>
                  <a:gd name="T20" fmla="*/ 539 w 931"/>
                  <a:gd name="T21" fmla="*/ 668 h 931"/>
                  <a:gd name="T22" fmla="*/ 701 w 931"/>
                  <a:gd name="T23" fmla="*/ 865 h 931"/>
                  <a:gd name="T24" fmla="*/ 705 w 931"/>
                  <a:gd name="T25" fmla="*/ 867 h 931"/>
                  <a:gd name="T26" fmla="*/ 721 w 931"/>
                  <a:gd name="T27" fmla="*/ 916 h 931"/>
                  <a:gd name="T28" fmla="*/ 716 w 931"/>
                  <a:gd name="T29" fmla="*/ 917 h 931"/>
                  <a:gd name="T30" fmla="*/ 209 w 931"/>
                  <a:gd name="T31" fmla="*/ 917 h 931"/>
                  <a:gd name="T32" fmla="*/ 222 w 931"/>
                  <a:gd name="T33" fmla="*/ 872 h 931"/>
                  <a:gd name="T34" fmla="*/ 227 w 931"/>
                  <a:gd name="T35" fmla="*/ 865 h 931"/>
                  <a:gd name="T36" fmla="*/ 569 w 931"/>
                  <a:gd name="T37" fmla="*/ 865 h 931"/>
                  <a:gd name="T38" fmla="*/ 912 w 931"/>
                  <a:gd name="T39" fmla="*/ 0 h 931"/>
                  <a:gd name="T40" fmla="*/ 9 w 931"/>
                  <a:gd name="T41" fmla="*/ 1 h 931"/>
                  <a:gd name="T42" fmla="*/ 0 w 931"/>
                  <a:gd name="T43" fmla="*/ 10 h 931"/>
                  <a:gd name="T44" fmla="*/ 0 w 931"/>
                  <a:gd name="T45" fmla="*/ 652 h 931"/>
                  <a:gd name="T46" fmla="*/ 4 w 931"/>
                  <a:gd name="T47" fmla="*/ 665 h 931"/>
                  <a:gd name="T48" fmla="*/ 16 w 931"/>
                  <a:gd name="T49" fmla="*/ 668 h 931"/>
                  <a:gd name="T50" fmla="*/ 360 w 931"/>
                  <a:gd name="T51" fmla="*/ 854 h 931"/>
                  <a:gd name="T52" fmla="*/ 222 w 931"/>
                  <a:gd name="T53" fmla="*/ 854 h 931"/>
                  <a:gd name="T54" fmla="*/ 213 w 931"/>
                  <a:gd name="T55" fmla="*/ 861 h 931"/>
                  <a:gd name="T56" fmla="*/ 197 w 931"/>
                  <a:gd name="T57" fmla="*/ 912 h 931"/>
                  <a:gd name="T58" fmla="*/ 197 w 931"/>
                  <a:gd name="T59" fmla="*/ 921 h 931"/>
                  <a:gd name="T60" fmla="*/ 204 w 931"/>
                  <a:gd name="T61" fmla="*/ 931 h 931"/>
                  <a:gd name="T62" fmla="*/ 716 w 931"/>
                  <a:gd name="T63" fmla="*/ 931 h 931"/>
                  <a:gd name="T64" fmla="*/ 728 w 931"/>
                  <a:gd name="T65" fmla="*/ 924 h 931"/>
                  <a:gd name="T66" fmla="*/ 732 w 931"/>
                  <a:gd name="T67" fmla="*/ 914 h 931"/>
                  <a:gd name="T68" fmla="*/ 717 w 931"/>
                  <a:gd name="T69" fmla="*/ 868 h 931"/>
                  <a:gd name="T70" fmla="*/ 713 w 931"/>
                  <a:gd name="T71" fmla="*/ 860 h 931"/>
                  <a:gd name="T72" fmla="*/ 702 w 931"/>
                  <a:gd name="T73" fmla="*/ 854 h 931"/>
                  <a:gd name="T74" fmla="*/ 551 w 931"/>
                  <a:gd name="T75" fmla="*/ 668 h 931"/>
                  <a:gd name="T76" fmla="*/ 919 w 931"/>
                  <a:gd name="T77" fmla="*/ 668 h 931"/>
                  <a:gd name="T78" fmla="*/ 928 w 931"/>
                  <a:gd name="T79" fmla="*/ 658 h 931"/>
                  <a:gd name="T80" fmla="*/ 931 w 931"/>
                  <a:gd name="T81" fmla="*/ 17 h 931"/>
                  <a:gd name="T82" fmla="*/ 924 w 931"/>
                  <a:gd name="T83" fmla="*/ 5 h 931"/>
                  <a:gd name="T84" fmla="*/ 912 w 931"/>
                  <a:gd name="T85" fmla="*/ 0 h 93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931" h="931">
                    <a:moveTo>
                      <a:pt x="917" y="652"/>
                    </a:moveTo>
                    <a:lnTo>
                      <a:pt x="917" y="652"/>
                    </a:lnTo>
                    <a:lnTo>
                      <a:pt x="916" y="656"/>
                    </a:lnTo>
                    <a:lnTo>
                      <a:pt x="912" y="656"/>
                    </a:lnTo>
                    <a:lnTo>
                      <a:pt x="550" y="656"/>
                    </a:lnTo>
                    <a:lnTo>
                      <a:pt x="544" y="656"/>
                    </a:lnTo>
                    <a:lnTo>
                      <a:pt x="379" y="656"/>
                    </a:lnTo>
                    <a:lnTo>
                      <a:pt x="16" y="656"/>
                    </a:lnTo>
                    <a:lnTo>
                      <a:pt x="12" y="656"/>
                    </a:lnTo>
                    <a:lnTo>
                      <a:pt x="12" y="652"/>
                    </a:lnTo>
                    <a:lnTo>
                      <a:pt x="12" y="17"/>
                    </a:lnTo>
                    <a:lnTo>
                      <a:pt x="12" y="14"/>
                    </a:lnTo>
                    <a:lnTo>
                      <a:pt x="16" y="13"/>
                    </a:lnTo>
                    <a:lnTo>
                      <a:pt x="912" y="13"/>
                    </a:lnTo>
                    <a:lnTo>
                      <a:pt x="916" y="14"/>
                    </a:lnTo>
                    <a:lnTo>
                      <a:pt x="917" y="17"/>
                    </a:lnTo>
                    <a:lnTo>
                      <a:pt x="917" y="652"/>
                    </a:lnTo>
                    <a:close/>
                    <a:moveTo>
                      <a:pt x="554" y="852"/>
                    </a:moveTo>
                    <a:lnTo>
                      <a:pt x="554" y="852"/>
                    </a:lnTo>
                    <a:lnTo>
                      <a:pt x="373" y="852"/>
                    </a:lnTo>
                    <a:lnTo>
                      <a:pt x="390" y="668"/>
                    </a:lnTo>
                    <a:lnTo>
                      <a:pt x="539" y="668"/>
                    </a:lnTo>
                    <a:lnTo>
                      <a:pt x="554" y="852"/>
                    </a:lnTo>
                    <a:close/>
                    <a:moveTo>
                      <a:pt x="701" y="865"/>
                    </a:moveTo>
                    <a:lnTo>
                      <a:pt x="701" y="865"/>
                    </a:lnTo>
                    <a:lnTo>
                      <a:pt x="705" y="867"/>
                    </a:lnTo>
                    <a:lnTo>
                      <a:pt x="706" y="872"/>
                    </a:lnTo>
                    <a:lnTo>
                      <a:pt x="721" y="916"/>
                    </a:lnTo>
                    <a:lnTo>
                      <a:pt x="719" y="917"/>
                    </a:lnTo>
                    <a:lnTo>
                      <a:pt x="716" y="917"/>
                    </a:lnTo>
                    <a:lnTo>
                      <a:pt x="213" y="917"/>
                    </a:lnTo>
                    <a:lnTo>
                      <a:pt x="209" y="917"/>
                    </a:lnTo>
                    <a:lnTo>
                      <a:pt x="208" y="916"/>
                    </a:lnTo>
                    <a:lnTo>
                      <a:pt x="222" y="872"/>
                    </a:lnTo>
                    <a:lnTo>
                      <a:pt x="226" y="867"/>
                    </a:lnTo>
                    <a:lnTo>
                      <a:pt x="227" y="865"/>
                    </a:lnTo>
                    <a:lnTo>
                      <a:pt x="358" y="865"/>
                    </a:lnTo>
                    <a:lnTo>
                      <a:pt x="569" y="865"/>
                    </a:lnTo>
                    <a:lnTo>
                      <a:pt x="701" y="865"/>
                    </a:lnTo>
                    <a:close/>
                    <a:moveTo>
                      <a:pt x="912" y="0"/>
                    </a:moveTo>
                    <a:lnTo>
                      <a:pt x="16" y="0"/>
                    </a:lnTo>
                    <a:lnTo>
                      <a:pt x="9" y="1"/>
                    </a:lnTo>
                    <a:lnTo>
                      <a:pt x="4" y="5"/>
                    </a:lnTo>
                    <a:lnTo>
                      <a:pt x="0" y="10"/>
                    </a:lnTo>
                    <a:lnTo>
                      <a:pt x="0" y="17"/>
                    </a:lnTo>
                    <a:lnTo>
                      <a:pt x="0" y="652"/>
                    </a:lnTo>
                    <a:lnTo>
                      <a:pt x="0" y="658"/>
                    </a:lnTo>
                    <a:lnTo>
                      <a:pt x="4" y="665"/>
                    </a:lnTo>
                    <a:lnTo>
                      <a:pt x="9" y="668"/>
                    </a:lnTo>
                    <a:lnTo>
                      <a:pt x="16" y="668"/>
                    </a:lnTo>
                    <a:lnTo>
                      <a:pt x="376" y="668"/>
                    </a:lnTo>
                    <a:lnTo>
                      <a:pt x="360" y="854"/>
                    </a:lnTo>
                    <a:lnTo>
                      <a:pt x="227" y="852"/>
                    </a:lnTo>
                    <a:lnTo>
                      <a:pt x="222" y="854"/>
                    </a:lnTo>
                    <a:lnTo>
                      <a:pt x="216" y="857"/>
                    </a:lnTo>
                    <a:lnTo>
                      <a:pt x="213" y="861"/>
                    </a:lnTo>
                    <a:lnTo>
                      <a:pt x="212" y="868"/>
                    </a:lnTo>
                    <a:lnTo>
                      <a:pt x="197" y="912"/>
                    </a:lnTo>
                    <a:lnTo>
                      <a:pt x="197" y="914"/>
                    </a:lnTo>
                    <a:lnTo>
                      <a:pt x="197" y="921"/>
                    </a:lnTo>
                    <a:lnTo>
                      <a:pt x="198" y="924"/>
                    </a:lnTo>
                    <a:lnTo>
                      <a:pt x="204" y="931"/>
                    </a:lnTo>
                    <a:lnTo>
                      <a:pt x="213" y="931"/>
                    </a:lnTo>
                    <a:lnTo>
                      <a:pt x="716" y="931"/>
                    </a:lnTo>
                    <a:lnTo>
                      <a:pt x="723" y="931"/>
                    </a:lnTo>
                    <a:lnTo>
                      <a:pt x="728" y="924"/>
                    </a:lnTo>
                    <a:lnTo>
                      <a:pt x="732" y="919"/>
                    </a:lnTo>
                    <a:lnTo>
                      <a:pt x="732" y="914"/>
                    </a:lnTo>
                    <a:lnTo>
                      <a:pt x="732" y="912"/>
                    </a:lnTo>
                    <a:lnTo>
                      <a:pt x="717" y="868"/>
                    </a:lnTo>
                    <a:lnTo>
                      <a:pt x="717" y="864"/>
                    </a:lnTo>
                    <a:lnTo>
                      <a:pt x="713" y="860"/>
                    </a:lnTo>
                    <a:lnTo>
                      <a:pt x="710" y="856"/>
                    </a:lnTo>
                    <a:lnTo>
                      <a:pt x="702" y="854"/>
                    </a:lnTo>
                    <a:lnTo>
                      <a:pt x="568" y="854"/>
                    </a:lnTo>
                    <a:lnTo>
                      <a:pt x="551" y="668"/>
                    </a:lnTo>
                    <a:lnTo>
                      <a:pt x="912" y="668"/>
                    </a:lnTo>
                    <a:lnTo>
                      <a:pt x="919" y="668"/>
                    </a:lnTo>
                    <a:lnTo>
                      <a:pt x="924" y="665"/>
                    </a:lnTo>
                    <a:lnTo>
                      <a:pt x="928" y="658"/>
                    </a:lnTo>
                    <a:lnTo>
                      <a:pt x="931" y="652"/>
                    </a:lnTo>
                    <a:lnTo>
                      <a:pt x="931" y="17"/>
                    </a:lnTo>
                    <a:lnTo>
                      <a:pt x="928" y="10"/>
                    </a:lnTo>
                    <a:lnTo>
                      <a:pt x="924" y="5"/>
                    </a:lnTo>
                    <a:lnTo>
                      <a:pt x="919" y="1"/>
                    </a:lnTo>
                    <a:lnTo>
                      <a:pt x="91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1966" name="Freeform 248"/>
              <p:cNvSpPr>
                <a:spLocks/>
              </p:cNvSpPr>
              <p:nvPr/>
            </p:nvSpPr>
            <p:spPr bwMode="auto">
              <a:xfrm>
                <a:off x="3817" y="2216"/>
                <a:ext cx="293" cy="32"/>
              </a:xfrm>
              <a:custGeom>
                <a:avLst/>
                <a:gdLst>
                  <a:gd name="T0" fmla="*/ 8 w 293"/>
                  <a:gd name="T1" fmla="*/ 0 h 32"/>
                  <a:gd name="T2" fmla="*/ 8 w 293"/>
                  <a:gd name="T3" fmla="*/ 0 h 32"/>
                  <a:gd name="T4" fmla="*/ 5 w 293"/>
                  <a:gd name="T5" fmla="*/ 0 h 32"/>
                  <a:gd name="T6" fmla="*/ 4 w 293"/>
                  <a:gd name="T7" fmla="*/ 2 h 32"/>
                  <a:gd name="T8" fmla="*/ 1 w 293"/>
                  <a:gd name="T9" fmla="*/ 4 h 32"/>
                  <a:gd name="T10" fmla="*/ 0 w 293"/>
                  <a:gd name="T11" fmla="*/ 7 h 32"/>
                  <a:gd name="T12" fmla="*/ 0 w 293"/>
                  <a:gd name="T13" fmla="*/ 24 h 32"/>
                  <a:gd name="T14" fmla="*/ 1 w 293"/>
                  <a:gd name="T15" fmla="*/ 28 h 32"/>
                  <a:gd name="T16" fmla="*/ 4 w 293"/>
                  <a:gd name="T17" fmla="*/ 29 h 32"/>
                  <a:gd name="T18" fmla="*/ 5 w 293"/>
                  <a:gd name="T19" fmla="*/ 32 h 32"/>
                  <a:gd name="T20" fmla="*/ 8 w 293"/>
                  <a:gd name="T21" fmla="*/ 32 h 32"/>
                  <a:gd name="T22" fmla="*/ 286 w 293"/>
                  <a:gd name="T23" fmla="*/ 32 h 32"/>
                  <a:gd name="T24" fmla="*/ 290 w 293"/>
                  <a:gd name="T25" fmla="*/ 32 h 32"/>
                  <a:gd name="T26" fmla="*/ 291 w 293"/>
                  <a:gd name="T27" fmla="*/ 29 h 32"/>
                  <a:gd name="T28" fmla="*/ 293 w 293"/>
                  <a:gd name="T29" fmla="*/ 28 h 32"/>
                  <a:gd name="T30" fmla="*/ 293 w 293"/>
                  <a:gd name="T31" fmla="*/ 24 h 32"/>
                  <a:gd name="T32" fmla="*/ 293 w 293"/>
                  <a:gd name="T33" fmla="*/ 7 h 32"/>
                  <a:gd name="T34" fmla="*/ 293 w 293"/>
                  <a:gd name="T35" fmla="*/ 4 h 32"/>
                  <a:gd name="T36" fmla="*/ 291 w 293"/>
                  <a:gd name="T37" fmla="*/ 2 h 32"/>
                  <a:gd name="T38" fmla="*/ 290 w 293"/>
                  <a:gd name="T39" fmla="*/ 0 h 32"/>
                  <a:gd name="T40" fmla="*/ 286 w 293"/>
                  <a:gd name="T41" fmla="*/ 0 h 32"/>
                  <a:gd name="T42" fmla="*/ 8 w 293"/>
                  <a:gd name="T43" fmla="*/ 0 h 32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93" h="32">
                    <a:moveTo>
                      <a:pt x="8" y="0"/>
                    </a:moveTo>
                    <a:lnTo>
                      <a:pt x="8" y="0"/>
                    </a:lnTo>
                    <a:lnTo>
                      <a:pt x="5" y="0"/>
                    </a:lnTo>
                    <a:lnTo>
                      <a:pt x="4" y="2"/>
                    </a:lnTo>
                    <a:lnTo>
                      <a:pt x="1" y="4"/>
                    </a:lnTo>
                    <a:lnTo>
                      <a:pt x="0" y="7"/>
                    </a:lnTo>
                    <a:lnTo>
                      <a:pt x="0" y="24"/>
                    </a:lnTo>
                    <a:lnTo>
                      <a:pt x="1" y="28"/>
                    </a:lnTo>
                    <a:lnTo>
                      <a:pt x="4" y="29"/>
                    </a:lnTo>
                    <a:lnTo>
                      <a:pt x="5" y="32"/>
                    </a:lnTo>
                    <a:lnTo>
                      <a:pt x="8" y="32"/>
                    </a:lnTo>
                    <a:lnTo>
                      <a:pt x="286" y="32"/>
                    </a:lnTo>
                    <a:lnTo>
                      <a:pt x="290" y="32"/>
                    </a:lnTo>
                    <a:lnTo>
                      <a:pt x="291" y="29"/>
                    </a:lnTo>
                    <a:lnTo>
                      <a:pt x="293" y="28"/>
                    </a:lnTo>
                    <a:lnTo>
                      <a:pt x="293" y="24"/>
                    </a:lnTo>
                    <a:lnTo>
                      <a:pt x="293" y="7"/>
                    </a:lnTo>
                    <a:lnTo>
                      <a:pt x="293" y="4"/>
                    </a:lnTo>
                    <a:lnTo>
                      <a:pt x="291" y="2"/>
                    </a:lnTo>
                    <a:lnTo>
                      <a:pt x="290" y="0"/>
                    </a:lnTo>
                    <a:lnTo>
                      <a:pt x="286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1967" name="Freeform 249"/>
              <p:cNvSpPr>
                <a:spLocks noEditPoints="1"/>
              </p:cNvSpPr>
              <p:nvPr/>
            </p:nvSpPr>
            <p:spPr bwMode="auto">
              <a:xfrm>
                <a:off x="3821" y="2220"/>
                <a:ext cx="286" cy="24"/>
              </a:xfrm>
              <a:custGeom>
                <a:avLst/>
                <a:gdLst>
                  <a:gd name="T0" fmla="*/ 278 w 286"/>
                  <a:gd name="T1" fmla="*/ 17 h 24"/>
                  <a:gd name="T2" fmla="*/ 229 w 286"/>
                  <a:gd name="T3" fmla="*/ 17 h 24"/>
                  <a:gd name="T4" fmla="*/ 229 w 286"/>
                  <a:gd name="T5" fmla="*/ 7 h 24"/>
                  <a:gd name="T6" fmla="*/ 278 w 286"/>
                  <a:gd name="T7" fmla="*/ 7 h 24"/>
                  <a:gd name="T8" fmla="*/ 278 w 286"/>
                  <a:gd name="T9" fmla="*/ 17 h 24"/>
                  <a:gd name="T10" fmla="*/ 222 w 286"/>
                  <a:gd name="T11" fmla="*/ 17 h 24"/>
                  <a:gd name="T12" fmla="*/ 174 w 286"/>
                  <a:gd name="T13" fmla="*/ 17 h 24"/>
                  <a:gd name="T14" fmla="*/ 174 w 286"/>
                  <a:gd name="T15" fmla="*/ 7 h 24"/>
                  <a:gd name="T16" fmla="*/ 222 w 286"/>
                  <a:gd name="T17" fmla="*/ 7 h 24"/>
                  <a:gd name="T18" fmla="*/ 222 w 286"/>
                  <a:gd name="T19" fmla="*/ 17 h 24"/>
                  <a:gd name="T20" fmla="*/ 167 w 286"/>
                  <a:gd name="T21" fmla="*/ 17 h 24"/>
                  <a:gd name="T22" fmla="*/ 118 w 286"/>
                  <a:gd name="T23" fmla="*/ 17 h 24"/>
                  <a:gd name="T24" fmla="*/ 118 w 286"/>
                  <a:gd name="T25" fmla="*/ 7 h 24"/>
                  <a:gd name="T26" fmla="*/ 167 w 286"/>
                  <a:gd name="T27" fmla="*/ 7 h 24"/>
                  <a:gd name="T28" fmla="*/ 167 w 286"/>
                  <a:gd name="T29" fmla="*/ 17 h 24"/>
                  <a:gd name="T30" fmla="*/ 111 w 286"/>
                  <a:gd name="T31" fmla="*/ 17 h 24"/>
                  <a:gd name="T32" fmla="*/ 63 w 286"/>
                  <a:gd name="T33" fmla="*/ 17 h 24"/>
                  <a:gd name="T34" fmla="*/ 63 w 286"/>
                  <a:gd name="T35" fmla="*/ 7 h 24"/>
                  <a:gd name="T36" fmla="*/ 111 w 286"/>
                  <a:gd name="T37" fmla="*/ 7 h 24"/>
                  <a:gd name="T38" fmla="*/ 111 w 286"/>
                  <a:gd name="T39" fmla="*/ 17 h 24"/>
                  <a:gd name="T40" fmla="*/ 56 w 286"/>
                  <a:gd name="T41" fmla="*/ 17 h 24"/>
                  <a:gd name="T42" fmla="*/ 7 w 286"/>
                  <a:gd name="T43" fmla="*/ 17 h 24"/>
                  <a:gd name="T44" fmla="*/ 7 w 286"/>
                  <a:gd name="T45" fmla="*/ 7 h 24"/>
                  <a:gd name="T46" fmla="*/ 56 w 286"/>
                  <a:gd name="T47" fmla="*/ 7 h 24"/>
                  <a:gd name="T48" fmla="*/ 56 w 286"/>
                  <a:gd name="T49" fmla="*/ 17 h 24"/>
                  <a:gd name="T50" fmla="*/ 282 w 286"/>
                  <a:gd name="T51" fmla="*/ 0 h 24"/>
                  <a:gd name="T52" fmla="*/ 4 w 286"/>
                  <a:gd name="T53" fmla="*/ 0 h 24"/>
                  <a:gd name="T54" fmla="*/ 1 w 286"/>
                  <a:gd name="T55" fmla="*/ 0 h 24"/>
                  <a:gd name="T56" fmla="*/ 0 w 286"/>
                  <a:gd name="T57" fmla="*/ 3 h 24"/>
                  <a:gd name="T58" fmla="*/ 0 w 286"/>
                  <a:gd name="T59" fmla="*/ 20 h 24"/>
                  <a:gd name="T60" fmla="*/ 1 w 286"/>
                  <a:gd name="T61" fmla="*/ 24 h 24"/>
                  <a:gd name="T62" fmla="*/ 4 w 286"/>
                  <a:gd name="T63" fmla="*/ 24 h 24"/>
                  <a:gd name="T64" fmla="*/ 282 w 286"/>
                  <a:gd name="T65" fmla="*/ 24 h 24"/>
                  <a:gd name="T66" fmla="*/ 283 w 286"/>
                  <a:gd name="T67" fmla="*/ 24 h 24"/>
                  <a:gd name="T68" fmla="*/ 286 w 286"/>
                  <a:gd name="T69" fmla="*/ 20 h 24"/>
                  <a:gd name="T70" fmla="*/ 286 w 286"/>
                  <a:gd name="T71" fmla="*/ 3 h 24"/>
                  <a:gd name="T72" fmla="*/ 283 w 286"/>
                  <a:gd name="T73" fmla="*/ 0 h 24"/>
                  <a:gd name="T74" fmla="*/ 282 w 286"/>
                  <a:gd name="T75" fmla="*/ 0 h 2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286" h="24">
                    <a:moveTo>
                      <a:pt x="278" y="17"/>
                    </a:moveTo>
                    <a:lnTo>
                      <a:pt x="229" y="17"/>
                    </a:lnTo>
                    <a:lnTo>
                      <a:pt x="229" y="7"/>
                    </a:lnTo>
                    <a:lnTo>
                      <a:pt x="278" y="7"/>
                    </a:lnTo>
                    <a:lnTo>
                      <a:pt x="278" y="17"/>
                    </a:lnTo>
                    <a:close/>
                    <a:moveTo>
                      <a:pt x="222" y="17"/>
                    </a:moveTo>
                    <a:lnTo>
                      <a:pt x="174" y="17"/>
                    </a:lnTo>
                    <a:lnTo>
                      <a:pt x="174" y="7"/>
                    </a:lnTo>
                    <a:lnTo>
                      <a:pt x="222" y="7"/>
                    </a:lnTo>
                    <a:lnTo>
                      <a:pt x="222" y="17"/>
                    </a:lnTo>
                    <a:close/>
                    <a:moveTo>
                      <a:pt x="167" y="17"/>
                    </a:moveTo>
                    <a:lnTo>
                      <a:pt x="118" y="17"/>
                    </a:lnTo>
                    <a:lnTo>
                      <a:pt x="118" y="7"/>
                    </a:lnTo>
                    <a:lnTo>
                      <a:pt x="167" y="7"/>
                    </a:lnTo>
                    <a:lnTo>
                      <a:pt x="167" y="17"/>
                    </a:lnTo>
                    <a:close/>
                    <a:moveTo>
                      <a:pt x="111" y="17"/>
                    </a:moveTo>
                    <a:lnTo>
                      <a:pt x="63" y="17"/>
                    </a:lnTo>
                    <a:lnTo>
                      <a:pt x="63" y="7"/>
                    </a:lnTo>
                    <a:lnTo>
                      <a:pt x="111" y="7"/>
                    </a:lnTo>
                    <a:lnTo>
                      <a:pt x="111" y="17"/>
                    </a:lnTo>
                    <a:close/>
                    <a:moveTo>
                      <a:pt x="56" y="17"/>
                    </a:moveTo>
                    <a:lnTo>
                      <a:pt x="7" y="17"/>
                    </a:lnTo>
                    <a:lnTo>
                      <a:pt x="7" y="7"/>
                    </a:lnTo>
                    <a:lnTo>
                      <a:pt x="56" y="7"/>
                    </a:lnTo>
                    <a:lnTo>
                      <a:pt x="56" y="17"/>
                    </a:lnTo>
                    <a:close/>
                    <a:moveTo>
                      <a:pt x="282" y="0"/>
                    </a:moveTo>
                    <a:lnTo>
                      <a:pt x="4" y="0"/>
                    </a:lnTo>
                    <a:lnTo>
                      <a:pt x="1" y="0"/>
                    </a:lnTo>
                    <a:lnTo>
                      <a:pt x="0" y="3"/>
                    </a:lnTo>
                    <a:lnTo>
                      <a:pt x="0" y="20"/>
                    </a:lnTo>
                    <a:lnTo>
                      <a:pt x="1" y="24"/>
                    </a:lnTo>
                    <a:lnTo>
                      <a:pt x="4" y="24"/>
                    </a:lnTo>
                    <a:lnTo>
                      <a:pt x="282" y="24"/>
                    </a:lnTo>
                    <a:lnTo>
                      <a:pt x="283" y="24"/>
                    </a:lnTo>
                    <a:lnTo>
                      <a:pt x="286" y="20"/>
                    </a:lnTo>
                    <a:lnTo>
                      <a:pt x="286" y="3"/>
                    </a:lnTo>
                    <a:lnTo>
                      <a:pt x="283" y="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1968" name="Freeform 250"/>
              <p:cNvSpPr>
                <a:spLocks noEditPoints="1"/>
              </p:cNvSpPr>
              <p:nvPr/>
            </p:nvSpPr>
            <p:spPr bwMode="auto">
              <a:xfrm>
                <a:off x="3828" y="2227"/>
                <a:ext cx="271" cy="10"/>
              </a:xfrm>
              <a:custGeom>
                <a:avLst/>
                <a:gdLst>
                  <a:gd name="T0" fmla="*/ 271 w 271"/>
                  <a:gd name="T1" fmla="*/ 10 h 10"/>
                  <a:gd name="T2" fmla="*/ 222 w 271"/>
                  <a:gd name="T3" fmla="*/ 10 h 10"/>
                  <a:gd name="T4" fmla="*/ 222 w 271"/>
                  <a:gd name="T5" fmla="*/ 0 h 10"/>
                  <a:gd name="T6" fmla="*/ 271 w 271"/>
                  <a:gd name="T7" fmla="*/ 0 h 10"/>
                  <a:gd name="T8" fmla="*/ 271 w 271"/>
                  <a:gd name="T9" fmla="*/ 10 h 10"/>
                  <a:gd name="T10" fmla="*/ 215 w 271"/>
                  <a:gd name="T11" fmla="*/ 10 h 10"/>
                  <a:gd name="T12" fmla="*/ 167 w 271"/>
                  <a:gd name="T13" fmla="*/ 10 h 10"/>
                  <a:gd name="T14" fmla="*/ 167 w 271"/>
                  <a:gd name="T15" fmla="*/ 0 h 10"/>
                  <a:gd name="T16" fmla="*/ 215 w 271"/>
                  <a:gd name="T17" fmla="*/ 0 h 10"/>
                  <a:gd name="T18" fmla="*/ 215 w 271"/>
                  <a:gd name="T19" fmla="*/ 10 h 10"/>
                  <a:gd name="T20" fmla="*/ 160 w 271"/>
                  <a:gd name="T21" fmla="*/ 10 h 10"/>
                  <a:gd name="T22" fmla="*/ 111 w 271"/>
                  <a:gd name="T23" fmla="*/ 10 h 10"/>
                  <a:gd name="T24" fmla="*/ 111 w 271"/>
                  <a:gd name="T25" fmla="*/ 0 h 10"/>
                  <a:gd name="T26" fmla="*/ 160 w 271"/>
                  <a:gd name="T27" fmla="*/ 0 h 10"/>
                  <a:gd name="T28" fmla="*/ 160 w 271"/>
                  <a:gd name="T29" fmla="*/ 10 h 10"/>
                  <a:gd name="T30" fmla="*/ 104 w 271"/>
                  <a:gd name="T31" fmla="*/ 10 h 10"/>
                  <a:gd name="T32" fmla="*/ 56 w 271"/>
                  <a:gd name="T33" fmla="*/ 10 h 10"/>
                  <a:gd name="T34" fmla="*/ 56 w 271"/>
                  <a:gd name="T35" fmla="*/ 0 h 10"/>
                  <a:gd name="T36" fmla="*/ 104 w 271"/>
                  <a:gd name="T37" fmla="*/ 0 h 10"/>
                  <a:gd name="T38" fmla="*/ 104 w 271"/>
                  <a:gd name="T39" fmla="*/ 10 h 10"/>
                  <a:gd name="T40" fmla="*/ 49 w 271"/>
                  <a:gd name="T41" fmla="*/ 10 h 10"/>
                  <a:gd name="T42" fmla="*/ 0 w 271"/>
                  <a:gd name="T43" fmla="*/ 10 h 10"/>
                  <a:gd name="T44" fmla="*/ 0 w 271"/>
                  <a:gd name="T45" fmla="*/ 0 h 10"/>
                  <a:gd name="T46" fmla="*/ 49 w 271"/>
                  <a:gd name="T47" fmla="*/ 0 h 10"/>
                  <a:gd name="T48" fmla="*/ 49 w 271"/>
                  <a:gd name="T49" fmla="*/ 10 h 1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71" h="10">
                    <a:moveTo>
                      <a:pt x="271" y="10"/>
                    </a:moveTo>
                    <a:lnTo>
                      <a:pt x="222" y="10"/>
                    </a:lnTo>
                    <a:lnTo>
                      <a:pt x="222" y="0"/>
                    </a:lnTo>
                    <a:lnTo>
                      <a:pt x="271" y="0"/>
                    </a:lnTo>
                    <a:lnTo>
                      <a:pt x="271" y="10"/>
                    </a:lnTo>
                    <a:close/>
                    <a:moveTo>
                      <a:pt x="215" y="10"/>
                    </a:moveTo>
                    <a:lnTo>
                      <a:pt x="167" y="10"/>
                    </a:lnTo>
                    <a:lnTo>
                      <a:pt x="167" y="0"/>
                    </a:lnTo>
                    <a:lnTo>
                      <a:pt x="215" y="0"/>
                    </a:lnTo>
                    <a:lnTo>
                      <a:pt x="215" y="10"/>
                    </a:lnTo>
                    <a:close/>
                    <a:moveTo>
                      <a:pt x="160" y="10"/>
                    </a:moveTo>
                    <a:lnTo>
                      <a:pt x="111" y="10"/>
                    </a:lnTo>
                    <a:lnTo>
                      <a:pt x="111" y="0"/>
                    </a:lnTo>
                    <a:lnTo>
                      <a:pt x="160" y="0"/>
                    </a:lnTo>
                    <a:lnTo>
                      <a:pt x="160" y="10"/>
                    </a:lnTo>
                    <a:close/>
                    <a:moveTo>
                      <a:pt x="104" y="10"/>
                    </a:moveTo>
                    <a:lnTo>
                      <a:pt x="56" y="10"/>
                    </a:lnTo>
                    <a:lnTo>
                      <a:pt x="56" y="0"/>
                    </a:lnTo>
                    <a:lnTo>
                      <a:pt x="104" y="0"/>
                    </a:lnTo>
                    <a:lnTo>
                      <a:pt x="104" y="10"/>
                    </a:lnTo>
                    <a:close/>
                    <a:moveTo>
                      <a:pt x="49" y="10"/>
                    </a:moveTo>
                    <a:lnTo>
                      <a:pt x="0" y="10"/>
                    </a:lnTo>
                    <a:lnTo>
                      <a:pt x="0" y="0"/>
                    </a:lnTo>
                    <a:lnTo>
                      <a:pt x="49" y="0"/>
                    </a:lnTo>
                    <a:lnTo>
                      <a:pt x="49" y="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1969" name="Freeform 251"/>
              <p:cNvSpPr>
                <a:spLocks noEditPoints="1"/>
              </p:cNvSpPr>
              <p:nvPr/>
            </p:nvSpPr>
            <p:spPr bwMode="auto">
              <a:xfrm>
                <a:off x="3828" y="2229"/>
                <a:ext cx="271" cy="8"/>
              </a:xfrm>
              <a:custGeom>
                <a:avLst/>
                <a:gdLst>
                  <a:gd name="T0" fmla="*/ 271 w 271"/>
                  <a:gd name="T1" fmla="*/ 8 h 8"/>
                  <a:gd name="T2" fmla="*/ 222 w 271"/>
                  <a:gd name="T3" fmla="*/ 8 h 8"/>
                  <a:gd name="T4" fmla="*/ 222 w 271"/>
                  <a:gd name="T5" fmla="*/ 0 h 8"/>
                  <a:gd name="T6" fmla="*/ 271 w 271"/>
                  <a:gd name="T7" fmla="*/ 0 h 8"/>
                  <a:gd name="T8" fmla="*/ 271 w 271"/>
                  <a:gd name="T9" fmla="*/ 8 h 8"/>
                  <a:gd name="T10" fmla="*/ 215 w 271"/>
                  <a:gd name="T11" fmla="*/ 8 h 8"/>
                  <a:gd name="T12" fmla="*/ 167 w 271"/>
                  <a:gd name="T13" fmla="*/ 8 h 8"/>
                  <a:gd name="T14" fmla="*/ 167 w 271"/>
                  <a:gd name="T15" fmla="*/ 0 h 8"/>
                  <a:gd name="T16" fmla="*/ 215 w 271"/>
                  <a:gd name="T17" fmla="*/ 0 h 8"/>
                  <a:gd name="T18" fmla="*/ 215 w 271"/>
                  <a:gd name="T19" fmla="*/ 8 h 8"/>
                  <a:gd name="T20" fmla="*/ 160 w 271"/>
                  <a:gd name="T21" fmla="*/ 8 h 8"/>
                  <a:gd name="T22" fmla="*/ 111 w 271"/>
                  <a:gd name="T23" fmla="*/ 8 h 8"/>
                  <a:gd name="T24" fmla="*/ 111 w 271"/>
                  <a:gd name="T25" fmla="*/ 0 h 8"/>
                  <a:gd name="T26" fmla="*/ 160 w 271"/>
                  <a:gd name="T27" fmla="*/ 0 h 8"/>
                  <a:gd name="T28" fmla="*/ 160 w 271"/>
                  <a:gd name="T29" fmla="*/ 8 h 8"/>
                  <a:gd name="T30" fmla="*/ 104 w 271"/>
                  <a:gd name="T31" fmla="*/ 8 h 8"/>
                  <a:gd name="T32" fmla="*/ 56 w 271"/>
                  <a:gd name="T33" fmla="*/ 8 h 8"/>
                  <a:gd name="T34" fmla="*/ 56 w 271"/>
                  <a:gd name="T35" fmla="*/ 0 h 8"/>
                  <a:gd name="T36" fmla="*/ 104 w 271"/>
                  <a:gd name="T37" fmla="*/ 0 h 8"/>
                  <a:gd name="T38" fmla="*/ 104 w 271"/>
                  <a:gd name="T39" fmla="*/ 8 h 8"/>
                  <a:gd name="T40" fmla="*/ 49 w 271"/>
                  <a:gd name="T41" fmla="*/ 8 h 8"/>
                  <a:gd name="T42" fmla="*/ 0 w 271"/>
                  <a:gd name="T43" fmla="*/ 8 h 8"/>
                  <a:gd name="T44" fmla="*/ 0 w 271"/>
                  <a:gd name="T45" fmla="*/ 0 h 8"/>
                  <a:gd name="T46" fmla="*/ 49 w 271"/>
                  <a:gd name="T47" fmla="*/ 0 h 8"/>
                  <a:gd name="T48" fmla="*/ 49 w 271"/>
                  <a:gd name="T49" fmla="*/ 8 h 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71" h="8">
                    <a:moveTo>
                      <a:pt x="271" y="8"/>
                    </a:moveTo>
                    <a:lnTo>
                      <a:pt x="222" y="8"/>
                    </a:lnTo>
                    <a:lnTo>
                      <a:pt x="222" y="0"/>
                    </a:lnTo>
                    <a:lnTo>
                      <a:pt x="271" y="0"/>
                    </a:lnTo>
                    <a:lnTo>
                      <a:pt x="271" y="8"/>
                    </a:lnTo>
                    <a:close/>
                    <a:moveTo>
                      <a:pt x="215" y="8"/>
                    </a:moveTo>
                    <a:lnTo>
                      <a:pt x="167" y="8"/>
                    </a:lnTo>
                    <a:lnTo>
                      <a:pt x="167" y="0"/>
                    </a:lnTo>
                    <a:lnTo>
                      <a:pt x="215" y="0"/>
                    </a:lnTo>
                    <a:lnTo>
                      <a:pt x="215" y="8"/>
                    </a:lnTo>
                    <a:close/>
                    <a:moveTo>
                      <a:pt x="160" y="8"/>
                    </a:moveTo>
                    <a:lnTo>
                      <a:pt x="111" y="8"/>
                    </a:lnTo>
                    <a:lnTo>
                      <a:pt x="111" y="0"/>
                    </a:lnTo>
                    <a:lnTo>
                      <a:pt x="160" y="0"/>
                    </a:lnTo>
                    <a:lnTo>
                      <a:pt x="160" y="8"/>
                    </a:lnTo>
                    <a:close/>
                    <a:moveTo>
                      <a:pt x="104" y="8"/>
                    </a:moveTo>
                    <a:lnTo>
                      <a:pt x="56" y="8"/>
                    </a:lnTo>
                    <a:lnTo>
                      <a:pt x="56" y="0"/>
                    </a:lnTo>
                    <a:lnTo>
                      <a:pt x="104" y="0"/>
                    </a:lnTo>
                    <a:lnTo>
                      <a:pt x="104" y="8"/>
                    </a:lnTo>
                    <a:close/>
                    <a:moveTo>
                      <a:pt x="49" y="8"/>
                    </a:moveTo>
                    <a:lnTo>
                      <a:pt x="0" y="8"/>
                    </a:lnTo>
                    <a:lnTo>
                      <a:pt x="0" y="0"/>
                    </a:lnTo>
                    <a:lnTo>
                      <a:pt x="49" y="0"/>
                    </a:lnTo>
                    <a:lnTo>
                      <a:pt x="49" y="8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1970" name="Freeform 252"/>
              <p:cNvSpPr>
                <a:spLocks noEditPoints="1"/>
              </p:cNvSpPr>
              <p:nvPr/>
            </p:nvSpPr>
            <p:spPr bwMode="auto">
              <a:xfrm>
                <a:off x="3243" y="1639"/>
                <a:ext cx="860" cy="565"/>
              </a:xfrm>
              <a:custGeom>
                <a:avLst/>
                <a:gdLst>
                  <a:gd name="T0" fmla="*/ 853 w 860"/>
                  <a:gd name="T1" fmla="*/ 7 h 565"/>
                  <a:gd name="T2" fmla="*/ 853 w 860"/>
                  <a:gd name="T3" fmla="*/ 7 h 565"/>
                  <a:gd name="T4" fmla="*/ 853 w 860"/>
                  <a:gd name="T5" fmla="*/ 557 h 565"/>
                  <a:gd name="T6" fmla="*/ 8 w 860"/>
                  <a:gd name="T7" fmla="*/ 557 h 565"/>
                  <a:gd name="T8" fmla="*/ 8 w 860"/>
                  <a:gd name="T9" fmla="*/ 7 h 565"/>
                  <a:gd name="T10" fmla="*/ 853 w 860"/>
                  <a:gd name="T11" fmla="*/ 7 h 565"/>
                  <a:gd name="T12" fmla="*/ 856 w 860"/>
                  <a:gd name="T13" fmla="*/ 0 h 565"/>
                  <a:gd name="T14" fmla="*/ 0 w 860"/>
                  <a:gd name="T15" fmla="*/ 0 h 565"/>
                  <a:gd name="T16" fmla="*/ 0 w 860"/>
                  <a:gd name="T17" fmla="*/ 565 h 565"/>
                  <a:gd name="T18" fmla="*/ 860 w 860"/>
                  <a:gd name="T19" fmla="*/ 565 h 565"/>
                  <a:gd name="T20" fmla="*/ 860 w 860"/>
                  <a:gd name="T21" fmla="*/ 0 h 565"/>
                  <a:gd name="T22" fmla="*/ 856 w 860"/>
                  <a:gd name="T23" fmla="*/ 0 h 56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860" h="565">
                    <a:moveTo>
                      <a:pt x="853" y="7"/>
                    </a:moveTo>
                    <a:lnTo>
                      <a:pt x="853" y="7"/>
                    </a:lnTo>
                    <a:lnTo>
                      <a:pt x="853" y="557"/>
                    </a:lnTo>
                    <a:lnTo>
                      <a:pt x="8" y="557"/>
                    </a:lnTo>
                    <a:lnTo>
                      <a:pt x="8" y="7"/>
                    </a:lnTo>
                    <a:lnTo>
                      <a:pt x="853" y="7"/>
                    </a:lnTo>
                    <a:close/>
                    <a:moveTo>
                      <a:pt x="856" y="0"/>
                    </a:moveTo>
                    <a:lnTo>
                      <a:pt x="0" y="0"/>
                    </a:lnTo>
                    <a:lnTo>
                      <a:pt x="0" y="565"/>
                    </a:lnTo>
                    <a:lnTo>
                      <a:pt x="860" y="565"/>
                    </a:lnTo>
                    <a:lnTo>
                      <a:pt x="860" y="0"/>
                    </a:lnTo>
                    <a:lnTo>
                      <a:pt x="85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1971" name="Freeform 253"/>
              <p:cNvSpPr>
                <a:spLocks/>
              </p:cNvSpPr>
              <p:nvPr/>
            </p:nvSpPr>
            <p:spPr bwMode="auto">
              <a:xfrm>
                <a:off x="3582" y="2282"/>
                <a:ext cx="181" cy="173"/>
              </a:xfrm>
              <a:custGeom>
                <a:avLst/>
                <a:gdLst>
                  <a:gd name="T0" fmla="*/ 0 w 181"/>
                  <a:gd name="T1" fmla="*/ 173 h 173"/>
                  <a:gd name="T2" fmla="*/ 0 w 181"/>
                  <a:gd name="T3" fmla="*/ 173 h 173"/>
                  <a:gd name="T4" fmla="*/ 181 w 181"/>
                  <a:gd name="T5" fmla="*/ 173 h 173"/>
                  <a:gd name="T6" fmla="*/ 166 w 181"/>
                  <a:gd name="T7" fmla="*/ 0 h 173"/>
                  <a:gd name="T8" fmla="*/ 17 w 181"/>
                  <a:gd name="T9" fmla="*/ 0 h 173"/>
                  <a:gd name="T10" fmla="*/ 0 w 181"/>
                  <a:gd name="T11" fmla="*/ 173 h 1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81" h="173">
                    <a:moveTo>
                      <a:pt x="0" y="173"/>
                    </a:moveTo>
                    <a:lnTo>
                      <a:pt x="0" y="173"/>
                    </a:lnTo>
                    <a:lnTo>
                      <a:pt x="181" y="173"/>
                    </a:lnTo>
                    <a:lnTo>
                      <a:pt x="166" y="0"/>
                    </a:lnTo>
                    <a:lnTo>
                      <a:pt x="17" y="0"/>
                    </a:lnTo>
                    <a:lnTo>
                      <a:pt x="0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1972" name="Freeform 254"/>
              <p:cNvSpPr>
                <a:spLocks/>
              </p:cNvSpPr>
              <p:nvPr/>
            </p:nvSpPr>
            <p:spPr bwMode="auto">
              <a:xfrm>
                <a:off x="3221" y="1615"/>
                <a:ext cx="905" cy="11"/>
              </a:xfrm>
              <a:custGeom>
                <a:avLst/>
                <a:gdLst>
                  <a:gd name="T0" fmla="*/ 900 w 905"/>
                  <a:gd name="T1" fmla="*/ 0 h 11"/>
                  <a:gd name="T2" fmla="*/ 4 w 905"/>
                  <a:gd name="T3" fmla="*/ 0 h 11"/>
                  <a:gd name="T4" fmla="*/ 0 w 905"/>
                  <a:gd name="T5" fmla="*/ 2 h 11"/>
                  <a:gd name="T6" fmla="*/ 0 w 905"/>
                  <a:gd name="T7" fmla="*/ 5 h 11"/>
                  <a:gd name="T8" fmla="*/ 0 w 905"/>
                  <a:gd name="T9" fmla="*/ 11 h 11"/>
                  <a:gd name="T10" fmla="*/ 0 w 905"/>
                  <a:gd name="T11" fmla="*/ 8 h 11"/>
                  <a:gd name="T12" fmla="*/ 4 w 905"/>
                  <a:gd name="T13" fmla="*/ 8 h 11"/>
                  <a:gd name="T14" fmla="*/ 900 w 905"/>
                  <a:gd name="T15" fmla="*/ 8 h 11"/>
                  <a:gd name="T16" fmla="*/ 904 w 905"/>
                  <a:gd name="T17" fmla="*/ 8 h 11"/>
                  <a:gd name="T18" fmla="*/ 905 w 905"/>
                  <a:gd name="T19" fmla="*/ 11 h 11"/>
                  <a:gd name="T20" fmla="*/ 905 w 905"/>
                  <a:gd name="T21" fmla="*/ 5 h 11"/>
                  <a:gd name="T22" fmla="*/ 904 w 905"/>
                  <a:gd name="T23" fmla="*/ 2 h 11"/>
                  <a:gd name="T24" fmla="*/ 900 w 905"/>
                  <a:gd name="T25" fmla="*/ 0 h 1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905" h="11">
                    <a:moveTo>
                      <a:pt x="900" y="0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11"/>
                    </a:lnTo>
                    <a:lnTo>
                      <a:pt x="0" y="8"/>
                    </a:lnTo>
                    <a:lnTo>
                      <a:pt x="4" y="8"/>
                    </a:lnTo>
                    <a:lnTo>
                      <a:pt x="900" y="8"/>
                    </a:lnTo>
                    <a:lnTo>
                      <a:pt x="904" y="8"/>
                    </a:lnTo>
                    <a:lnTo>
                      <a:pt x="905" y="11"/>
                    </a:lnTo>
                    <a:lnTo>
                      <a:pt x="905" y="5"/>
                    </a:lnTo>
                    <a:lnTo>
                      <a:pt x="904" y="2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1973" name="Freeform 255"/>
              <p:cNvSpPr>
                <a:spLocks/>
              </p:cNvSpPr>
              <p:nvPr/>
            </p:nvSpPr>
            <p:spPr bwMode="auto">
              <a:xfrm>
                <a:off x="3221" y="2249"/>
                <a:ext cx="905" cy="10"/>
              </a:xfrm>
              <a:custGeom>
                <a:avLst/>
                <a:gdLst>
                  <a:gd name="T0" fmla="*/ 900 w 905"/>
                  <a:gd name="T1" fmla="*/ 4 h 10"/>
                  <a:gd name="T2" fmla="*/ 538 w 905"/>
                  <a:gd name="T3" fmla="*/ 4 h 10"/>
                  <a:gd name="T4" fmla="*/ 531 w 905"/>
                  <a:gd name="T5" fmla="*/ 4 h 10"/>
                  <a:gd name="T6" fmla="*/ 367 w 905"/>
                  <a:gd name="T7" fmla="*/ 4 h 10"/>
                  <a:gd name="T8" fmla="*/ 4 w 905"/>
                  <a:gd name="T9" fmla="*/ 4 h 10"/>
                  <a:gd name="T10" fmla="*/ 0 w 905"/>
                  <a:gd name="T11" fmla="*/ 4 h 10"/>
                  <a:gd name="T12" fmla="*/ 0 w 905"/>
                  <a:gd name="T13" fmla="*/ 0 h 10"/>
                  <a:gd name="T14" fmla="*/ 0 w 905"/>
                  <a:gd name="T15" fmla="*/ 7 h 10"/>
                  <a:gd name="T16" fmla="*/ 0 w 905"/>
                  <a:gd name="T17" fmla="*/ 10 h 10"/>
                  <a:gd name="T18" fmla="*/ 4 w 905"/>
                  <a:gd name="T19" fmla="*/ 10 h 10"/>
                  <a:gd name="T20" fmla="*/ 367 w 905"/>
                  <a:gd name="T21" fmla="*/ 10 h 10"/>
                  <a:gd name="T22" fmla="*/ 531 w 905"/>
                  <a:gd name="T23" fmla="*/ 10 h 10"/>
                  <a:gd name="T24" fmla="*/ 538 w 905"/>
                  <a:gd name="T25" fmla="*/ 10 h 10"/>
                  <a:gd name="T26" fmla="*/ 900 w 905"/>
                  <a:gd name="T27" fmla="*/ 10 h 10"/>
                  <a:gd name="T28" fmla="*/ 904 w 905"/>
                  <a:gd name="T29" fmla="*/ 10 h 10"/>
                  <a:gd name="T30" fmla="*/ 905 w 905"/>
                  <a:gd name="T31" fmla="*/ 7 h 10"/>
                  <a:gd name="T32" fmla="*/ 905 w 905"/>
                  <a:gd name="T33" fmla="*/ 0 h 10"/>
                  <a:gd name="T34" fmla="*/ 904 w 905"/>
                  <a:gd name="T35" fmla="*/ 4 h 10"/>
                  <a:gd name="T36" fmla="*/ 900 w 905"/>
                  <a:gd name="T37" fmla="*/ 4 h 1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905" h="10">
                    <a:moveTo>
                      <a:pt x="900" y="4"/>
                    </a:moveTo>
                    <a:lnTo>
                      <a:pt x="538" y="4"/>
                    </a:lnTo>
                    <a:lnTo>
                      <a:pt x="531" y="4"/>
                    </a:lnTo>
                    <a:lnTo>
                      <a:pt x="367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7"/>
                    </a:lnTo>
                    <a:lnTo>
                      <a:pt x="0" y="10"/>
                    </a:lnTo>
                    <a:lnTo>
                      <a:pt x="4" y="10"/>
                    </a:lnTo>
                    <a:lnTo>
                      <a:pt x="367" y="10"/>
                    </a:lnTo>
                    <a:lnTo>
                      <a:pt x="531" y="10"/>
                    </a:lnTo>
                    <a:lnTo>
                      <a:pt x="538" y="10"/>
                    </a:lnTo>
                    <a:lnTo>
                      <a:pt x="900" y="10"/>
                    </a:lnTo>
                    <a:lnTo>
                      <a:pt x="904" y="10"/>
                    </a:lnTo>
                    <a:lnTo>
                      <a:pt x="905" y="7"/>
                    </a:lnTo>
                    <a:lnTo>
                      <a:pt x="905" y="0"/>
                    </a:lnTo>
                    <a:lnTo>
                      <a:pt x="904" y="4"/>
                    </a:lnTo>
                    <a:lnTo>
                      <a:pt x="900" y="4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1974" name="Freeform 256"/>
              <p:cNvSpPr>
                <a:spLocks/>
              </p:cNvSpPr>
              <p:nvPr/>
            </p:nvSpPr>
            <p:spPr bwMode="auto">
              <a:xfrm>
                <a:off x="3593" y="2271"/>
                <a:ext cx="166" cy="123"/>
              </a:xfrm>
              <a:custGeom>
                <a:avLst/>
                <a:gdLst>
                  <a:gd name="T0" fmla="*/ 155 w 166"/>
                  <a:gd name="T1" fmla="*/ 0 h 123"/>
                  <a:gd name="T2" fmla="*/ 6 w 166"/>
                  <a:gd name="T3" fmla="*/ 0 h 123"/>
                  <a:gd name="T4" fmla="*/ 0 w 166"/>
                  <a:gd name="T5" fmla="*/ 60 h 123"/>
                  <a:gd name="T6" fmla="*/ 166 w 166"/>
                  <a:gd name="T7" fmla="*/ 123 h 123"/>
                  <a:gd name="T8" fmla="*/ 155 w 166"/>
                  <a:gd name="T9" fmla="*/ 0 h 1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6" h="123">
                    <a:moveTo>
                      <a:pt x="155" y="0"/>
                    </a:moveTo>
                    <a:lnTo>
                      <a:pt x="6" y="0"/>
                    </a:lnTo>
                    <a:lnTo>
                      <a:pt x="0" y="60"/>
                    </a:lnTo>
                    <a:lnTo>
                      <a:pt x="166" y="123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1975" name="Freeform 257"/>
              <p:cNvSpPr>
                <a:spLocks/>
              </p:cNvSpPr>
              <p:nvPr/>
            </p:nvSpPr>
            <p:spPr bwMode="auto">
              <a:xfrm>
                <a:off x="4003" y="1696"/>
                <a:ext cx="49" cy="85"/>
              </a:xfrm>
              <a:custGeom>
                <a:avLst/>
                <a:gdLst>
                  <a:gd name="T0" fmla="*/ 49 w 49"/>
                  <a:gd name="T1" fmla="*/ 43 h 85"/>
                  <a:gd name="T2" fmla="*/ 49 w 49"/>
                  <a:gd name="T3" fmla="*/ 43 h 85"/>
                  <a:gd name="T4" fmla="*/ 47 w 49"/>
                  <a:gd name="T5" fmla="*/ 60 h 85"/>
                  <a:gd name="T6" fmla="*/ 41 w 49"/>
                  <a:gd name="T7" fmla="*/ 74 h 85"/>
                  <a:gd name="T8" fmla="*/ 38 w 49"/>
                  <a:gd name="T9" fmla="*/ 78 h 85"/>
                  <a:gd name="T10" fmla="*/ 33 w 49"/>
                  <a:gd name="T11" fmla="*/ 83 h 85"/>
                  <a:gd name="T12" fmla="*/ 29 w 49"/>
                  <a:gd name="T13" fmla="*/ 85 h 85"/>
                  <a:gd name="T14" fmla="*/ 23 w 49"/>
                  <a:gd name="T15" fmla="*/ 85 h 85"/>
                  <a:gd name="T16" fmla="*/ 18 w 49"/>
                  <a:gd name="T17" fmla="*/ 85 h 85"/>
                  <a:gd name="T18" fmla="*/ 14 w 49"/>
                  <a:gd name="T19" fmla="*/ 83 h 85"/>
                  <a:gd name="T20" fmla="*/ 11 w 49"/>
                  <a:gd name="T21" fmla="*/ 78 h 85"/>
                  <a:gd name="T22" fmla="*/ 7 w 49"/>
                  <a:gd name="T23" fmla="*/ 74 h 85"/>
                  <a:gd name="T24" fmla="*/ 1 w 49"/>
                  <a:gd name="T25" fmla="*/ 60 h 85"/>
                  <a:gd name="T26" fmla="*/ 0 w 49"/>
                  <a:gd name="T27" fmla="*/ 43 h 85"/>
                  <a:gd name="T28" fmla="*/ 1 w 49"/>
                  <a:gd name="T29" fmla="*/ 27 h 85"/>
                  <a:gd name="T30" fmla="*/ 7 w 49"/>
                  <a:gd name="T31" fmla="*/ 12 h 85"/>
                  <a:gd name="T32" fmla="*/ 11 w 49"/>
                  <a:gd name="T33" fmla="*/ 7 h 85"/>
                  <a:gd name="T34" fmla="*/ 14 w 49"/>
                  <a:gd name="T35" fmla="*/ 4 h 85"/>
                  <a:gd name="T36" fmla="*/ 18 w 49"/>
                  <a:gd name="T37" fmla="*/ 1 h 85"/>
                  <a:gd name="T38" fmla="*/ 23 w 49"/>
                  <a:gd name="T39" fmla="*/ 0 h 85"/>
                  <a:gd name="T40" fmla="*/ 29 w 49"/>
                  <a:gd name="T41" fmla="*/ 1 h 85"/>
                  <a:gd name="T42" fmla="*/ 33 w 49"/>
                  <a:gd name="T43" fmla="*/ 4 h 85"/>
                  <a:gd name="T44" fmla="*/ 38 w 49"/>
                  <a:gd name="T45" fmla="*/ 7 h 85"/>
                  <a:gd name="T46" fmla="*/ 41 w 49"/>
                  <a:gd name="T47" fmla="*/ 12 h 85"/>
                  <a:gd name="T48" fmla="*/ 47 w 49"/>
                  <a:gd name="T49" fmla="*/ 27 h 85"/>
                  <a:gd name="T50" fmla="*/ 49 w 49"/>
                  <a:gd name="T51" fmla="*/ 43 h 85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49" h="85">
                    <a:moveTo>
                      <a:pt x="49" y="43"/>
                    </a:moveTo>
                    <a:lnTo>
                      <a:pt x="49" y="43"/>
                    </a:lnTo>
                    <a:lnTo>
                      <a:pt x="47" y="60"/>
                    </a:lnTo>
                    <a:lnTo>
                      <a:pt x="41" y="74"/>
                    </a:lnTo>
                    <a:lnTo>
                      <a:pt x="38" y="78"/>
                    </a:lnTo>
                    <a:lnTo>
                      <a:pt x="33" y="83"/>
                    </a:lnTo>
                    <a:lnTo>
                      <a:pt x="29" y="85"/>
                    </a:lnTo>
                    <a:lnTo>
                      <a:pt x="23" y="85"/>
                    </a:lnTo>
                    <a:lnTo>
                      <a:pt x="18" y="85"/>
                    </a:lnTo>
                    <a:lnTo>
                      <a:pt x="14" y="83"/>
                    </a:lnTo>
                    <a:lnTo>
                      <a:pt x="11" y="78"/>
                    </a:lnTo>
                    <a:lnTo>
                      <a:pt x="7" y="74"/>
                    </a:lnTo>
                    <a:lnTo>
                      <a:pt x="1" y="60"/>
                    </a:lnTo>
                    <a:lnTo>
                      <a:pt x="0" y="43"/>
                    </a:lnTo>
                    <a:lnTo>
                      <a:pt x="1" y="27"/>
                    </a:lnTo>
                    <a:lnTo>
                      <a:pt x="7" y="12"/>
                    </a:lnTo>
                    <a:lnTo>
                      <a:pt x="11" y="7"/>
                    </a:lnTo>
                    <a:lnTo>
                      <a:pt x="14" y="4"/>
                    </a:lnTo>
                    <a:lnTo>
                      <a:pt x="18" y="1"/>
                    </a:lnTo>
                    <a:lnTo>
                      <a:pt x="23" y="0"/>
                    </a:lnTo>
                    <a:lnTo>
                      <a:pt x="29" y="1"/>
                    </a:lnTo>
                    <a:lnTo>
                      <a:pt x="33" y="4"/>
                    </a:lnTo>
                    <a:lnTo>
                      <a:pt x="38" y="7"/>
                    </a:lnTo>
                    <a:lnTo>
                      <a:pt x="41" y="12"/>
                    </a:lnTo>
                    <a:lnTo>
                      <a:pt x="47" y="27"/>
                    </a:lnTo>
                    <a:lnTo>
                      <a:pt x="49" y="43"/>
                    </a:lnTo>
                    <a:close/>
                  </a:path>
                </a:pathLst>
              </a:custGeom>
              <a:solidFill>
                <a:srgbClr val="BEE7F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1976" name="Freeform 258"/>
              <p:cNvSpPr>
                <a:spLocks/>
              </p:cNvSpPr>
              <p:nvPr/>
            </p:nvSpPr>
            <p:spPr bwMode="auto">
              <a:xfrm>
                <a:off x="3952" y="1712"/>
                <a:ext cx="23" cy="49"/>
              </a:xfrm>
              <a:custGeom>
                <a:avLst/>
                <a:gdLst>
                  <a:gd name="T0" fmla="*/ 23 w 23"/>
                  <a:gd name="T1" fmla="*/ 25 h 49"/>
                  <a:gd name="T2" fmla="*/ 23 w 23"/>
                  <a:gd name="T3" fmla="*/ 25 h 49"/>
                  <a:gd name="T4" fmla="*/ 23 w 23"/>
                  <a:gd name="T5" fmla="*/ 34 h 49"/>
                  <a:gd name="T6" fmla="*/ 19 w 23"/>
                  <a:gd name="T7" fmla="*/ 41 h 49"/>
                  <a:gd name="T8" fmla="*/ 15 w 23"/>
                  <a:gd name="T9" fmla="*/ 47 h 49"/>
                  <a:gd name="T10" fmla="*/ 12 w 23"/>
                  <a:gd name="T11" fmla="*/ 49 h 49"/>
                  <a:gd name="T12" fmla="*/ 7 w 23"/>
                  <a:gd name="T13" fmla="*/ 47 h 49"/>
                  <a:gd name="T14" fmla="*/ 3 w 23"/>
                  <a:gd name="T15" fmla="*/ 41 h 49"/>
                  <a:gd name="T16" fmla="*/ 1 w 23"/>
                  <a:gd name="T17" fmla="*/ 34 h 49"/>
                  <a:gd name="T18" fmla="*/ 0 w 23"/>
                  <a:gd name="T19" fmla="*/ 25 h 49"/>
                  <a:gd name="T20" fmla="*/ 1 w 23"/>
                  <a:gd name="T21" fmla="*/ 14 h 49"/>
                  <a:gd name="T22" fmla="*/ 3 w 23"/>
                  <a:gd name="T23" fmla="*/ 7 h 49"/>
                  <a:gd name="T24" fmla="*/ 7 w 23"/>
                  <a:gd name="T25" fmla="*/ 2 h 49"/>
                  <a:gd name="T26" fmla="*/ 12 w 23"/>
                  <a:gd name="T27" fmla="*/ 0 h 49"/>
                  <a:gd name="T28" fmla="*/ 15 w 23"/>
                  <a:gd name="T29" fmla="*/ 2 h 49"/>
                  <a:gd name="T30" fmla="*/ 19 w 23"/>
                  <a:gd name="T31" fmla="*/ 7 h 49"/>
                  <a:gd name="T32" fmla="*/ 23 w 23"/>
                  <a:gd name="T33" fmla="*/ 14 h 49"/>
                  <a:gd name="T34" fmla="*/ 23 w 23"/>
                  <a:gd name="T35" fmla="*/ 25 h 49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3" h="49">
                    <a:moveTo>
                      <a:pt x="23" y="25"/>
                    </a:moveTo>
                    <a:lnTo>
                      <a:pt x="23" y="25"/>
                    </a:lnTo>
                    <a:lnTo>
                      <a:pt x="23" y="34"/>
                    </a:lnTo>
                    <a:lnTo>
                      <a:pt x="19" y="41"/>
                    </a:lnTo>
                    <a:lnTo>
                      <a:pt x="15" y="47"/>
                    </a:lnTo>
                    <a:lnTo>
                      <a:pt x="12" y="49"/>
                    </a:lnTo>
                    <a:lnTo>
                      <a:pt x="7" y="47"/>
                    </a:lnTo>
                    <a:lnTo>
                      <a:pt x="3" y="41"/>
                    </a:lnTo>
                    <a:lnTo>
                      <a:pt x="1" y="34"/>
                    </a:lnTo>
                    <a:lnTo>
                      <a:pt x="0" y="25"/>
                    </a:lnTo>
                    <a:lnTo>
                      <a:pt x="1" y="14"/>
                    </a:lnTo>
                    <a:lnTo>
                      <a:pt x="3" y="7"/>
                    </a:lnTo>
                    <a:lnTo>
                      <a:pt x="7" y="2"/>
                    </a:lnTo>
                    <a:lnTo>
                      <a:pt x="12" y="0"/>
                    </a:lnTo>
                    <a:lnTo>
                      <a:pt x="15" y="2"/>
                    </a:lnTo>
                    <a:lnTo>
                      <a:pt x="19" y="7"/>
                    </a:lnTo>
                    <a:lnTo>
                      <a:pt x="23" y="14"/>
                    </a:lnTo>
                    <a:lnTo>
                      <a:pt x="23" y="25"/>
                    </a:lnTo>
                    <a:close/>
                  </a:path>
                </a:pathLst>
              </a:custGeom>
              <a:solidFill>
                <a:srgbClr val="BEE7F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1977" name="Freeform 259"/>
              <p:cNvSpPr>
                <a:spLocks/>
              </p:cNvSpPr>
              <p:nvPr/>
            </p:nvSpPr>
            <p:spPr bwMode="auto">
              <a:xfrm>
                <a:off x="3591" y="2359"/>
                <a:ext cx="141" cy="89"/>
              </a:xfrm>
              <a:custGeom>
                <a:avLst/>
                <a:gdLst>
                  <a:gd name="T0" fmla="*/ 9 w 141"/>
                  <a:gd name="T1" fmla="*/ 0 h 89"/>
                  <a:gd name="T2" fmla="*/ 0 w 141"/>
                  <a:gd name="T3" fmla="*/ 89 h 89"/>
                  <a:gd name="T4" fmla="*/ 141 w 141"/>
                  <a:gd name="T5" fmla="*/ 89 h 89"/>
                  <a:gd name="T6" fmla="*/ 9 w 141"/>
                  <a:gd name="T7" fmla="*/ 74 h 89"/>
                  <a:gd name="T8" fmla="*/ 9 w 141"/>
                  <a:gd name="T9" fmla="*/ 0 h 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1" h="89">
                    <a:moveTo>
                      <a:pt x="9" y="0"/>
                    </a:moveTo>
                    <a:lnTo>
                      <a:pt x="0" y="89"/>
                    </a:lnTo>
                    <a:lnTo>
                      <a:pt x="141" y="89"/>
                    </a:lnTo>
                    <a:lnTo>
                      <a:pt x="9" y="74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1978" name="Freeform 260"/>
              <p:cNvSpPr>
                <a:spLocks/>
              </p:cNvSpPr>
              <p:nvPr/>
            </p:nvSpPr>
            <p:spPr bwMode="auto">
              <a:xfrm>
                <a:off x="3251" y="1967"/>
                <a:ext cx="278" cy="229"/>
              </a:xfrm>
              <a:custGeom>
                <a:avLst/>
                <a:gdLst>
                  <a:gd name="T0" fmla="*/ 104 w 278"/>
                  <a:gd name="T1" fmla="*/ 67 h 229"/>
                  <a:gd name="T2" fmla="*/ 104 w 278"/>
                  <a:gd name="T3" fmla="*/ 67 h 229"/>
                  <a:gd name="T4" fmla="*/ 78 w 278"/>
                  <a:gd name="T5" fmla="*/ 55 h 229"/>
                  <a:gd name="T6" fmla="*/ 51 w 278"/>
                  <a:gd name="T7" fmla="*/ 38 h 229"/>
                  <a:gd name="T8" fmla="*/ 25 w 278"/>
                  <a:gd name="T9" fmla="*/ 20 h 229"/>
                  <a:gd name="T10" fmla="*/ 0 w 278"/>
                  <a:gd name="T11" fmla="*/ 0 h 229"/>
                  <a:gd name="T12" fmla="*/ 0 w 278"/>
                  <a:gd name="T13" fmla="*/ 229 h 229"/>
                  <a:gd name="T14" fmla="*/ 278 w 278"/>
                  <a:gd name="T15" fmla="*/ 229 h 229"/>
                  <a:gd name="T16" fmla="*/ 274 w 278"/>
                  <a:gd name="T17" fmla="*/ 205 h 229"/>
                  <a:gd name="T18" fmla="*/ 267 w 278"/>
                  <a:gd name="T19" fmla="*/ 182 h 229"/>
                  <a:gd name="T20" fmla="*/ 259 w 278"/>
                  <a:gd name="T21" fmla="*/ 160 h 229"/>
                  <a:gd name="T22" fmla="*/ 252 w 278"/>
                  <a:gd name="T23" fmla="*/ 151 h 229"/>
                  <a:gd name="T24" fmla="*/ 248 w 278"/>
                  <a:gd name="T25" fmla="*/ 140 h 229"/>
                  <a:gd name="T26" fmla="*/ 233 w 278"/>
                  <a:gd name="T27" fmla="*/ 126 h 229"/>
                  <a:gd name="T28" fmla="*/ 216 w 278"/>
                  <a:gd name="T29" fmla="*/ 112 h 229"/>
                  <a:gd name="T30" fmla="*/ 200 w 278"/>
                  <a:gd name="T31" fmla="*/ 104 h 229"/>
                  <a:gd name="T32" fmla="*/ 180 w 278"/>
                  <a:gd name="T33" fmla="*/ 96 h 229"/>
                  <a:gd name="T34" fmla="*/ 141 w 278"/>
                  <a:gd name="T35" fmla="*/ 82 h 229"/>
                  <a:gd name="T36" fmla="*/ 123 w 278"/>
                  <a:gd name="T37" fmla="*/ 74 h 229"/>
                  <a:gd name="T38" fmla="*/ 104 w 278"/>
                  <a:gd name="T39" fmla="*/ 67 h 229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278" h="229">
                    <a:moveTo>
                      <a:pt x="104" y="67"/>
                    </a:moveTo>
                    <a:lnTo>
                      <a:pt x="104" y="67"/>
                    </a:lnTo>
                    <a:lnTo>
                      <a:pt x="78" y="55"/>
                    </a:lnTo>
                    <a:lnTo>
                      <a:pt x="51" y="38"/>
                    </a:lnTo>
                    <a:lnTo>
                      <a:pt x="25" y="20"/>
                    </a:lnTo>
                    <a:lnTo>
                      <a:pt x="0" y="0"/>
                    </a:lnTo>
                    <a:lnTo>
                      <a:pt x="0" y="229"/>
                    </a:lnTo>
                    <a:lnTo>
                      <a:pt x="278" y="229"/>
                    </a:lnTo>
                    <a:lnTo>
                      <a:pt x="274" y="205"/>
                    </a:lnTo>
                    <a:lnTo>
                      <a:pt x="267" y="182"/>
                    </a:lnTo>
                    <a:lnTo>
                      <a:pt x="259" y="160"/>
                    </a:lnTo>
                    <a:lnTo>
                      <a:pt x="252" y="151"/>
                    </a:lnTo>
                    <a:lnTo>
                      <a:pt x="248" y="140"/>
                    </a:lnTo>
                    <a:lnTo>
                      <a:pt x="233" y="126"/>
                    </a:lnTo>
                    <a:lnTo>
                      <a:pt x="216" y="112"/>
                    </a:lnTo>
                    <a:lnTo>
                      <a:pt x="200" y="104"/>
                    </a:lnTo>
                    <a:lnTo>
                      <a:pt x="180" y="96"/>
                    </a:lnTo>
                    <a:lnTo>
                      <a:pt x="141" y="82"/>
                    </a:lnTo>
                    <a:lnTo>
                      <a:pt x="123" y="74"/>
                    </a:lnTo>
                    <a:lnTo>
                      <a:pt x="104" y="67"/>
                    </a:lnTo>
                    <a:close/>
                  </a:path>
                </a:pathLst>
              </a:custGeom>
              <a:solidFill>
                <a:srgbClr val="4BBCD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1979" name="Freeform 261"/>
              <p:cNvSpPr>
                <a:spLocks/>
              </p:cNvSpPr>
              <p:nvPr/>
            </p:nvSpPr>
            <p:spPr bwMode="auto">
              <a:xfrm>
                <a:off x="3417" y="2468"/>
                <a:ext cx="35" cy="52"/>
              </a:xfrm>
              <a:custGeom>
                <a:avLst/>
                <a:gdLst>
                  <a:gd name="T0" fmla="*/ 16 w 35"/>
                  <a:gd name="T1" fmla="*/ 51 h 52"/>
                  <a:gd name="T2" fmla="*/ 16 w 35"/>
                  <a:gd name="T3" fmla="*/ 51 h 52"/>
                  <a:gd name="T4" fmla="*/ 30 w 35"/>
                  <a:gd name="T5" fmla="*/ 7 h 52"/>
                  <a:gd name="T6" fmla="*/ 31 w 35"/>
                  <a:gd name="T7" fmla="*/ 2 h 52"/>
                  <a:gd name="T8" fmla="*/ 35 w 35"/>
                  <a:gd name="T9" fmla="*/ 0 h 52"/>
                  <a:gd name="T10" fmla="*/ 19 w 35"/>
                  <a:gd name="T11" fmla="*/ 0 h 52"/>
                  <a:gd name="T12" fmla="*/ 18 w 35"/>
                  <a:gd name="T13" fmla="*/ 2 h 52"/>
                  <a:gd name="T14" fmla="*/ 14 w 35"/>
                  <a:gd name="T15" fmla="*/ 7 h 52"/>
                  <a:gd name="T16" fmla="*/ 0 w 35"/>
                  <a:gd name="T17" fmla="*/ 51 h 52"/>
                  <a:gd name="T18" fmla="*/ 0 w 35"/>
                  <a:gd name="T19" fmla="*/ 52 h 52"/>
                  <a:gd name="T20" fmla="*/ 3 w 35"/>
                  <a:gd name="T21" fmla="*/ 52 h 52"/>
                  <a:gd name="T22" fmla="*/ 22 w 35"/>
                  <a:gd name="T23" fmla="*/ 52 h 52"/>
                  <a:gd name="T24" fmla="*/ 16 w 35"/>
                  <a:gd name="T25" fmla="*/ 52 h 52"/>
                  <a:gd name="T26" fmla="*/ 16 w 35"/>
                  <a:gd name="T27" fmla="*/ 51 h 5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5" h="52">
                    <a:moveTo>
                      <a:pt x="16" y="51"/>
                    </a:moveTo>
                    <a:lnTo>
                      <a:pt x="16" y="51"/>
                    </a:lnTo>
                    <a:lnTo>
                      <a:pt x="30" y="7"/>
                    </a:lnTo>
                    <a:lnTo>
                      <a:pt x="31" y="2"/>
                    </a:lnTo>
                    <a:lnTo>
                      <a:pt x="35" y="0"/>
                    </a:lnTo>
                    <a:lnTo>
                      <a:pt x="19" y="0"/>
                    </a:lnTo>
                    <a:lnTo>
                      <a:pt x="18" y="2"/>
                    </a:lnTo>
                    <a:lnTo>
                      <a:pt x="14" y="7"/>
                    </a:lnTo>
                    <a:lnTo>
                      <a:pt x="0" y="51"/>
                    </a:lnTo>
                    <a:lnTo>
                      <a:pt x="0" y="52"/>
                    </a:lnTo>
                    <a:lnTo>
                      <a:pt x="3" y="52"/>
                    </a:lnTo>
                    <a:lnTo>
                      <a:pt x="22" y="52"/>
                    </a:lnTo>
                    <a:lnTo>
                      <a:pt x="16" y="52"/>
                    </a:lnTo>
                    <a:lnTo>
                      <a:pt x="16" y="51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</p:grpSp>
        <p:pic>
          <p:nvPicPr>
            <p:cNvPr id="448" name="Picture 447" descr="BSOD_Main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51562" y="1654969"/>
              <a:ext cx="1346994" cy="882348"/>
            </a:xfrm>
            <a:prstGeom prst="rect">
              <a:avLst/>
            </a:prstGeom>
          </p:spPr>
        </p:pic>
      </p:grpSp>
      <p:pic>
        <p:nvPicPr>
          <p:cNvPr id="92" name="Picture 91" descr="Gigabyte_GA-P67A-UD7-B3_back_panel_view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49977" y="4585299"/>
            <a:ext cx="1984657" cy="173812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34822" name="Slide Number Placeholder 1"/>
          <p:cNvSpPr txBox="1">
            <a:spLocks noGrp="1"/>
          </p:cNvSpPr>
          <p:nvPr/>
        </p:nvSpPr>
        <p:spPr bwMode="auto">
          <a:xfrm>
            <a:off x="7477125" y="6540500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796CF6B2-3E4D-4942-A08C-2246C144377A}" type="slidenum">
              <a:rPr lang="en-US" sz="1400">
                <a:solidFill>
                  <a:srgbClr val="FFFFFF"/>
                </a:solidFill>
              </a:rPr>
              <a:pPr algn="r"/>
              <a:t>3</a:t>
            </a:fld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1886" name="Rectangle 7"/>
          <p:cNvSpPr>
            <a:spLocks noChangeArrowheads="1"/>
          </p:cNvSpPr>
          <p:nvPr/>
        </p:nvSpPr>
        <p:spPr bwMode="auto">
          <a:xfrm>
            <a:off x="6074311" y="6418577"/>
            <a:ext cx="18851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Localize bugs</a:t>
            </a:r>
            <a:endParaRPr lang="en-US" sz="2400" kern="0" dirty="0">
              <a:solidFill>
                <a:sysClr val="windowText" lastClr="000000"/>
              </a:solidFill>
              <a:ea typeface="ＭＳ Ｐゴシック" pitchFamily="34" charset="-128"/>
              <a:cs typeface="Arial" charset="0"/>
            </a:endParaRPr>
          </a:p>
        </p:txBody>
      </p:sp>
      <p:grpSp>
        <p:nvGrpSpPr>
          <p:cNvPr id="594" name="Group 33"/>
          <p:cNvGrpSpPr/>
          <p:nvPr/>
        </p:nvGrpSpPr>
        <p:grpSpPr>
          <a:xfrm flipH="1">
            <a:off x="7199009" y="5002135"/>
            <a:ext cx="836612" cy="803275"/>
            <a:chOff x="5522913" y="1681163"/>
            <a:chExt cx="836612" cy="803275"/>
          </a:xfrm>
          <a:solidFill>
            <a:schemeClr val="tx1"/>
          </a:solidFill>
        </p:grpSpPr>
        <p:sp>
          <p:nvSpPr>
            <p:cNvPr id="595" name="Freeform 214"/>
            <p:cNvSpPr>
              <a:spLocks/>
            </p:cNvSpPr>
            <p:nvPr/>
          </p:nvSpPr>
          <p:spPr bwMode="auto">
            <a:xfrm>
              <a:off x="6097588" y="1898651"/>
              <a:ext cx="130175" cy="114300"/>
            </a:xfrm>
            <a:custGeom>
              <a:avLst/>
              <a:gdLst>
                <a:gd name="T0" fmla="*/ 0 w 82"/>
                <a:gd name="T1" fmla="*/ 60 h 72"/>
                <a:gd name="T2" fmla="*/ 1 w 82"/>
                <a:gd name="T3" fmla="*/ 58 h 72"/>
                <a:gd name="T4" fmla="*/ 3 w 82"/>
                <a:gd name="T5" fmla="*/ 55 h 72"/>
                <a:gd name="T6" fmla="*/ 6 w 82"/>
                <a:gd name="T7" fmla="*/ 53 h 72"/>
                <a:gd name="T8" fmla="*/ 8 w 82"/>
                <a:gd name="T9" fmla="*/ 50 h 72"/>
                <a:gd name="T10" fmla="*/ 12 w 82"/>
                <a:gd name="T11" fmla="*/ 47 h 72"/>
                <a:gd name="T12" fmla="*/ 14 w 82"/>
                <a:gd name="T13" fmla="*/ 45 h 72"/>
                <a:gd name="T14" fmla="*/ 16 w 82"/>
                <a:gd name="T15" fmla="*/ 43 h 72"/>
                <a:gd name="T16" fmla="*/ 18 w 82"/>
                <a:gd name="T17" fmla="*/ 40 h 72"/>
                <a:gd name="T18" fmla="*/ 20 w 82"/>
                <a:gd name="T19" fmla="*/ 38 h 72"/>
                <a:gd name="T20" fmla="*/ 23 w 82"/>
                <a:gd name="T21" fmla="*/ 37 h 72"/>
                <a:gd name="T22" fmla="*/ 25 w 82"/>
                <a:gd name="T23" fmla="*/ 34 h 72"/>
                <a:gd name="T24" fmla="*/ 29 w 82"/>
                <a:gd name="T25" fmla="*/ 32 h 72"/>
                <a:gd name="T26" fmla="*/ 32 w 82"/>
                <a:gd name="T27" fmla="*/ 28 h 72"/>
                <a:gd name="T28" fmla="*/ 35 w 82"/>
                <a:gd name="T29" fmla="*/ 27 h 72"/>
                <a:gd name="T30" fmla="*/ 38 w 82"/>
                <a:gd name="T31" fmla="*/ 23 h 72"/>
                <a:gd name="T32" fmla="*/ 41 w 82"/>
                <a:gd name="T33" fmla="*/ 21 h 72"/>
                <a:gd name="T34" fmla="*/ 45 w 82"/>
                <a:gd name="T35" fmla="*/ 18 h 72"/>
                <a:gd name="T36" fmla="*/ 47 w 82"/>
                <a:gd name="T37" fmla="*/ 16 h 72"/>
                <a:gd name="T38" fmla="*/ 51 w 82"/>
                <a:gd name="T39" fmla="*/ 14 h 72"/>
                <a:gd name="T40" fmla="*/ 55 w 82"/>
                <a:gd name="T41" fmla="*/ 11 h 72"/>
                <a:gd name="T42" fmla="*/ 60 w 82"/>
                <a:gd name="T43" fmla="*/ 9 h 72"/>
                <a:gd name="T44" fmla="*/ 63 w 82"/>
                <a:gd name="T45" fmla="*/ 6 h 72"/>
                <a:gd name="T46" fmla="*/ 67 w 82"/>
                <a:gd name="T47" fmla="*/ 4 h 72"/>
                <a:gd name="T48" fmla="*/ 72 w 82"/>
                <a:gd name="T49" fmla="*/ 1 h 72"/>
                <a:gd name="T50" fmla="*/ 82 w 82"/>
                <a:gd name="T51" fmla="*/ 14 h 72"/>
                <a:gd name="T52" fmla="*/ 79 w 82"/>
                <a:gd name="T53" fmla="*/ 15 h 72"/>
                <a:gd name="T54" fmla="*/ 77 w 82"/>
                <a:gd name="T55" fmla="*/ 17 h 72"/>
                <a:gd name="T56" fmla="*/ 73 w 82"/>
                <a:gd name="T57" fmla="*/ 20 h 72"/>
                <a:gd name="T58" fmla="*/ 71 w 82"/>
                <a:gd name="T59" fmla="*/ 21 h 72"/>
                <a:gd name="T60" fmla="*/ 68 w 82"/>
                <a:gd name="T61" fmla="*/ 22 h 72"/>
                <a:gd name="T62" fmla="*/ 66 w 82"/>
                <a:gd name="T63" fmla="*/ 25 h 72"/>
                <a:gd name="T64" fmla="*/ 62 w 82"/>
                <a:gd name="T65" fmla="*/ 27 h 72"/>
                <a:gd name="T66" fmla="*/ 60 w 82"/>
                <a:gd name="T67" fmla="*/ 30 h 72"/>
                <a:gd name="T68" fmla="*/ 57 w 82"/>
                <a:gd name="T69" fmla="*/ 32 h 72"/>
                <a:gd name="T70" fmla="*/ 55 w 82"/>
                <a:gd name="T71" fmla="*/ 33 h 72"/>
                <a:gd name="T72" fmla="*/ 51 w 82"/>
                <a:gd name="T73" fmla="*/ 36 h 72"/>
                <a:gd name="T74" fmla="*/ 49 w 82"/>
                <a:gd name="T75" fmla="*/ 38 h 72"/>
                <a:gd name="T76" fmla="*/ 45 w 82"/>
                <a:gd name="T77" fmla="*/ 40 h 72"/>
                <a:gd name="T78" fmla="*/ 42 w 82"/>
                <a:gd name="T79" fmla="*/ 43 h 72"/>
                <a:gd name="T80" fmla="*/ 39 w 82"/>
                <a:gd name="T81" fmla="*/ 45 h 72"/>
                <a:gd name="T82" fmla="*/ 36 w 82"/>
                <a:gd name="T83" fmla="*/ 47 h 72"/>
                <a:gd name="T84" fmla="*/ 34 w 82"/>
                <a:gd name="T85" fmla="*/ 50 h 72"/>
                <a:gd name="T86" fmla="*/ 30 w 82"/>
                <a:gd name="T87" fmla="*/ 52 h 72"/>
                <a:gd name="T88" fmla="*/ 28 w 82"/>
                <a:gd name="T89" fmla="*/ 55 h 72"/>
                <a:gd name="T90" fmla="*/ 25 w 82"/>
                <a:gd name="T91" fmla="*/ 58 h 72"/>
                <a:gd name="T92" fmla="*/ 23 w 82"/>
                <a:gd name="T93" fmla="*/ 60 h 72"/>
                <a:gd name="T94" fmla="*/ 20 w 82"/>
                <a:gd name="T95" fmla="*/ 62 h 72"/>
                <a:gd name="T96" fmla="*/ 18 w 82"/>
                <a:gd name="T97" fmla="*/ 65 h 72"/>
                <a:gd name="T98" fmla="*/ 16 w 82"/>
                <a:gd name="T99" fmla="*/ 66 h 72"/>
                <a:gd name="T100" fmla="*/ 14 w 82"/>
                <a:gd name="T101" fmla="*/ 70 h 72"/>
                <a:gd name="T102" fmla="*/ 13 w 82"/>
                <a:gd name="T103" fmla="*/ 72 h 72"/>
                <a:gd name="T104" fmla="*/ 0 w 82"/>
                <a:gd name="T105" fmla="*/ 60 h 7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82"/>
                <a:gd name="T160" fmla="*/ 0 h 72"/>
                <a:gd name="T161" fmla="*/ 82 w 82"/>
                <a:gd name="T162" fmla="*/ 72 h 7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82" h="72">
                  <a:moveTo>
                    <a:pt x="0" y="60"/>
                  </a:moveTo>
                  <a:lnTo>
                    <a:pt x="0" y="60"/>
                  </a:lnTo>
                  <a:lnTo>
                    <a:pt x="1" y="59"/>
                  </a:lnTo>
                  <a:lnTo>
                    <a:pt x="1" y="58"/>
                  </a:lnTo>
                  <a:lnTo>
                    <a:pt x="2" y="58"/>
                  </a:lnTo>
                  <a:lnTo>
                    <a:pt x="3" y="55"/>
                  </a:lnTo>
                  <a:lnTo>
                    <a:pt x="5" y="55"/>
                  </a:lnTo>
                  <a:lnTo>
                    <a:pt x="6" y="53"/>
                  </a:lnTo>
                  <a:lnTo>
                    <a:pt x="7" y="52"/>
                  </a:lnTo>
                  <a:lnTo>
                    <a:pt x="8" y="50"/>
                  </a:lnTo>
                  <a:lnTo>
                    <a:pt x="11" y="48"/>
                  </a:lnTo>
                  <a:lnTo>
                    <a:pt x="12" y="47"/>
                  </a:lnTo>
                  <a:lnTo>
                    <a:pt x="13" y="47"/>
                  </a:lnTo>
                  <a:lnTo>
                    <a:pt x="14" y="45"/>
                  </a:lnTo>
                  <a:lnTo>
                    <a:pt x="14" y="44"/>
                  </a:lnTo>
                  <a:lnTo>
                    <a:pt x="16" y="43"/>
                  </a:lnTo>
                  <a:lnTo>
                    <a:pt x="17" y="42"/>
                  </a:lnTo>
                  <a:lnTo>
                    <a:pt x="18" y="40"/>
                  </a:lnTo>
                  <a:lnTo>
                    <a:pt x="19" y="39"/>
                  </a:lnTo>
                  <a:lnTo>
                    <a:pt x="20" y="38"/>
                  </a:lnTo>
                  <a:lnTo>
                    <a:pt x="22" y="37"/>
                  </a:lnTo>
                  <a:lnTo>
                    <a:pt x="23" y="37"/>
                  </a:lnTo>
                  <a:lnTo>
                    <a:pt x="24" y="34"/>
                  </a:lnTo>
                  <a:lnTo>
                    <a:pt x="25" y="34"/>
                  </a:lnTo>
                  <a:lnTo>
                    <a:pt x="27" y="33"/>
                  </a:lnTo>
                  <a:lnTo>
                    <a:pt x="29" y="32"/>
                  </a:lnTo>
                  <a:lnTo>
                    <a:pt x="30" y="30"/>
                  </a:lnTo>
                  <a:lnTo>
                    <a:pt x="32" y="28"/>
                  </a:lnTo>
                  <a:lnTo>
                    <a:pt x="33" y="27"/>
                  </a:lnTo>
                  <a:lnTo>
                    <a:pt x="35" y="27"/>
                  </a:lnTo>
                  <a:lnTo>
                    <a:pt x="36" y="25"/>
                  </a:lnTo>
                  <a:lnTo>
                    <a:pt x="38" y="23"/>
                  </a:lnTo>
                  <a:lnTo>
                    <a:pt x="39" y="22"/>
                  </a:lnTo>
                  <a:lnTo>
                    <a:pt x="41" y="21"/>
                  </a:lnTo>
                  <a:lnTo>
                    <a:pt x="42" y="20"/>
                  </a:lnTo>
                  <a:lnTo>
                    <a:pt x="45" y="18"/>
                  </a:lnTo>
                  <a:lnTo>
                    <a:pt x="46" y="17"/>
                  </a:lnTo>
                  <a:lnTo>
                    <a:pt x="47" y="16"/>
                  </a:lnTo>
                  <a:lnTo>
                    <a:pt x="50" y="15"/>
                  </a:lnTo>
                  <a:lnTo>
                    <a:pt x="51" y="14"/>
                  </a:lnTo>
                  <a:lnTo>
                    <a:pt x="54" y="12"/>
                  </a:lnTo>
                  <a:lnTo>
                    <a:pt x="55" y="11"/>
                  </a:lnTo>
                  <a:lnTo>
                    <a:pt x="57" y="10"/>
                  </a:lnTo>
                  <a:lnTo>
                    <a:pt x="60" y="9"/>
                  </a:lnTo>
                  <a:lnTo>
                    <a:pt x="61" y="8"/>
                  </a:lnTo>
                  <a:lnTo>
                    <a:pt x="63" y="6"/>
                  </a:lnTo>
                  <a:lnTo>
                    <a:pt x="66" y="5"/>
                  </a:lnTo>
                  <a:lnTo>
                    <a:pt x="67" y="4"/>
                  </a:lnTo>
                  <a:lnTo>
                    <a:pt x="69" y="3"/>
                  </a:lnTo>
                  <a:lnTo>
                    <a:pt x="72" y="1"/>
                  </a:lnTo>
                  <a:lnTo>
                    <a:pt x="73" y="0"/>
                  </a:lnTo>
                  <a:lnTo>
                    <a:pt x="82" y="14"/>
                  </a:lnTo>
                  <a:lnTo>
                    <a:pt x="80" y="14"/>
                  </a:lnTo>
                  <a:lnTo>
                    <a:pt x="79" y="15"/>
                  </a:lnTo>
                  <a:lnTo>
                    <a:pt x="78" y="16"/>
                  </a:lnTo>
                  <a:lnTo>
                    <a:pt x="77" y="17"/>
                  </a:lnTo>
                  <a:lnTo>
                    <a:pt x="74" y="17"/>
                  </a:lnTo>
                  <a:lnTo>
                    <a:pt x="73" y="20"/>
                  </a:lnTo>
                  <a:lnTo>
                    <a:pt x="72" y="20"/>
                  </a:lnTo>
                  <a:lnTo>
                    <a:pt x="71" y="21"/>
                  </a:lnTo>
                  <a:lnTo>
                    <a:pt x="69" y="21"/>
                  </a:lnTo>
                  <a:lnTo>
                    <a:pt x="68" y="22"/>
                  </a:lnTo>
                  <a:lnTo>
                    <a:pt x="67" y="23"/>
                  </a:lnTo>
                  <a:lnTo>
                    <a:pt x="66" y="25"/>
                  </a:lnTo>
                  <a:lnTo>
                    <a:pt x="64" y="26"/>
                  </a:lnTo>
                  <a:lnTo>
                    <a:pt x="62" y="27"/>
                  </a:lnTo>
                  <a:lnTo>
                    <a:pt x="61" y="28"/>
                  </a:lnTo>
                  <a:lnTo>
                    <a:pt x="60" y="30"/>
                  </a:lnTo>
                  <a:lnTo>
                    <a:pt x="58" y="30"/>
                  </a:lnTo>
                  <a:lnTo>
                    <a:pt x="57" y="32"/>
                  </a:lnTo>
                  <a:lnTo>
                    <a:pt x="56" y="32"/>
                  </a:lnTo>
                  <a:lnTo>
                    <a:pt x="55" y="33"/>
                  </a:lnTo>
                  <a:lnTo>
                    <a:pt x="52" y="34"/>
                  </a:lnTo>
                  <a:lnTo>
                    <a:pt x="51" y="36"/>
                  </a:lnTo>
                  <a:lnTo>
                    <a:pt x="50" y="37"/>
                  </a:lnTo>
                  <a:lnTo>
                    <a:pt x="49" y="38"/>
                  </a:lnTo>
                  <a:lnTo>
                    <a:pt x="46" y="39"/>
                  </a:lnTo>
                  <a:lnTo>
                    <a:pt x="45" y="40"/>
                  </a:lnTo>
                  <a:lnTo>
                    <a:pt x="44" y="42"/>
                  </a:lnTo>
                  <a:lnTo>
                    <a:pt x="42" y="43"/>
                  </a:lnTo>
                  <a:lnTo>
                    <a:pt x="41" y="44"/>
                  </a:lnTo>
                  <a:lnTo>
                    <a:pt x="39" y="45"/>
                  </a:lnTo>
                  <a:lnTo>
                    <a:pt x="38" y="47"/>
                  </a:lnTo>
                  <a:lnTo>
                    <a:pt x="36" y="47"/>
                  </a:lnTo>
                  <a:lnTo>
                    <a:pt x="35" y="49"/>
                  </a:lnTo>
                  <a:lnTo>
                    <a:pt x="34" y="50"/>
                  </a:lnTo>
                  <a:lnTo>
                    <a:pt x="33" y="52"/>
                  </a:lnTo>
                  <a:lnTo>
                    <a:pt x="30" y="52"/>
                  </a:lnTo>
                  <a:lnTo>
                    <a:pt x="29" y="54"/>
                  </a:lnTo>
                  <a:lnTo>
                    <a:pt x="28" y="55"/>
                  </a:lnTo>
                  <a:lnTo>
                    <a:pt x="27" y="56"/>
                  </a:lnTo>
                  <a:lnTo>
                    <a:pt x="25" y="58"/>
                  </a:lnTo>
                  <a:lnTo>
                    <a:pt x="24" y="59"/>
                  </a:lnTo>
                  <a:lnTo>
                    <a:pt x="23" y="60"/>
                  </a:lnTo>
                  <a:lnTo>
                    <a:pt x="22" y="61"/>
                  </a:lnTo>
                  <a:lnTo>
                    <a:pt x="20" y="62"/>
                  </a:lnTo>
                  <a:lnTo>
                    <a:pt x="19" y="64"/>
                  </a:lnTo>
                  <a:lnTo>
                    <a:pt x="18" y="65"/>
                  </a:lnTo>
                  <a:lnTo>
                    <a:pt x="18" y="66"/>
                  </a:lnTo>
                  <a:lnTo>
                    <a:pt x="16" y="66"/>
                  </a:lnTo>
                  <a:lnTo>
                    <a:pt x="16" y="69"/>
                  </a:lnTo>
                  <a:lnTo>
                    <a:pt x="14" y="70"/>
                  </a:lnTo>
                  <a:lnTo>
                    <a:pt x="13" y="70"/>
                  </a:lnTo>
                  <a:lnTo>
                    <a:pt x="13" y="72"/>
                  </a:lnTo>
                  <a:lnTo>
                    <a:pt x="12" y="72"/>
                  </a:lnTo>
                  <a:lnTo>
                    <a:pt x="0" y="6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96" name="Freeform 213"/>
            <p:cNvSpPr>
              <a:spLocks/>
            </p:cNvSpPr>
            <p:nvPr/>
          </p:nvSpPr>
          <p:spPr bwMode="auto">
            <a:xfrm>
              <a:off x="5937250" y="1755776"/>
              <a:ext cx="49212" cy="142875"/>
            </a:xfrm>
            <a:custGeom>
              <a:avLst/>
              <a:gdLst>
                <a:gd name="T0" fmla="*/ 0 w 31"/>
                <a:gd name="T1" fmla="*/ 84 h 90"/>
                <a:gd name="T2" fmla="*/ 1 w 31"/>
                <a:gd name="T3" fmla="*/ 82 h 90"/>
                <a:gd name="T4" fmla="*/ 2 w 31"/>
                <a:gd name="T5" fmla="*/ 79 h 90"/>
                <a:gd name="T6" fmla="*/ 3 w 31"/>
                <a:gd name="T7" fmla="*/ 76 h 90"/>
                <a:gd name="T8" fmla="*/ 4 w 31"/>
                <a:gd name="T9" fmla="*/ 73 h 90"/>
                <a:gd name="T10" fmla="*/ 5 w 31"/>
                <a:gd name="T11" fmla="*/ 71 h 90"/>
                <a:gd name="T12" fmla="*/ 7 w 31"/>
                <a:gd name="T13" fmla="*/ 68 h 90"/>
                <a:gd name="T14" fmla="*/ 8 w 31"/>
                <a:gd name="T15" fmla="*/ 66 h 90"/>
                <a:gd name="T16" fmla="*/ 8 w 31"/>
                <a:gd name="T17" fmla="*/ 63 h 90"/>
                <a:gd name="T18" fmla="*/ 9 w 31"/>
                <a:gd name="T19" fmla="*/ 61 h 90"/>
                <a:gd name="T20" fmla="*/ 10 w 31"/>
                <a:gd name="T21" fmla="*/ 57 h 90"/>
                <a:gd name="T22" fmla="*/ 12 w 31"/>
                <a:gd name="T23" fmla="*/ 55 h 90"/>
                <a:gd name="T24" fmla="*/ 13 w 31"/>
                <a:gd name="T25" fmla="*/ 51 h 90"/>
                <a:gd name="T26" fmla="*/ 13 w 31"/>
                <a:gd name="T27" fmla="*/ 49 h 90"/>
                <a:gd name="T28" fmla="*/ 14 w 31"/>
                <a:gd name="T29" fmla="*/ 45 h 90"/>
                <a:gd name="T30" fmla="*/ 14 w 31"/>
                <a:gd name="T31" fmla="*/ 41 h 90"/>
                <a:gd name="T32" fmla="*/ 15 w 31"/>
                <a:gd name="T33" fmla="*/ 38 h 90"/>
                <a:gd name="T34" fmla="*/ 17 w 31"/>
                <a:gd name="T35" fmla="*/ 34 h 90"/>
                <a:gd name="T36" fmla="*/ 17 w 31"/>
                <a:gd name="T37" fmla="*/ 29 h 90"/>
                <a:gd name="T38" fmla="*/ 17 w 31"/>
                <a:gd name="T39" fmla="*/ 26 h 90"/>
                <a:gd name="T40" fmla="*/ 18 w 31"/>
                <a:gd name="T41" fmla="*/ 22 h 90"/>
                <a:gd name="T42" fmla="*/ 18 w 31"/>
                <a:gd name="T43" fmla="*/ 17 h 90"/>
                <a:gd name="T44" fmla="*/ 18 w 31"/>
                <a:gd name="T45" fmla="*/ 13 h 90"/>
                <a:gd name="T46" fmla="*/ 18 w 31"/>
                <a:gd name="T47" fmla="*/ 9 h 90"/>
                <a:gd name="T48" fmla="*/ 18 w 31"/>
                <a:gd name="T49" fmla="*/ 4 h 90"/>
                <a:gd name="T50" fmla="*/ 18 w 31"/>
                <a:gd name="T51" fmla="*/ 0 h 90"/>
                <a:gd name="T52" fmla="*/ 31 w 31"/>
                <a:gd name="T53" fmla="*/ 2 h 90"/>
                <a:gd name="T54" fmla="*/ 31 w 31"/>
                <a:gd name="T55" fmla="*/ 5 h 90"/>
                <a:gd name="T56" fmla="*/ 31 w 31"/>
                <a:gd name="T57" fmla="*/ 7 h 90"/>
                <a:gd name="T58" fmla="*/ 31 w 31"/>
                <a:gd name="T59" fmla="*/ 11 h 90"/>
                <a:gd name="T60" fmla="*/ 31 w 31"/>
                <a:gd name="T61" fmla="*/ 14 h 90"/>
                <a:gd name="T62" fmla="*/ 31 w 31"/>
                <a:gd name="T63" fmla="*/ 17 h 90"/>
                <a:gd name="T64" fmla="*/ 31 w 31"/>
                <a:gd name="T65" fmla="*/ 21 h 90"/>
                <a:gd name="T66" fmla="*/ 31 w 31"/>
                <a:gd name="T67" fmla="*/ 23 h 90"/>
                <a:gd name="T68" fmla="*/ 31 w 31"/>
                <a:gd name="T69" fmla="*/ 27 h 90"/>
                <a:gd name="T70" fmla="*/ 31 w 31"/>
                <a:gd name="T71" fmla="*/ 29 h 90"/>
                <a:gd name="T72" fmla="*/ 31 w 31"/>
                <a:gd name="T73" fmla="*/ 33 h 90"/>
                <a:gd name="T74" fmla="*/ 30 w 31"/>
                <a:gd name="T75" fmla="*/ 36 h 90"/>
                <a:gd name="T76" fmla="*/ 30 w 31"/>
                <a:gd name="T77" fmla="*/ 40 h 90"/>
                <a:gd name="T78" fmla="*/ 29 w 31"/>
                <a:gd name="T79" fmla="*/ 44 h 90"/>
                <a:gd name="T80" fmla="*/ 29 w 31"/>
                <a:gd name="T81" fmla="*/ 48 h 90"/>
                <a:gd name="T82" fmla="*/ 27 w 31"/>
                <a:gd name="T83" fmla="*/ 51 h 90"/>
                <a:gd name="T84" fmla="*/ 27 w 31"/>
                <a:gd name="T85" fmla="*/ 55 h 90"/>
                <a:gd name="T86" fmla="*/ 26 w 31"/>
                <a:gd name="T87" fmla="*/ 58 h 90"/>
                <a:gd name="T88" fmla="*/ 25 w 31"/>
                <a:gd name="T89" fmla="*/ 62 h 90"/>
                <a:gd name="T90" fmla="*/ 24 w 31"/>
                <a:gd name="T91" fmla="*/ 66 h 90"/>
                <a:gd name="T92" fmla="*/ 23 w 31"/>
                <a:gd name="T93" fmla="*/ 70 h 90"/>
                <a:gd name="T94" fmla="*/ 22 w 31"/>
                <a:gd name="T95" fmla="*/ 73 h 90"/>
                <a:gd name="T96" fmla="*/ 20 w 31"/>
                <a:gd name="T97" fmla="*/ 77 h 90"/>
                <a:gd name="T98" fmla="*/ 19 w 31"/>
                <a:gd name="T99" fmla="*/ 80 h 90"/>
                <a:gd name="T100" fmla="*/ 17 w 31"/>
                <a:gd name="T101" fmla="*/ 84 h 90"/>
                <a:gd name="T102" fmla="*/ 14 w 31"/>
                <a:gd name="T103" fmla="*/ 86 h 90"/>
                <a:gd name="T104" fmla="*/ 13 w 31"/>
                <a:gd name="T105" fmla="*/ 90 h 9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31"/>
                <a:gd name="T160" fmla="*/ 0 h 90"/>
                <a:gd name="T161" fmla="*/ 31 w 31"/>
                <a:gd name="T162" fmla="*/ 90 h 90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31" h="90">
                  <a:moveTo>
                    <a:pt x="0" y="84"/>
                  </a:moveTo>
                  <a:lnTo>
                    <a:pt x="0" y="84"/>
                  </a:lnTo>
                  <a:lnTo>
                    <a:pt x="1" y="83"/>
                  </a:lnTo>
                  <a:lnTo>
                    <a:pt x="1" y="82"/>
                  </a:lnTo>
                  <a:lnTo>
                    <a:pt x="1" y="80"/>
                  </a:lnTo>
                  <a:lnTo>
                    <a:pt x="2" y="79"/>
                  </a:lnTo>
                  <a:lnTo>
                    <a:pt x="3" y="78"/>
                  </a:lnTo>
                  <a:lnTo>
                    <a:pt x="3" y="76"/>
                  </a:lnTo>
                  <a:lnTo>
                    <a:pt x="4" y="74"/>
                  </a:lnTo>
                  <a:lnTo>
                    <a:pt x="4" y="73"/>
                  </a:lnTo>
                  <a:lnTo>
                    <a:pt x="5" y="72"/>
                  </a:lnTo>
                  <a:lnTo>
                    <a:pt x="5" y="71"/>
                  </a:lnTo>
                  <a:lnTo>
                    <a:pt x="7" y="70"/>
                  </a:lnTo>
                  <a:lnTo>
                    <a:pt x="7" y="68"/>
                  </a:lnTo>
                  <a:lnTo>
                    <a:pt x="7" y="67"/>
                  </a:lnTo>
                  <a:lnTo>
                    <a:pt x="8" y="66"/>
                  </a:lnTo>
                  <a:lnTo>
                    <a:pt x="8" y="65"/>
                  </a:lnTo>
                  <a:lnTo>
                    <a:pt x="8" y="63"/>
                  </a:lnTo>
                  <a:lnTo>
                    <a:pt x="9" y="62"/>
                  </a:lnTo>
                  <a:lnTo>
                    <a:pt x="9" y="61"/>
                  </a:lnTo>
                  <a:lnTo>
                    <a:pt x="9" y="58"/>
                  </a:lnTo>
                  <a:lnTo>
                    <a:pt x="10" y="57"/>
                  </a:lnTo>
                  <a:lnTo>
                    <a:pt x="12" y="56"/>
                  </a:lnTo>
                  <a:lnTo>
                    <a:pt x="12" y="55"/>
                  </a:lnTo>
                  <a:lnTo>
                    <a:pt x="12" y="54"/>
                  </a:lnTo>
                  <a:lnTo>
                    <a:pt x="13" y="51"/>
                  </a:lnTo>
                  <a:lnTo>
                    <a:pt x="13" y="50"/>
                  </a:lnTo>
                  <a:lnTo>
                    <a:pt x="13" y="49"/>
                  </a:lnTo>
                  <a:lnTo>
                    <a:pt x="14" y="46"/>
                  </a:lnTo>
                  <a:lnTo>
                    <a:pt x="14" y="45"/>
                  </a:lnTo>
                  <a:lnTo>
                    <a:pt x="14" y="43"/>
                  </a:lnTo>
                  <a:lnTo>
                    <a:pt x="14" y="41"/>
                  </a:lnTo>
                  <a:lnTo>
                    <a:pt x="15" y="39"/>
                  </a:lnTo>
                  <a:lnTo>
                    <a:pt x="15" y="38"/>
                  </a:lnTo>
                  <a:lnTo>
                    <a:pt x="15" y="35"/>
                  </a:lnTo>
                  <a:lnTo>
                    <a:pt x="17" y="34"/>
                  </a:lnTo>
                  <a:lnTo>
                    <a:pt x="17" y="32"/>
                  </a:lnTo>
                  <a:lnTo>
                    <a:pt x="17" y="29"/>
                  </a:lnTo>
                  <a:lnTo>
                    <a:pt x="17" y="28"/>
                  </a:lnTo>
                  <a:lnTo>
                    <a:pt x="17" y="26"/>
                  </a:lnTo>
                  <a:lnTo>
                    <a:pt x="17" y="24"/>
                  </a:lnTo>
                  <a:lnTo>
                    <a:pt x="18" y="22"/>
                  </a:lnTo>
                  <a:lnTo>
                    <a:pt x="18" y="19"/>
                  </a:lnTo>
                  <a:lnTo>
                    <a:pt x="18" y="17"/>
                  </a:lnTo>
                  <a:lnTo>
                    <a:pt x="18" y="14"/>
                  </a:lnTo>
                  <a:lnTo>
                    <a:pt x="18" y="13"/>
                  </a:lnTo>
                  <a:lnTo>
                    <a:pt x="18" y="11"/>
                  </a:lnTo>
                  <a:lnTo>
                    <a:pt x="18" y="9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18" y="1"/>
                  </a:lnTo>
                  <a:lnTo>
                    <a:pt x="18" y="0"/>
                  </a:lnTo>
                  <a:lnTo>
                    <a:pt x="31" y="1"/>
                  </a:lnTo>
                  <a:lnTo>
                    <a:pt x="31" y="2"/>
                  </a:lnTo>
                  <a:lnTo>
                    <a:pt x="31" y="4"/>
                  </a:lnTo>
                  <a:lnTo>
                    <a:pt x="31" y="5"/>
                  </a:lnTo>
                  <a:lnTo>
                    <a:pt x="31" y="6"/>
                  </a:lnTo>
                  <a:lnTo>
                    <a:pt x="31" y="7"/>
                  </a:lnTo>
                  <a:lnTo>
                    <a:pt x="31" y="9"/>
                  </a:lnTo>
                  <a:lnTo>
                    <a:pt x="31" y="11"/>
                  </a:lnTo>
                  <a:lnTo>
                    <a:pt x="31" y="13"/>
                  </a:lnTo>
                  <a:lnTo>
                    <a:pt x="31" y="14"/>
                  </a:lnTo>
                  <a:lnTo>
                    <a:pt x="31" y="16"/>
                  </a:lnTo>
                  <a:lnTo>
                    <a:pt x="31" y="17"/>
                  </a:lnTo>
                  <a:lnTo>
                    <a:pt x="31" y="18"/>
                  </a:lnTo>
                  <a:lnTo>
                    <a:pt x="31" y="21"/>
                  </a:lnTo>
                  <a:lnTo>
                    <a:pt x="31" y="22"/>
                  </a:lnTo>
                  <a:lnTo>
                    <a:pt x="31" y="23"/>
                  </a:lnTo>
                  <a:lnTo>
                    <a:pt x="31" y="24"/>
                  </a:lnTo>
                  <a:lnTo>
                    <a:pt x="31" y="27"/>
                  </a:lnTo>
                  <a:lnTo>
                    <a:pt x="31" y="28"/>
                  </a:lnTo>
                  <a:lnTo>
                    <a:pt x="31" y="29"/>
                  </a:lnTo>
                  <a:lnTo>
                    <a:pt x="31" y="32"/>
                  </a:lnTo>
                  <a:lnTo>
                    <a:pt x="31" y="33"/>
                  </a:lnTo>
                  <a:lnTo>
                    <a:pt x="30" y="34"/>
                  </a:lnTo>
                  <a:lnTo>
                    <a:pt x="30" y="36"/>
                  </a:lnTo>
                  <a:lnTo>
                    <a:pt x="30" y="38"/>
                  </a:lnTo>
                  <a:lnTo>
                    <a:pt x="30" y="40"/>
                  </a:lnTo>
                  <a:lnTo>
                    <a:pt x="30" y="41"/>
                  </a:lnTo>
                  <a:lnTo>
                    <a:pt x="29" y="44"/>
                  </a:lnTo>
                  <a:lnTo>
                    <a:pt x="29" y="45"/>
                  </a:lnTo>
                  <a:lnTo>
                    <a:pt x="29" y="48"/>
                  </a:lnTo>
                  <a:lnTo>
                    <a:pt x="29" y="49"/>
                  </a:lnTo>
                  <a:lnTo>
                    <a:pt x="27" y="51"/>
                  </a:lnTo>
                  <a:lnTo>
                    <a:pt x="27" y="54"/>
                  </a:lnTo>
                  <a:lnTo>
                    <a:pt x="27" y="55"/>
                  </a:lnTo>
                  <a:lnTo>
                    <a:pt x="27" y="56"/>
                  </a:lnTo>
                  <a:lnTo>
                    <a:pt x="26" y="58"/>
                  </a:lnTo>
                  <a:lnTo>
                    <a:pt x="26" y="60"/>
                  </a:lnTo>
                  <a:lnTo>
                    <a:pt x="25" y="62"/>
                  </a:lnTo>
                  <a:lnTo>
                    <a:pt x="25" y="65"/>
                  </a:lnTo>
                  <a:lnTo>
                    <a:pt x="24" y="66"/>
                  </a:lnTo>
                  <a:lnTo>
                    <a:pt x="23" y="67"/>
                  </a:lnTo>
                  <a:lnTo>
                    <a:pt x="23" y="70"/>
                  </a:lnTo>
                  <a:lnTo>
                    <a:pt x="23" y="72"/>
                  </a:lnTo>
                  <a:lnTo>
                    <a:pt x="22" y="73"/>
                  </a:lnTo>
                  <a:lnTo>
                    <a:pt x="22" y="76"/>
                  </a:lnTo>
                  <a:lnTo>
                    <a:pt x="20" y="77"/>
                  </a:lnTo>
                  <a:lnTo>
                    <a:pt x="19" y="79"/>
                  </a:lnTo>
                  <a:lnTo>
                    <a:pt x="19" y="80"/>
                  </a:lnTo>
                  <a:lnTo>
                    <a:pt x="18" y="82"/>
                  </a:lnTo>
                  <a:lnTo>
                    <a:pt x="17" y="84"/>
                  </a:lnTo>
                  <a:lnTo>
                    <a:pt x="15" y="85"/>
                  </a:lnTo>
                  <a:lnTo>
                    <a:pt x="14" y="86"/>
                  </a:lnTo>
                  <a:lnTo>
                    <a:pt x="14" y="89"/>
                  </a:lnTo>
                  <a:lnTo>
                    <a:pt x="13" y="90"/>
                  </a:lnTo>
                  <a:lnTo>
                    <a:pt x="0" y="84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97" name="Freeform 209"/>
            <p:cNvSpPr>
              <a:spLocks/>
            </p:cNvSpPr>
            <p:nvPr/>
          </p:nvSpPr>
          <p:spPr bwMode="auto">
            <a:xfrm>
              <a:off x="6116638" y="2239963"/>
              <a:ext cx="88900" cy="106363"/>
            </a:xfrm>
            <a:custGeom>
              <a:avLst/>
              <a:gdLst>
                <a:gd name="T0" fmla="*/ 5 w 56"/>
                <a:gd name="T1" fmla="*/ 1 h 67"/>
                <a:gd name="T2" fmla="*/ 5 w 56"/>
                <a:gd name="T3" fmla="*/ 6 h 67"/>
                <a:gd name="T4" fmla="*/ 5 w 56"/>
                <a:gd name="T5" fmla="*/ 10 h 67"/>
                <a:gd name="T6" fmla="*/ 4 w 56"/>
                <a:gd name="T7" fmla="*/ 12 h 67"/>
                <a:gd name="T8" fmla="*/ 4 w 56"/>
                <a:gd name="T9" fmla="*/ 17 h 67"/>
                <a:gd name="T10" fmla="*/ 4 w 56"/>
                <a:gd name="T11" fmla="*/ 22 h 67"/>
                <a:gd name="T12" fmla="*/ 4 w 56"/>
                <a:gd name="T13" fmla="*/ 26 h 67"/>
                <a:gd name="T14" fmla="*/ 4 w 56"/>
                <a:gd name="T15" fmla="*/ 31 h 67"/>
                <a:gd name="T16" fmla="*/ 2 w 56"/>
                <a:gd name="T17" fmla="*/ 36 h 67"/>
                <a:gd name="T18" fmla="*/ 2 w 56"/>
                <a:gd name="T19" fmla="*/ 42 h 67"/>
                <a:gd name="T20" fmla="*/ 2 w 56"/>
                <a:gd name="T21" fmla="*/ 45 h 67"/>
                <a:gd name="T22" fmla="*/ 2 w 56"/>
                <a:gd name="T23" fmla="*/ 50 h 67"/>
                <a:gd name="T24" fmla="*/ 1 w 56"/>
                <a:gd name="T25" fmla="*/ 55 h 67"/>
                <a:gd name="T26" fmla="*/ 1 w 56"/>
                <a:gd name="T27" fmla="*/ 60 h 67"/>
                <a:gd name="T28" fmla="*/ 1 w 56"/>
                <a:gd name="T29" fmla="*/ 64 h 67"/>
                <a:gd name="T30" fmla="*/ 1 w 56"/>
                <a:gd name="T31" fmla="*/ 67 h 67"/>
                <a:gd name="T32" fmla="*/ 5 w 56"/>
                <a:gd name="T33" fmla="*/ 67 h 67"/>
                <a:gd name="T34" fmla="*/ 10 w 56"/>
                <a:gd name="T35" fmla="*/ 67 h 67"/>
                <a:gd name="T36" fmla="*/ 15 w 56"/>
                <a:gd name="T37" fmla="*/ 67 h 67"/>
                <a:gd name="T38" fmla="*/ 18 w 56"/>
                <a:gd name="T39" fmla="*/ 67 h 67"/>
                <a:gd name="T40" fmla="*/ 22 w 56"/>
                <a:gd name="T41" fmla="*/ 67 h 67"/>
                <a:gd name="T42" fmla="*/ 26 w 56"/>
                <a:gd name="T43" fmla="*/ 66 h 67"/>
                <a:gd name="T44" fmla="*/ 29 w 56"/>
                <a:gd name="T45" fmla="*/ 66 h 67"/>
                <a:gd name="T46" fmla="*/ 33 w 56"/>
                <a:gd name="T47" fmla="*/ 64 h 67"/>
                <a:gd name="T48" fmla="*/ 37 w 56"/>
                <a:gd name="T49" fmla="*/ 64 h 67"/>
                <a:gd name="T50" fmla="*/ 42 w 56"/>
                <a:gd name="T51" fmla="*/ 60 h 67"/>
                <a:gd name="T52" fmla="*/ 46 w 56"/>
                <a:gd name="T53" fmla="*/ 55 h 67"/>
                <a:gd name="T54" fmla="*/ 50 w 56"/>
                <a:gd name="T55" fmla="*/ 51 h 67"/>
                <a:gd name="T56" fmla="*/ 51 w 56"/>
                <a:gd name="T57" fmla="*/ 48 h 67"/>
                <a:gd name="T58" fmla="*/ 54 w 56"/>
                <a:gd name="T59" fmla="*/ 43 h 67"/>
                <a:gd name="T60" fmla="*/ 55 w 56"/>
                <a:gd name="T61" fmla="*/ 39 h 67"/>
                <a:gd name="T62" fmla="*/ 55 w 56"/>
                <a:gd name="T63" fmla="*/ 36 h 67"/>
                <a:gd name="T64" fmla="*/ 56 w 56"/>
                <a:gd name="T65" fmla="*/ 32 h 67"/>
                <a:gd name="T66" fmla="*/ 56 w 56"/>
                <a:gd name="T67" fmla="*/ 28 h 67"/>
                <a:gd name="T68" fmla="*/ 56 w 56"/>
                <a:gd name="T69" fmla="*/ 24 h 67"/>
                <a:gd name="T70" fmla="*/ 56 w 56"/>
                <a:gd name="T71" fmla="*/ 20 h 67"/>
                <a:gd name="T72" fmla="*/ 56 w 56"/>
                <a:gd name="T73" fmla="*/ 15 h 67"/>
                <a:gd name="T74" fmla="*/ 55 w 56"/>
                <a:gd name="T75" fmla="*/ 10 h 67"/>
                <a:gd name="T76" fmla="*/ 54 w 56"/>
                <a:gd name="T77" fmla="*/ 7 h 67"/>
                <a:gd name="T78" fmla="*/ 54 w 56"/>
                <a:gd name="T79" fmla="*/ 4 h 67"/>
                <a:gd name="T80" fmla="*/ 50 w 56"/>
                <a:gd name="T81" fmla="*/ 2 h 67"/>
                <a:gd name="T82" fmla="*/ 45 w 56"/>
                <a:gd name="T83" fmla="*/ 2 h 67"/>
                <a:gd name="T84" fmla="*/ 40 w 56"/>
                <a:gd name="T85" fmla="*/ 2 h 67"/>
                <a:gd name="T86" fmla="*/ 37 w 56"/>
                <a:gd name="T87" fmla="*/ 2 h 67"/>
                <a:gd name="T88" fmla="*/ 33 w 56"/>
                <a:gd name="T89" fmla="*/ 1 h 67"/>
                <a:gd name="T90" fmla="*/ 29 w 56"/>
                <a:gd name="T91" fmla="*/ 1 h 67"/>
                <a:gd name="T92" fmla="*/ 26 w 56"/>
                <a:gd name="T93" fmla="*/ 1 h 67"/>
                <a:gd name="T94" fmla="*/ 22 w 56"/>
                <a:gd name="T95" fmla="*/ 1 h 67"/>
                <a:gd name="T96" fmla="*/ 18 w 56"/>
                <a:gd name="T97" fmla="*/ 1 h 67"/>
                <a:gd name="T98" fmla="*/ 15 w 56"/>
                <a:gd name="T99" fmla="*/ 0 h 67"/>
                <a:gd name="T100" fmla="*/ 10 w 56"/>
                <a:gd name="T101" fmla="*/ 0 h 67"/>
                <a:gd name="T102" fmla="*/ 5 w 56"/>
                <a:gd name="T103" fmla="*/ 0 h 6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6"/>
                <a:gd name="T157" fmla="*/ 0 h 67"/>
                <a:gd name="T158" fmla="*/ 56 w 56"/>
                <a:gd name="T159" fmla="*/ 67 h 67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6" h="67">
                  <a:moveTo>
                    <a:pt x="5" y="0"/>
                  </a:moveTo>
                  <a:lnTo>
                    <a:pt x="5" y="0"/>
                  </a:lnTo>
                  <a:lnTo>
                    <a:pt x="5" y="1"/>
                  </a:lnTo>
                  <a:lnTo>
                    <a:pt x="5" y="2"/>
                  </a:lnTo>
                  <a:lnTo>
                    <a:pt x="5" y="5"/>
                  </a:lnTo>
                  <a:lnTo>
                    <a:pt x="5" y="6"/>
                  </a:lnTo>
                  <a:lnTo>
                    <a:pt x="5" y="7"/>
                  </a:lnTo>
                  <a:lnTo>
                    <a:pt x="5" y="9"/>
                  </a:lnTo>
                  <a:lnTo>
                    <a:pt x="5" y="10"/>
                  </a:lnTo>
                  <a:lnTo>
                    <a:pt x="5" y="11"/>
                  </a:lnTo>
                  <a:lnTo>
                    <a:pt x="5" y="12"/>
                  </a:lnTo>
                  <a:lnTo>
                    <a:pt x="4" y="12"/>
                  </a:lnTo>
                  <a:lnTo>
                    <a:pt x="4" y="14"/>
                  </a:lnTo>
                  <a:lnTo>
                    <a:pt x="4" y="16"/>
                  </a:lnTo>
                  <a:lnTo>
                    <a:pt x="4" y="17"/>
                  </a:lnTo>
                  <a:lnTo>
                    <a:pt x="4" y="20"/>
                  </a:lnTo>
                  <a:lnTo>
                    <a:pt x="4" y="21"/>
                  </a:lnTo>
                  <a:lnTo>
                    <a:pt x="4" y="22"/>
                  </a:lnTo>
                  <a:lnTo>
                    <a:pt x="4" y="23"/>
                  </a:lnTo>
                  <a:lnTo>
                    <a:pt x="4" y="24"/>
                  </a:lnTo>
                  <a:lnTo>
                    <a:pt x="4" y="26"/>
                  </a:lnTo>
                  <a:lnTo>
                    <a:pt x="4" y="27"/>
                  </a:lnTo>
                  <a:lnTo>
                    <a:pt x="4" y="28"/>
                  </a:lnTo>
                  <a:lnTo>
                    <a:pt x="4" y="31"/>
                  </a:lnTo>
                  <a:lnTo>
                    <a:pt x="4" y="33"/>
                  </a:lnTo>
                  <a:lnTo>
                    <a:pt x="4" y="34"/>
                  </a:lnTo>
                  <a:lnTo>
                    <a:pt x="2" y="36"/>
                  </a:lnTo>
                  <a:lnTo>
                    <a:pt x="2" y="37"/>
                  </a:lnTo>
                  <a:lnTo>
                    <a:pt x="2" y="39"/>
                  </a:lnTo>
                  <a:lnTo>
                    <a:pt x="2" y="42"/>
                  </a:lnTo>
                  <a:lnTo>
                    <a:pt x="2" y="43"/>
                  </a:lnTo>
                  <a:lnTo>
                    <a:pt x="2" y="44"/>
                  </a:lnTo>
                  <a:lnTo>
                    <a:pt x="2" y="45"/>
                  </a:lnTo>
                  <a:lnTo>
                    <a:pt x="2" y="46"/>
                  </a:lnTo>
                  <a:lnTo>
                    <a:pt x="2" y="48"/>
                  </a:lnTo>
                  <a:lnTo>
                    <a:pt x="2" y="50"/>
                  </a:lnTo>
                  <a:lnTo>
                    <a:pt x="2" y="53"/>
                  </a:lnTo>
                  <a:lnTo>
                    <a:pt x="1" y="54"/>
                  </a:lnTo>
                  <a:lnTo>
                    <a:pt x="1" y="55"/>
                  </a:lnTo>
                  <a:lnTo>
                    <a:pt x="1" y="58"/>
                  </a:lnTo>
                  <a:lnTo>
                    <a:pt x="1" y="59"/>
                  </a:lnTo>
                  <a:lnTo>
                    <a:pt x="1" y="60"/>
                  </a:lnTo>
                  <a:lnTo>
                    <a:pt x="1" y="61"/>
                  </a:lnTo>
                  <a:lnTo>
                    <a:pt x="1" y="63"/>
                  </a:lnTo>
                  <a:lnTo>
                    <a:pt x="1" y="64"/>
                  </a:lnTo>
                  <a:lnTo>
                    <a:pt x="0" y="65"/>
                  </a:lnTo>
                  <a:lnTo>
                    <a:pt x="0" y="67"/>
                  </a:lnTo>
                  <a:lnTo>
                    <a:pt x="1" y="67"/>
                  </a:lnTo>
                  <a:lnTo>
                    <a:pt x="2" y="67"/>
                  </a:lnTo>
                  <a:lnTo>
                    <a:pt x="4" y="67"/>
                  </a:lnTo>
                  <a:lnTo>
                    <a:pt x="5" y="67"/>
                  </a:lnTo>
                  <a:lnTo>
                    <a:pt x="6" y="67"/>
                  </a:lnTo>
                  <a:lnTo>
                    <a:pt x="7" y="67"/>
                  </a:lnTo>
                  <a:lnTo>
                    <a:pt x="10" y="67"/>
                  </a:lnTo>
                  <a:lnTo>
                    <a:pt x="11" y="67"/>
                  </a:lnTo>
                  <a:lnTo>
                    <a:pt x="12" y="67"/>
                  </a:lnTo>
                  <a:lnTo>
                    <a:pt x="15" y="67"/>
                  </a:lnTo>
                  <a:lnTo>
                    <a:pt x="16" y="67"/>
                  </a:lnTo>
                  <a:lnTo>
                    <a:pt x="17" y="67"/>
                  </a:lnTo>
                  <a:lnTo>
                    <a:pt x="18" y="67"/>
                  </a:lnTo>
                  <a:lnTo>
                    <a:pt x="20" y="67"/>
                  </a:lnTo>
                  <a:lnTo>
                    <a:pt x="21" y="67"/>
                  </a:lnTo>
                  <a:lnTo>
                    <a:pt x="22" y="67"/>
                  </a:lnTo>
                  <a:lnTo>
                    <a:pt x="23" y="67"/>
                  </a:lnTo>
                  <a:lnTo>
                    <a:pt x="24" y="67"/>
                  </a:lnTo>
                  <a:lnTo>
                    <a:pt x="26" y="66"/>
                  </a:lnTo>
                  <a:lnTo>
                    <a:pt x="27" y="66"/>
                  </a:lnTo>
                  <a:lnTo>
                    <a:pt x="28" y="66"/>
                  </a:lnTo>
                  <a:lnTo>
                    <a:pt x="29" y="66"/>
                  </a:lnTo>
                  <a:lnTo>
                    <a:pt x="30" y="66"/>
                  </a:lnTo>
                  <a:lnTo>
                    <a:pt x="32" y="65"/>
                  </a:lnTo>
                  <a:lnTo>
                    <a:pt x="33" y="64"/>
                  </a:lnTo>
                  <a:lnTo>
                    <a:pt x="34" y="64"/>
                  </a:lnTo>
                  <a:lnTo>
                    <a:pt x="35" y="64"/>
                  </a:lnTo>
                  <a:lnTo>
                    <a:pt x="37" y="64"/>
                  </a:lnTo>
                  <a:lnTo>
                    <a:pt x="38" y="63"/>
                  </a:lnTo>
                  <a:lnTo>
                    <a:pt x="40" y="61"/>
                  </a:lnTo>
                  <a:lnTo>
                    <a:pt x="42" y="60"/>
                  </a:lnTo>
                  <a:lnTo>
                    <a:pt x="44" y="59"/>
                  </a:lnTo>
                  <a:lnTo>
                    <a:pt x="45" y="58"/>
                  </a:lnTo>
                  <a:lnTo>
                    <a:pt x="46" y="55"/>
                  </a:lnTo>
                  <a:lnTo>
                    <a:pt x="48" y="54"/>
                  </a:lnTo>
                  <a:lnTo>
                    <a:pt x="50" y="53"/>
                  </a:lnTo>
                  <a:lnTo>
                    <a:pt x="50" y="51"/>
                  </a:lnTo>
                  <a:lnTo>
                    <a:pt x="50" y="50"/>
                  </a:lnTo>
                  <a:lnTo>
                    <a:pt x="51" y="49"/>
                  </a:lnTo>
                  <a:lnTo>
                    <a:pt x="51" y="48"/>
                  </a:lnTo>
                  <a:lnTo>
                    <a:pt x="52" y="45"/>
                  </a:lnTo>
                  <a:lnTo>
                    <a:pt x="52" y="44"/>
                  </a:lnTo>
                  <a:lnTo>
                    <a:pt x="54" y="43"/>
                  </a:lnTo>
                  <a:lnTo>
                    <a:pt x="54" y="42"/>
                  </a:lnTo>
                  <a:lnTo>
                    <a:pt x="54" y="41"/>
                  </a:lnTo>
                  <a:lnTo>
                    <a:pt x="55" y="39"/>
                  </a:lnTo>
                  <a:lnTo>
                    <a:pt x="55" y="38"/>
                  </a:lnTo>
                  <a:lnTo>
                    <a:pt x="55" y="37"/>
                  </a:lnTo>
                  <a:lnTo>
                    <a:pt x="55" y="36"/>
                  </a:lnTo>
                  <a:lnTo>
                    <a:pt x="55" y="34"/>
                  </a:lnTo>
                  <a:lnTo>
                    <a:pt x="56" y="33"/>
                  </a:lnTo>
                  <a:lnTo>
                    <a:pt x="56" y="32"/>
                  </a:lnTo>
                  <a:lnTo>
                    <a:pt x="56" y="31"/>
                  </a:lnTo>
                  <a:lnTo>
                    <a:pt x="56" y="29"/>
                  </a:lnTo>
                  <a:lnTo>
                    <a:pt x="56" y="28"/>
                  </a:lnTo>
                  <a:lnTo>
                    <a:pt x="56" y="27"/>
                  </a:lnTo>
                  <a:lnTo>
                    <a:pt x="56" y="26"/>
                  </a:lnTo>
                  <a:lnTo>
                    <a:pt x="56" y="24"/>
                  </a:lnTo>
                  <a:lnTo>
                    <a:pt x="56" y="23"/>
                  </a:lnTo>
                  <a:lnTo>
                    <a:pt x="56" y="21"/>
                  </a:lnTo>
                  <a:lnTo>
                    <a:pt x="56" y="20"/>
                  </a:lnTo>
                  <a:lnTo>
                    <a:pt x="56" y="19"/>
                  </a:lnTo>
                  <a:lnTo>
                    <a:pt x="56" y="16"/>
                  </a:lnTo>
                  <a:lnTo>
                    <a:pt x="56" y="15"/>
                  </a:lnTo>
                  <a:lnTo>
                    <a:pt x="55" y="12"/>
                  </a:lnTo>
                  <a:lnTo>
                    <a:pt x="55" y="11"/>
                  </a:lnTo>
                  <a:lnTo>
                    <a:pt x="55" y="10"/>
                  </a:lnTo>
                  <a:lnTo>
                    <a:pt x="55" y="9"/>
                  </a:lnTo>
                  <a:lnTo>
                    <a:pt x="55" y="7"/>
                  </a:lnTo>
                  <a:lnTo>
                    <a:pt x="54" y="7"/>
                  </a:lnTo>
                  <a:lnTo>
                    <a:pt x="54" y="6"/>
                  </a:lnTo>
                  <a:lnTo>
                    <a:pt x="54" y="5"/>
                  </a:lnTo>
                  <a:lnTo>
                    <a:pt x="54" y="4"/>
                  </a:lnTo>
                  <a:lnTo>
                    <a:pt x="52" y="2"/>
                  </a:lnTo>
                  <a:lnTo>
                    <a:pt x="51" y="2"/>
                  </a:lnTo>
                  <a:lnTo>
                    <a:pt x="50" y="2"/>
                  </a:lnTo>
                  <a:lnTo>
                    <a:pt x="49" y="2"/>
                  </a:lnTo>
                  <a:lnTo>
                    <a:pt x="46" y="2"/>
                  </a:lnTo>
                  <a:lnTo>
                    <a:pt x="45" y="2"/>
                  </a:lnTo>
                  <a:lnTo>
                    <a:pt x="44" y="2"/>
                  </a:lnTo>
                  <a:lnTo>
                    <a:pt x="43" y="2"/>
                  </a:lnTo>
                  <a:lnTo>
                    <a:pt x="40" y="2"/>
                  </a:lnTo>
                  <a:lnTo>
                    <a:pt x="39" y="2"/>
                  </a:lnTo>
                  <a:lnTo>
                    <a:pt x="38" y="2"/>
                  </a:lnTo>
                  <a:lnTo>
                    <a:pt x="37" y="2"/>
                  </a:lnTo>
                  <a:lnTo>
                    <a:pt x="35" y="2"/>
                  </a:lnTo>
                  <a:lnTo>
                    <a:pt x="34" y="1"/>
                  </a:lnTo>
                  <a:lnTo>
                    <a:pt x="33" y="1"/>
                  </a:lnTo>
                  <a:lnTo>
                    <a:pt x="32" y="1"/>
                  </a:lnTo>
                  <a:lnTo>
                    <a:pt x="30" y="1"/>
                  </a:lnTo>
                  <a:lnTo>
                    <a:pt x="29" y="1"/>
                  </a:lnTo>
                  <a:lnTo>
                    <a:pt x="28" y="1"/>
                  </a:lnTo>
                  <a:lnTo>
                    <a:pt x="27" y="1"/>
                  </a:lnTo>
                  <a:lnTo>
                    <a:pt x="26" y="1"/>
                  </a:lnTo>
                  <a:lnTo>
                    <a:pt x="24" y="1"/>
                  </a:lnTo>
                  <a:lnTo>
                    <a:pt x="23" y="1"/>
                  </a:lnTo>
                  <a:lnTo>
                    <a:pt x="22" y="1"/>
                  </a:lnTo>
                  <a:lnTo>
                    <a:pt x="21" y="1"/>
                  </a:lnTo>
                  <a:lnTo>
                    <a:pt x="20" y="1"/>
                  </a:lnTo>
                  <a:lnTo>
                    <a:pt x="18" y="1"/>
                  </a:lnTo>
                  <a:lnTo>
                    <a:pt x="17" y="1"/>
                  </a:lnTo>
                  <a:lnTo>
                    <a:pt x="16" y="1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98" name="Freeform 210"/>
            <p:cNvSpPr>
              <a:spLocks/>
            </p:cNvSpPr>
            <p:nvPr/>
          </p:nvSpPr>
          <p:spPr bwMode="auto">
            <a:xfrm>
              <a:off x="5675313" y="1819276"/>
              <a:ext cx="255587" cy="206375"/>
            </a:xfrm>
            <a:custGeom>
              <a:avLst/>
              <a:gdLst>
                <a:gd name="T0" fmla="*/ 41 w 161"/>
                <a:gd name="T1" fmla="*/ 127 h 130"/>
                <a:gd name="T2" fmla="*/ 40 w 161"/>
                <a:gd name="T3" fmla="*/ 121 h 130"/>
                <a:gd name="T4" fmla="*/ 37 w 161"/>
                <a:gd name="T5" fmla="*/ 116 h 130"/>
                <a:gd name="T6" fmla="*/ 36 w 161"/>
                <a:gd name="T7" fmla="*/ 110 h 130"/>
                <a:gd name="T8" fmla="*/ 35 w 161"/>
                <a:gd name="T9" fmla="*/ 105 h 130"/>
                <a:gd name="T10" fmla="*/ 33 w 161"/>
                <a:gd name="T11" fmla="*/ 99 h 130"/>
                <a:gd name="T12" fmla="*/ 31 w 161"/>
                <a:gd name="T13" fmla="*/ 92 h 130"/>
                <a:gd name="T14" fmla="*/ 29 w 161"/>
                <a:gd name="T15" fmla="*/ 86 h 130"/>
                <a:gd name="T16" fmla="*/ 28 w 161"/>
                <a:gd name="T17" fmla="*/ 78 h 130"/>
                <a:gd name="T18" fmla="*/ 25 w 161"/>
                <a:gd name="T19" fmla="*/ 70 h 130"/>
                <a:gd name="T20" fmla="*/ 24 w 161"/>
                <a:gd name="T21" fmla="*/ 61 h 130"/>
                <a:gd name="T22" fmla="*/ 23 w 161"/>
                <a:gd name="T23" fmla="*/ 54 h 130"/>
                <a:gd name="T24" fmla="*/ 22 w 161"/>
                <a:gd name="T25" fmla="*/ 44 h 130"/>
                <a:gd name="T26" fmla="*/ 58 w 161"/>
                <a:gd name="T27" fmla="*/ 20 h 130"/>
                <a:gd name="T28" fmla="*/ 63 w 161"/>
                <a:gd name="T29" fmla="*/ 20 h 130"/>
                <a:gd name="T30" fmla="*/ 68 w 161"/>
                <a:gd name="T31" fmla="*/ 21 h 130"/>
                <a:gd name="T32" fmla="*/ 75 w 161"/>
                <a:gd name="T33" fmla="*/ 21 h 130"/>
                <a:gd name="T34" fmla="*/ 81 w 161"/>
                <a:gd name="T35" fmla="*/ 22 h 130"/>
                <a:gd name="T36" fmla="*/ 89 w 161"/>
                <a:gd name="T37" fmla="*/ 23 h 130"/>
                <a:gd name="T38" fmla="*/ 96 w 161"/>
                <a:gd name="T39" fmla="*/ 25 h 130"/>
                <a:gd name="T40" fmla="*/ 105 w 161"/>
                <a:gd name="T41" fmla="*/ 26 h 130"/>
                <a:gd name="T42" fmla="*/ 113 w 161"/>
                <a:gd name="T43" fmla="*/ 28 h 130"/>
                <a:gd name="T44" fmla="*/ 122 w 161"/>
                <a:gd name="T45" fmla="*/ 31 h 130"/>
                <a:gd name="T46" fmla="*/ 131 w 161"/>
                <a:gd name="T47" fmla="*/ 33 h 130"/>
                <a:gd name="T48" fmla="*/ 141 w 161"/>
                <a:gd name="T49" fmla="*/ 38 h 130"/>
                <a:gd name="T50" fmla="*/ 150 w 161"/>
                <a:gd name="T51" fmla="*/ 42 h 130"/>
                <a:gd name="T52" fmla="*/ 160 w 161"/>
                <a:gd name="T53" fmla="*/ 46 h 130"/>
                <a:gd name="T54" fmla="*/ 161 w 161"/>
                <a:gd name="T55" fmla="*/ 51 h 130"/>
                <a:gd name="T56" fmla="*/ 158 w 161"/>
                <a:gd name="T57" fmla="*/ 56 h 130"/>
                <a:gd name="T58" fmla="*/ 157 w 161"/>
                <a:gd name="T59" fmla="*/ 61 h 130"/>
                <a:gd name="T60" fmla="*/ 156 w 161"/>
                <a:gd name="T61" fmla="*/ 66 h 130"/>
                <a:gd name="T62" fmla="*/ 153 w 161"/>
                <a:gd name="T63" fmla="*/ 72 h 130"/>
                <a:gd name="T64" fmla="*/ 152 w 161"/>
                <a:gd name="T65" fmla="*/ 78 h 130"/>
                <a:gd name="T66" fmla="*/ 151 w 161"/>
                <a:gd name="T67" fmla="*/ 84 h 130"/>
                <a:gd name="T68" fmla="*/ 150 w 161"/>
                <a:gd name="T69" fmla="*/ 90 h 130"/>
                <a:gd name="T70" fmla="*/ 148 w 161"/>
                <a:gd name="T71" fmla="*/ 97 h 130"/>
                <a:gd name="T72" fmla="*/ 147 w 161"/>
                <a:gd name="T73" fmla="*/ 104 h 130"/>
                <a:gd name="T74" fmla="*/ 146 w 161"/>
                <a:gd name="T75" fmla="*/ 110 h 130"/>
                <a:gd name="T76" fmla="*/ 146 w 161"/>
                <a:gd name="T77" fmla="*/ 117 h 130"/>
                <a:gd name="T78" fmla="*/ 146 w 161"/>
                <a:gd name="T79" fmla="*/ 122 h 130"/>
                <a:gd name="T80" fmla="*/ 144 w 161"/>
                <a:gd name="T81" fmla="*/ 125 h 130"/>
                <a:gd name="T82" fmla="*/ 138 w 161"/>
                <a:gd name="T83" fmla="*/ 124 h 130"/>
                <a:gd name="T84" fmla="*/ 130 w 161"/>
                <a:gd name="T85" fmla="*/ 124 h 130"/>
                <a:gd name="T86" fmla="*/ 125 w 161"/>
                <a:gd name="T87" fmla="*/ 124 h 130"/>
                <a:gd name="T88" fmla="*/ 121 w 161"/>
                <a:gd name="T89" fmla="*/ 122 h 130"/>
                <a:gd name="T90" fmla="*/ 116 w 161"/>
                <a:gd name="T91" fmla="*/ 122 h 130"/>
                <a:gd name="T92" fmla="*/ 109 w 161"/>
                <a:gd name="T93" fmla="*/ 122 h 130"/>
                <a:gd name="T94" fmla="*/ 103 w 161"/>
                <a:gd name="T95" fmla="*/ 122 h 130"/>
                <a:gd name="T96" fmla="*/ 99 w 161"/>
                <a:gd name="T97" fmla="*/ 122 h 130"/>
                <a:gd name="T98" fmla="*/ 94 w 161"/>
                <a:gd name="T99" fmla="*/ 122 h 130"/>
                <a:gd name="T100" fmla="*/ 89 w 161"/>
                <a:gd name="T101" fmla="*/ 122 h 130"/>
                <a:gd name="T102" fmla="*/ 84 w 161"/>
                <a:gd name="T103" fmla="*/ 122 h 130"/>
                <a:gd name="T104" fmla="*/ 79 w 161"/>
                <a:gd name="T105" fmla="*/ 124 h 130"/>
                <a:gd name="T106" fmla="*/ 74 w 161"/>
                <a:gd name="T107" fmla="*/ 124 h 130"/>
                <a:gd name="T108" fmla="*/ 69 w 161"/>
                <a:gd name="T109" fmla="*/ 125 h 130"/>
                <a:gd name="T110" fmla="*/ 64 w 161"/>
                <a:gd name="T111" fmla="*/ 126 h 130"/>
                <a:gd name="T112" fmla="*/ 57 w 161"/>
                <a:gd name="T113" fmla="*/ 127 h 130"/>
                <a:gd name="T114" fmla="*/ 51 w 161"/>
                <a:gd name="T115" fmla="*/ 128 h 130"/>
                <a:gd name="T116" fmla="*/ 45 w 161"/>
                <a:gd name="T117" fmla="*/ 130 h 13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61"/>
                <a:gd name="T178" fmla="*/ 0 h 130"/>
                <a:gd name="T179" fmla="*/ 161 w 161"/>
                <a:gd name="T180" fmla="*/ 130 h 130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61" h="130">
                  <a:moveTo>
                    <a:pt x="42" y="130"/>
                  </a:moveTo>
                  <a:lnTo>
                    <a:pt x="42" y="130"/>
                  </a:lnTo>
                  <a:lnTo>
                    <a:pt x="42" y="128"/>
                  </a:lnTo>
                  <a:lnTo>
                    <a:pt x="41" y="127"/>
                  </a:lnTo>
                  <a:lnTo>
                    <a:pt x="41" y="126"/>
                  </a:lnTo>
                  <a:lnTo>
                    <a:pt x="40" y="125"/>
                  </a:lnTo>
                  <a:lnTo>
                    <a:pt x="40" y="124"/>
                  </a:lnTo>
                  <a:lnTo>
                    <a:pt x="40" y="121"/>
                  </a:lnTo>
                  <a:lnTo>
                    <a:pt x="40" y="120"/>
                  </a:lnTo>
                  <a:lnTo>
                    <a:pt x="39" y="119"/>
                  </a:lnTo>
                  <a:lnTo>
                    <a:pt x="39" y="117"/>
                  </a:lnTo>
                  <a:lnTo>
                    <a:pt x="37" y="116"/>
                  </a:lnTo>
                  <a:lnTo>
                    <a:pt x="37" y="115"/>
                  </a:lnTo>
                  <a:lnTo>
                    <a:pt x="36" y="112"/>
                  </a:lnTo>
                  <a:lnTo>
                    <a:pt x="36" y="111"/>
                  </a:lnTo>
                  <a:lnTo>
                    <a:pt x="36" y="110"/>
                  </a:lnTo>
                  <a:lnTo>
                    <a:pt x="35" y="109"/>
                  </a:lnTo>
                  <a:lnTo>
                    <a:pt x="35" y="108"/>
                  </a:lnTo>
                  <a:lnTo>
                    <a:pt x="35" y="106"/>
                  </a:lnTo>
                  <a:lnTo>
                    <a:pt x="35" y="105"/>
                  </a:lnTo>
                  <a:lnTo>
                    <a:pt x="34" y="104"/>
                  </a:lnTo>
                  <a:lnTo>
                    <a:pt x="34" y="102"/>
                  </a:lnTo>
                  <a:lnTo>
                    <a:pt x="33" y="100"/>
                  </a:lnTo>
                  <a:lnTo>
                    <a:pt x="33" y="99"/>
                  </a:lnTo>
                  <a:lnTo>
                    <a:pt x="33" y="97"/>
                  </a:lnTo>
                  <a:lnTo>
                    <a:pt x="31" y="95"/>
                  </a:lnTo>
                  <a:lnTo>
                    <a:pt x="31" y="94"/>
                  </a:lnTo>
                  <a:lnTo>
                    <a:pt x="31" y="92"/>
                  </a:lnTo>
                  <a:lnTo>
                    <a:pt x="30" y="90"/>
                  </a:lnTo>
                  <a:lnTo>
                    <a:pt x="30" y="89"/>
                  </a:lnTo>
                  <a:lnTo>
                    <a:pt x="30" y="87"/>
                  </a:lnTo>
                  <a:lnTo>
                    <a:pt x="29" y="86"/>
                  </a:lnTo>
                  <a:lnTo>
                    <a:pt x="29" y="83"/>
                  </a:lnTo>
                  <a:lnTo>
                    <a:pt x="28" y="82"/>
                  </a:lnTo>
                  <a:lnTo>
                    <a:pt x="28" y="80"/>
                  </a:lnTo>
                  <a:lnTo>
                    <a:pt x="28" y="78"/>
                  </a:lnTo>
                  <a:lnTo>
                    <a:pt x="27" y="76"/>
                  </a:lnTo>
                  <a:lnTo>
                    <a:pt x="27" y="73"/>
                  </a:lnTo>
                  <a:lnTo>
                    <a:pt x="27" y="72"/>
                  </a:lnTo>
                  <a:lnTo>
                    <a:pt x="25" y="70"/>
                  </a:lnTo>
                  <a:lnTo>
                    <a:pt x="25" y="67"/>
                  </a:lnTo>
                  <a:lnTo>
                    <a:pt x="25" y="66"/>
                  </a:lnTo>
                  <a:lnTo>
                    <a:pt x="25" y="64"/>
                  </a:lnTo>
                  <a:lnTo>
                    <a:pt x="24" y="61"/>
                  </a:lnTo>
                  <a:lnTo>
                    <a:pt x="23" y="60"/>
                  </a:lnTo>
                  <a:lnTo>
                    <a:pt x="23" y="58"/>
                  </a:lnTo>
                  <a:lnTo>
                    <a:pt x="23" y="55"/>
                  </a:lnTo>
                  <a:lnTo>
                    <a:pt x="23" y="54"/>
                  </a:lnTo>
                  <a:lnTo>
                    <a:pt x="23" y="51"/>
                  </a:lnTo>
                  <a:lnTo>
                    <a:pt x="22" y="49"/>
                  </a:lnTo>
                  <a:lnTo>
                    <a:pt x="22" y="46"/>
                  </a:lnTo>
                  <a:lnTo>
                    <a:pt x="22" y="44"/>
                  </a:lnTo>
                  <a:lnTo>
                    <a:pt x="0" y="27"/>
                  </a:lnTo>
                  <a:lnTo>
                    <a:pt x="28" y="0"/>
                  </a:lnTo>
                  <a:lnTo>
                    <a:pt x="57" y="20"/>
                  </a:lnTo>
                  <a:lnTo>
                    <a:pt x="58" y="20"/>
                  </a:lnTo>
                  <a:lnTo>
                    <a:pt x="59" y="20"/>
                  </a:lnTo>
                  <a:lnTo>
                    <a:pt x="61" y="20"/>
                  </a:lnTo>
                  <a:lnTo>
                    <a:pt x="62" y="20"/>
                  </a:lnTo>
                  <a:lnTo>
                    <a:pt x="63" y="20"/>
                  </a:lnTo>
                  <a:lnTo>
                    <a:pt x="64" y="21"/>
                  </a:lnTo>
                  <a:lnTo>
                    <a:pt x="66" y="21"/>
                  </a:lnTo>
                  <a:lnTo>
                    <a:pt x="67" y="21"/>
                  </a:lnTo>
                  <a:lnTo>
                    <a:pt x="68" y="21"/>
                  </a:lnTo>
                  <a:lnTo>
                    <a:pt x="71" y="21"/>
                  </a:lnTo>
                  <a:lnTo>
                    <a:pt x="72" y="21"/>
                  </a:lnTo>
                  <a:lnTo>
                    <a:pt x="74" y="21"/>
                  </a:lnTo>
                  <a:lnTo>
                    <a:pt x="75" y="21"/>
                  </a:lnTo>
                  <a:lnTo>
                    <a:pt x="77" y="21"/>
                  </a:lnTo>
                  <a:lnTo>
                    <a:pt x="79" y="21"/>
                  </a:lnTo>
                  <a:lnTo>
                    <a:pt x="80" y="22"/>
                  </a:lnTo>
                  <a:lnTo>
                    <a:pt x="81" y="22"/>
                  </a:lnTo>
                  <a:lnTo>
                    <a:pt x="84" y="22"/>
                  </a:lnTo>
                  <a:lnTo>
                    <a:pt x="85" y="22"/>
                  </a:lnTo>
                  <a:lnTo>
                    <a:pt x="88" y="22"/>
                  </a:lnTo>
                  <a:lnTo>
                    <a:pt x="89" y="23"/>
                  </a:lnTo>
                  <a:lnTo>
                    <a:pt x="91" y="23"/>
                  </a:lnTo>
                  <a:lnTo>
                    <a:pt x="93" y="23"/>
                  </a:lnTo>
                  <a:lnTo>
                    <a:pt x="95" y="23"/>
                  </a:lnTo>
                  <a:lnTo>
                    <a:pt x="96" y="25"/>
                  </a:lnTo>
                  <a:lnTo>
                    <a:pt x="99" y="25"/>
                  </a:lnTo>
                  <a:lnTo>
                    <a:pt x="101" y="26"/>
                  </a:lnTo>
                  <a:lnTo>
                    <a:pt x="103" y="26"/>
                  </a:lnTo>
                  <a:lnTo>
                    <a:pt x="105" y="26"/>
                  </a:lnTo>
                  <a:lnTo>
                    <a:pt x="107" y="26"/>
                  </a:lnTo>
                  <a:lnTo>
                    <a:pt x="109" y="27"/>
                  </a:lnTo>
                  <a:lnTo>
                    <a:pt x="112" y="28"/>
                  </a:lnTo>
                  <a:lnTo>
                    <a:pt x="113" y="28"/>
                  </a:lnTo>
                  <a:lnTo>
                    <a:pt x="116" y="28"/>
                  </a:lnTo>
                  <a:lnTo>
                    <a:pt x="118" y="30"/>
                  </a:lnTo>
                  <a:lnTo>
                    <a:pt x="121" y="31"/>
                  </a:lnTo>
                  <a:lnTo>
                    <a:pt x="122" y="31"/>
                  </a:lnTo>
                  <a:lnTo>
                    <a:pt x="125" y="32"/>
                  </a:lnTo>
                  <a:lnTo>
                    <a:pt x="126" y="32"/>
                  </a:lnTo>
                  <a:lnTo>
                    <a:pt x="129" y="33"/>
                  </a:lnTo>
                  <a:lnTo>
                    <a:pt x="131" y="33"/>
                  </a:lnTo>
                  <a:lnTo>
                    <a:pt x="134" y="34"/>
                  </a:lnTo>
                  <a:lnTo>
                    <a:pt x="136" y="36"/>
                  </a:lnTo>
                  <a:lnTo>
                    <a:pt x="139" y="36"/>
                  </a:lnTo>
                  <a:lnTo>
                    <a:pt x="141" y="38"/>
                  </a:lnTo>
                  <a:lnTo>
                    <a:pt x="143" y="38"/>
                  </a:lnTo>
                  <a:lnTo>
                    <a:pt x="145" y="39"/>
                  </a:lnTo>
                  <a:lnTo>
                    <a:pt x="147" y="40"/>
                  </a:lnTo>
                  <a:lnTo>
                    <a:pt x="150" y="42"/>
                  </a:lnTo>
                  <a:lnTo>
                    <a:pt x="152" y="43"/>
                  </a:lnTo>
                  <a:lnTo>
                    <a:pt x="155" y="44"/>
                  </a:lnTo>
                  <a:lnTo>
                    <a:pt x="157" y="45"/>
                  </a:lnTo>
                  <a:lnTo>
                    <a:pt x="160" y="46"/>
                  </a:lnTo>
                  <a:lnTo>
                    <a:pt x="161" y="48"/>
                  </a:lnTo>
                  <a:lnTo>
                    <a:pt x="161" y="49"/>
                  </a:lnTo>
                  <a:lnTo>
                    <a:pt x="161" y="50"/>
                  </a:lnTo>
                  <a:lnTo>
                    <a:pt x="161" y="51"/>
                  </a:lnTo>
                  <a:lnTo>
                    <a:pt x="160" y="53"/>
                  </a:lnTo>
                  <a:lnTo>
                    <a:pt x="160" y="54"/>
                  </a:lnTo>
                  <a:lnTo>
                    <a:pt x="160" y="55"/>
                  </a:lnTo>
                  <a:lnTo>
                    <a:pt x="158" y="56"/>
                  </a:lnTo>
                  <a:lnTo>
                    <a:pt x="158" y="58"/>
                  </a:lnTo>
                  <a:lnTo>
                    <a:pt x="158" y="60"/>
                  </a:lnTo>
                  <a:lnTo>
                    <a:pt x="157" y="60"/>
                  </a:lnTo>
                  <a:lnTo>
                    <a:pt x="157" y="61"/>
                  </a:lnTo>
                  <a:lnTo>
                    <a:pt x="156" y="62"/>
                  </a:lnTo>
                  <a:lnTo>
                    <a:pt x="156" y="64"/>
                  </a:lnTo>
                  <a:lnTo>
                    <a:pt x="156" y="65"/>
                  </a:lnTo>
                  <a:lnTo>
                    <a:pt x="156" y="66"/>
                  </a:lnTo>
                  <a:lnTo>
                    <a:pt x="156" y="67"/>
                  </a:lnTo>
                  <a:lnTo>
                    <a:pt x="155" y="70"/>
                  </a:lnTo>
                  <a:lnTo>
                    <a:pt x="155" y="71"/>
                  </a:lnTo>
                  <a:lnTo>
                    <a:pt x="153" y="72"/>
                  </a:lnTo>
                  <a:lnTo>
                    <a:pt x="153" y="73"/>
                  </a:lnTo>
                  <a:lnTo>
                    <a:pt x="153" y="75"/>
                  </a:lnTo>
                  <a:lnTo>
                    <a:pt x="153" y="77"/>
                  </a:lnTo>
                  <a:lnTo>
                    <a:pt x="152" y="78"/>
                  </a:lnTo>
                  <a:lnTo>
                    <a:pt x="152" y="80"/>
                  </a:lnTo>
                  <a:lnTo>
                    <a:pt x="152" y="82"/>
                  </a:lnTo>
                  <a:lnTo>
                    <a:pt x="152" y="83"/>
                  </a:lnTo>
                  <a:lnTo>
                    <a:pt x="151" y="84"/>
                  </a:lnTo>
                  <a:lnTo>
                    <a:pt x="150" y="86"/>
                  </a:lnTo>
                  <a:lnTo>
                    <a:pt x="150" y="88"/>
                  </a:lnTo>
                  <a:lnTo>
                    <a:pt x="150" y="89"/>
                  </a:lnTo>
                  <a:lnTo>
                    <a:pt x="150" y="90"/>
                  </a:lnTo>
                  <a:lnTo>
                    <a:pt x="150" y="92"/>
                  </a:lnTo>
                  <a:lnTo>
                    <a:pt x="148" y="94"/>
                  </a:lnTo>
                  <a:lnTo>
                    <a:pt x="148" y="95"/>
                  </a:lnTo>
                  <a:lnTo>
                    <a:pt x="148" y="97"/>
                  </a:lnTo>
                  <a:lnTo>
                    <a:pt x="148" y="99"/>
                  </a:lnTo>
                  <a:lnTo>
                    <a:pt x="147" y="100"/>
                  </a:lnTo>
                  <a:lnTo>
                    <a:pt x="147" y="102"/>
                  </a:lnTo>
                  <a:lnTo>
                    <a:pt x="147" y="104"/>
                  </a:lnTo>
                  <a:lnTo>
                    <a:pt x="147" y="105"/>
                  </a:lnTo>
                  <a:lnTo>
                    <a:pt x="147" y="106"/>
                  </a:lnTo>
                  <a:lnTo>
                    <a:pt x="147" y="108"/>
                  </a:lnTo>
                  <a:lnTo>
                    <a:pt x="146" y="110"/>
                  </a:lnTo>
                  <a:lnTo>
                    <a:pt x="146" y="111"/>
                  </a:lnTo>
                  <a:lnTo>
                    <a:pt x="146" y="112"/>
                  </a:lnTo>
                  <a:lnTo>
                    <a:pt x="146" y="115"/>
                  </a:lnTo>
                  <a:lnTo>
                    <a:pt x="146" y="117"/>
                  </a:lnTo>
                  <a:lnTo>
                    <a:pt x="146" y="119"/>
                  </a:lnTo>
                  <a:lnTo>
                    <a:pt x="146" y="120"/>
                  </a:lnTo>
                  <a:lnTo>
                    <a:pt x="146" y="121"/>
                  </a:lnTo>
                  <a:lnTo>
                    <a:pt x="146" y="122"/>
                  </a:lnTo>
                  <a:lnTo>
                    <a:pt x="146" y="124"/>
                  </a:lnTo>
                  <a:lnTo>
                    <a:pt x="146" y="125"/>
                  </a:lnTo>
                  <a:lnTo>
                    <a:pt x="145" y="125"/>
                  </a:lnTo>
                  <a:lnTo>
                    <a:pt x="144" y="125"/>
                  </a:lnTo>
                  <a:lnTo>
                    <a:pt x="143" y="125"/>
                  </a:lnTo>
                  <a:lnTo>
                    <a:pt x="141" y="125"/>
                  </a:lnTo>
                  <a:lnTo>
                    <a:pt x="139" y="124"/>
                  </a:lnTo>
                  <a:lnTo>
                    <a:pt x="138" y="124"/>
                  </a:lnTo>
                  <a:lnTo>
                    <a:pt x="136" y="124"/>
                  </a:lnTo>
                  <a:lnTo>
                    <a:pt x="134" y="124"/>
                  </a:lnTo>
                  <a:lnTo>
                    <a:pt x="133" y="124"/>
                  </a:lnTo>
                  <a:lnTo>
                    <a:pt x="130" y="124"/>
                  </a:lnTo>
                  <a:lnTo>
                    <a:pt x="129" y="124"/>
                  </a:lnTo>
                  <a:lnTo>
                    <a:pt x="128" y="124"/>
                  </a:lnTo>
                  <a:lnTo>
                    <a:pt x="126" y="124"/>
                  </a:lnTo>
                  <a:lnTo>
                    <a:pt x="125" y="124"/>
                  </a:lnTo>
                  <a:lnTo>
                    <a:pt x="124" y="124"/>
                  </a:lnTo>
                  <a:lnTo>
                    <a:pt x="124" y="122"/>
                  </a:lnTo>
                  <a:lnTo>
                    <a:pt x="122" y="122"/>
                  </a:lnTo>
                  <a:lnTo>
                    <a:pt x="121" y="122"/>
                  </a:lnTo>
                  <a:lnTo>
                    <a:pt x="119" y="122"/>
                  </a:lnTo>
                  <a:lnTo>
                    <a:pt x="118" y="122"/>
                  </a:lnTo>
                  <a:lnTo>
                    <a:pt x="117" y="122"/>
                  </a:lnTo>
                  <a:lnTo>
                    <a:pt x="116" y="122"/>
                  </a:lnTo>
                  <a:lnTo>
                    <a:pt x="114" y="122"/>
                  </a:lnTo>
                  <a:lnTo>
                    <a:pt x="113" y="122"/>
                  </a:lnTo>
                  <a:lnTo>
                    <a:pt x="112" y="122"/>
                  </a:lnTo>
                  <a:lnTo>
                    <a:pt x="109" y="122"/>
                  </a:lnTo>
                  <a:lnTo>
                    <a:pt x="108" y="122"/>
                  </a:lnTo>
                  <a:lnTo>
                    <a:pt x="107" y="122"/>
                  </a:lnTo>
                  <a:lnTo>
                    <a:pt x="105" y="122"/>
                  </a:lnTo>
                  <a:lnTo>
                    <a:pt x="103" y="122"/>
                  </a:lnTo>
                  <a:lnTo>
                    <a:pt x="102" y="122"/>
                  </a:lnTo>
                  <a:lnTo>
                    <a:pt x="101" y="122"/>
                  </a:lnTo>
                  <a:lnTo>
                    <a:pt x="100" y="122"/>
                  </a:lnTo>
                  <a:lnTo>
                    <a:pt x="99" y="122"/>
                  </a:lnTo>
                  <a:lnTo>
                    <a:pt x="97" y="122"/>
                  </a:lnTo>
                  <a:lnTo>
                    <a:pt x="96" y="122"/>
                  </a:lnTo>
                  <a:lnTo>
                    <a:pt x="95" y="122"/>
                  </a:lnTo>
                  <a:lnTo>
                    <a:pt x="94" y="122"/>
                  </a:lnTo>
                  <a:lnTo>
                    <a:pt x="93" y="122"/>
                  </a:lnTo>
                  <a:lnTo>
                    <a:pt x="91" y="122"/>
                  </a:lnTo>
                  <a:lnTo>
                    <a:pt x="90" y="122"/>
                  </a:lnTo>
                  <a:lnTo>
                    <a:pt x="89" y="122"/>
                  </a:lnTo>
                  <a:lnTo>
                    <a:pt x="88" y="122"/>
                  </a:lnTo>
                  <a:lnTo>
                    <a:pt x="86" y="122"/>
                  </a:lnTo>
                  <a:lnTo>
                    <a:pt x="85" y="122"/>
                  </a:lnTo>
                  <a:lnTo>
                    <a:pt x="84" y="122"/>
                  </a:lnTo>
                  <a:lnTo>
                    <a:pt x="83" y="122"/>
                  </a:lnTo>
                  <a:lnTo>
                    <a:pt x="81" y="122"/>
                  </a:lnTo>
                  <a:lnTo>
                    <a:pt x="80" y="124"/>
                  </a:lnTo>
                  <a:lnTo>
                    <a:pt x="79" y="124"/>
                  </a:lnTo>
                  <a:lnTo>
                    <a:pt x="78" y="124"/>
                  </a:lnTo>
                  <a:lnTo>
                    <a:pt x="77" y="124"/>
                  </a:lnTo>
                  <a:lnTo>
                    <a:pt x="75" y="124"/>
                  </a:lnTo>
                  <a:lnTo>
                    <a:pt x="74" y="124"/>
                  </a:lnTo>
                  <a:lnTo>
                    <a:pt x="72" y="124"/>
                  </a:lnTo>
                  <a:lnTo>
                    <a:pt x="72" y="125"/>
                  </a:lnTo>
                  <a:lnTo>
                    <a:pt x="71" y="125"/>
                  </a:lnTo>
                  <a:lnTo>
                    <a:pt x="69" y="125"/>
                  </a:lnTo>
                  <a:lnTo>
                    <a:pt x="68" y="125"/>
                  </a:lnTo>
                  <a:lnTo>
                    <a:pt x="67" y="125"/>
                  </a:lnTo>
                  <a:lnTo>
                    <a:pt x="66" y="125"/>
                  </a:lnTo>
                  <a:lnTo>
                    <a:pt x="64" y="126"/>
                  </a:lnTo>
                  <a:lnTo>
                    <a:pt x="63" y="126"/>
                  </a:lnTo>
                  <a:lnTo>
                    <a:pt x="62" y="126"/>
                  </a:lnTo>
                  <a:lnTo>
                    <a:pt x="59" y="126"/>
                  </a:lnTo>
                  <a:lnTo>
                    <a:pt x="57" y="127"/>
                  </a:lnTo>
                  <a:lnTo>
                    <a:pt x="56" y="127"/>
                  </a:lnTo>
                  <a:lnTo>
                    <a:pt x="55" y="127"/>
                  </a:lnTo>
                  <a:lnTo>
                    <a:pt x="53" y="127"/>
                  </a:lnTo>
                  <a:lnTo>
                    <a:pt x="51" y="128"/>
                  </a:lnTo>
                  <a:lnTo>
                    <a:pt x="50" y="128"/>
                  </a:lnTo>
                  <a:lnTo>
                    <a:pt x="49" y="128"/>
                  </a:lnTo>
                  <a:lnTo>
                    <a:pt x="47" y="128"/>
                  </a:lnTo>
                  <a:lnTo>
                    <a:pt x="45" y="130"/>
                  </a:lnTo>
                  <a:lnTo>
                    <a:pt x="44" y="130"/>
                  </a:lnTo>
                  <a:lnTo>
                    <a:pt x="42" y="13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99" name="Freeform 211"/>
            <p:cNvSpPr>
              <a:spLocks/>
            </p:cNvSpPr>
            <p:nvPr/>
          </p:nvSpPr>
          <p:spPr bwMode="auto">
            <a:xfrm>
              <a:off x="5522913" y="1816101"/>
              <a:ext cx="171450" cy="96838"/>
            </a:xfrm>
            <a:custGeom>
              <a:avLst/>
              <a:gdLst>
                <a:gd name="T0" fmla="*/ 94 w 108"/>
                <a:gd name="T1" fmla="*/ 28 h 61"/>
                <a:gd name="T2" fmla="*/ 89 w 108"/>
                <a:gd name="T3" fmla="*/ 25 h 61"/>
                <a:gd name="T4" fmla="*/ 86 w 108"/>
                <a:gd name="T5" fmla="*/ 24 h 61"/>
                <a:gd name="T6" fmla="*/ 79 w 108"/>
                <a:gd name="T7" fmla="*/ 22 h 61"/>
                <a:gd name="T8" fmla="*/ 74 w 108"/>
                <a:gd name="T9" fmla="*/ 19 h 61"/>
                <a:gd name="T10" fmla="*/ 67 w 108"/>
                <a:gd name="T11" fmla="*/ 17 h 61"/>
                <a:gd name="T12" fmla="*/ 61 w 108"/>
                <a:gd name="T13" fmla="*/ 15 h 61"/>
                <a:gd name="T14" fmla="*/ 54 w 108"/>
                <a:gd name="T15" fmla="*/ 13 h 61"/>
                <a:gd name="T16" fmla="*/ 48 w 108"/>
                <a:gd name="T17" fmla="*/ 12 h 61"/>
                <a:gd name="T18" fmla="*/ 42 w 108"/>
                <a:gd name="T19" fmla="*/ 11 h 61"/>
                <a:gd name="T20" fmla="*/ 36 w 108"/>
                <a:gd name="T21" fmla="*/ 11 h 61"/>
                <a:gd name="T22" fmla="*/ 30 w 108"/>
                <a:gd name="T23" fmla="*/ 12 h 61"/>
                <a:gd name="T24" fmla="*/ 25 w 108"/>
                <a:gd name="T25" fmla="*/ 13 h 61"/>
                <a:gd name="T26" fmla="*/ 20 w 108"/>
                <a:gd name="T27" fmla="*/ 16 h 61"/>
                <a:gd name="T28" fmla="*/ 14 w 108"/>
                <a:gd name="T29" fmla="*/ 22 h 61"/>
                <a:gd name="T30" fmla="*/ 10 w 108"/>
                <a:gd name="T31" fmla="*/ 29 h 61"/>
                <a:gd name="T32" fmla="*/ 10 w 108"/>
                <a:gd name="T33" fmla="*/ 36 h 61"/>
                <a:gd name="T34" fmla="*/ 13 w 108"/>
                <a:gd name="T35" fmla="*/ 42 h 61"/>
                <a:gd name="T36" fmla="*/ 16 w 108"/>
                <a:gd name="T37" fmla="*/ 47 h 61"/>
                <a:gd name="T38" fmla="*/ 22 w 108"/>
                <a:gd name="T39" fmla="*/ 51 h 61"/>
                <a:gd name="T40" fmla="*/ 30 w 108"/>
                <a:gd name="T41" fmla="*/ 52 h 61"/>
                <a:gd name="T42" fmla="*/ 35 w 108"/>
                <a:gd name="T43" fmla="*/ 52 h 61"/>
                <a:gd name="T44" fmla="*/ 39 w 108"/>
                <a:gd name="T45" fmla="*/ 51 h 61"/>
                <a:gd name="T46" fmla="*/ 43 w 108"/>
                <a:gd name="T47" fmla="*/ 61 h 61"/>
                <a:gd name="T48" fmla="*/ 37 w 108"/>
                <a:gd name="T49" fmla="*/ 61 h 61"/>
                <a:gd name="T50" fmla="*/ 32 w 108"/>
                <a:gd name="T51" fmla="*/ 61 h 61"/>
                <a:gd name="T52" fmla="*/ 27 w 108"/>
                <a:gd name="T53" fmla="*/ 61 h 61"/>
                <a:gd name="T54" fmla="*/ 22 w 108"/>
                <a:gd name="T55" fmla="*/ 61 h 61"/>
                <a:gd name="T56" fmla="*/ 17 w 108"/>
                <a:gd name="T57" fmla="*/ 60 h 61"/>
                <a:gd name="T58" fmla="*/ 14 w 108"/>
                <a:gd name="T59" fmla="*/ 57 h 61"/>
                <a:gd name="T60" fmla="*/ 9 w 108"/>
                <a:gd name="T61" fmla="*/ 55 h 61"/>
                <a:gd name="T62" fmla="*/ 4 w 108"/>
                <a:gd name="T63" fmla="*/ 50 h 61"/>
                <a:gd name="T64" fmla="*/ 2 w 108"/>
                <a:gd name="T65" fmla="*/ 45 h 61"/>
                <a:gd name="T66" fmla="*/ 0 w 108"/>
                <a:gd name="T67" fmla="*/ 39 h 61"/>
                <a:gd name="T68" fmla="*/ 0 w 108"/>
                <a:gd name="T69" fmla="*/ 33 h 61"/>
                <a:gd name="T70" fmla="*/ 0 w 108"/>
                <a:gd name="T71" fmla="*/ 25 h 61"/>
                <a:gd name="T72" fmla="*/ 2 w 108"/>
                <a:gd name="T73" fmla="*/ 19 h 61"/>
                <a:gd name="T74" fmla="*/ 4 w 108"/>
                <a:gd name="T75" fmla="*/ 15 h 61"/>
                <a:gd name="T76" fmla="*/ 8 w 108"/>
                <a:gd name="T77" fmla="*/ 11 h 61"/>
                <a:gd name="T78" fmla="*/ 12 w 108"/>
                <a:gd name="T79" fmla="*/ 6 h 61"/>
                <a:gd name="T80" fmla="*/ 16 w 108"/>
                <a:gd name="T81" fmla="*/ 3 h 61"/>
                <a:gd name="T82" fmla="*/ 22 w 108"/>
                <a:gd name="T83" fmla="*/ 1 h 61"/>
                <a:gd name="T84" fmla="*/ 27 w 108"/>
                <a:gd name="T85" fmla="*/ 0 h 61"/>
                <a:gd name="T86" fmla="*/ 32 w 108"/>
                <a:gd name="T87" fmla="*/ 0 h 61"/>
                <a:gd name="T88" fmla="*/ 38 w 108"/>
                <a:gd name="T89" fmla="*/ 0 h 61"/>
                <a:gd name="T90" fmla="*/ 43 w 108"/>
                <a:gd name="T91" fmla="*/ 0 h 61"/>
                <a:gd name="T92" fmla="*/ 48 w 108"/>
                <a:gd name="T93" fmla="*/ 1 h 61"/>
                <a:gd name="T94" fmla="*/ 54 w 108"/>
                <a:gd name="T95" fmla="*/ 2 h 61"/>
                <a:gd name="T96" fmla="*/ 60 w 108"/>
                <a:gd name="T97" fmla="*/ 3 h 61"/>
                <a:gd name="T98" fmla="*/ 66 w 108"/>
                <a:gd name="T99" fmla="*/ 6 h 61"/>
                <a:gd name="T100" fmla="*/ 72 w 108"/>
                <a:gd name="T101" fmla="*/ 7 h 61"/>
                <a:gd name="T102" fmla="*/ 79 w 108"/>
                <a:gd name="T103" fmla="*/ 10 h 61"/>
                <a:gd name="T104" fmla="*/ 83 w 108"/>
                <a:gd name="T105" fmla="*/ 12 h 61"/>
                <a:gd name="T106" fmla="*/ 88 w 108"/>
                <a:gd name="T107" fmla="*/ 13 h 61"/>
                <a:gd name="T108" fmla="*/ 96 w 108"/>
                <a:gd name="T109" fmla="*/ 17 h 61"/>
                <a:gd name="T110" fmla="*/ 102 w 108"/>
                <a:gd name="T111" fmla="*/ 19 h 61"/>
                <a:gd name="T112" fmla="*/ 107 w 108"/>
                <a:gd name="T113" fmla="*/ 22 h 6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8"/>
                <a:gd name="T172" fmla="*/ 0 h 61"/>
                <a:gd name="T173" fmla="*/ 108 w 108"/>
                <a:gd name="T174" fmla="*/ 61 h 6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8" h="61">
                  <a:moveTo>
                    <a:pt x="96" y="29"/>
                  </a:moveTo>
                  <a:lnTo>
                    <a:pt x="96" y="29"/>
                  </a:lnTo>
                  <a:lnTo>
                    <a:pt x="96" y="28"/>
                  </a:lnTo>
                  <a:lnTo>
                    <a:pt x="94" y="28"/>
                  </a:lnTo>
                  <a:lnTo>
                    <a:pt x="93" y="28"/>
                  </a:lnTo>
                  <a:lnTo>
                    <a:pt x="92" y="27"/>
                  </a:lnTo>
                  <a:lnTo>
                    <a:pt x="89" y="27"/>
                  </a:lnTo>
                  <a:lnTo>
                    <a:pt x="89" y="25"/>
                  </a:lnTo>
                  <a:lnTo>
                    <a:pt x="88" y="25"/>
                  </a:lnTo>
                  <a:lnTo>
                    <a:pt x="87" y="25"/>
                  </a:lnTo>
                  <a:lnTo>
                    <a:pt x="87" y="24"/>
                  </a:lnTo>
                  <a:lnTo>
                    <a:pt x="86" y="24"/>
                  </a:lnTo>
                  <a:lnTo>
                    <a:pt x="83" y="23"/>
                  </a:lnTo>
                  <a:lnTo>
                    <a:pt x="82" y="23"/>
                  </a:lnTo>
                  <a:lnTo>
                    <a:pt x="81" y="22"/>
                  </a:lnTo>
                  <a:lnTo>
                    <a:pt x="79" y="22"/>
                  </a:lnTo>
                  <a:lnTo>
                    <a:pt x="77" y="20"/>
                  </a:lnTo>
                  <a:lnTo>
                    <a:pt x="76" y="20"/>
                  </a:lnTo>
                  <a:lnTo>
                    <a:pt x="75" y="19"/>
                  </a:lnTo>
                  <a:lnTo>
                    <a:pt x="74" y="19"/>
                  </a:lnTo>
                  <a:lnTo>
                    <a:pt x="72" y="18"/>
                  </a:lnTo>
                  <a:lnTo>
                    <a:pt x="71" y="18"/>
                  </a:lnTo>
                  <a:lnTo>
                    <a:pt x="69" y="18"/>
                  </a:lnTo>
                  <a:lnTo>
                    <a:pt x="67" y="17"/>
                  </a:lnTo>
                  <a:lnTo>
                    <a:pt x="66" y="17"/>
                  </a:lnTo>
                  <a:lnTo>
                    <a:pt x="65" y="16"/>
                  </a:lnTo>
                  <a:lnTo>
                    <a:pt x="63" y="16"/>
                  </a:lnTo>
                  <a:lnTo>
                    <a:pt x="61" y="15"/>
                  </a:lnTo>
                  <a:lnTo>
                    <a:pt x="60" y="15"/>
                  </a:lnTo>
                  <a:lnTo>
                    <a:pt x="58" y="13"/>
                  </a:lnTo>
                  <a:lnTo>
                    <a:pt x="57" y="13"/>
                  </a:lnTo>
                  <a:lnTo>
                    <a:pt x="54" y="13"/>
                  </a:lnTo>
                  <a:lnTo>
                    <a:pt x="53" y="13"/>
                  </a:lnTo>
                  <a:lnTo>
                    <a:pt x="52" y="12"/>
                  </a:lnTo>
                  <a:lnTo>
                    <a:pt x="49" y="12"/>
                  </a:lnTo>
                  <a:lnTo>
                    <a:pt x="48" y="12"/>
                  </a:lnTo>
                  <a:lnTo>
                    <a:pt x="47" y="12"/>
                  </a:lnTo>
                  <a:lnTo>
                    <a:pt x="44" y="12"/>
                  </a:lnTo>
                  <a:lnTo>
                    <a:pt x="43" y="11"/>
                  </a:lnTo>
                  <a:lnTo>
                    <a:pt x="42" y="11"/>
                  </a:lnTo>
                  <a:lnTo>
                    <a:pt x="39" y="11"/>
                  </a:lnTo>
                  <a:lnTo>
                    <a:pt x="38" y="11"/>
                  </a:lnTo>
                  <a:lnTo>
                    <a:pt x="37" y="11"/>
                  </a:lnTo>
                  <a:lnTo>
                    <a:pt x="36" y="11"/>
                  </a:lnTo>
                  <a:lnTo>
                    <a:pt x="35" y="11"/>
                  </a:lnTo>
                  <a:lnTo>
                    <a:pt x="32" y="11"/>
                  </a:lnTo>
                  <a:lnTo>
                    <a:pt x="31" y="11"/>
                  </a:lnTo>
                  <a:lnTo>
                    <a:pt x="30" y="12"/>
                  </a:lnTo>
                  <a:lnTo>
                    <a:pt x="29" y="12"/>
                  </a:lnTo>
                  <a:lnTo>
                    <a:pt x="27" y="12"/>
                  </a:lnTo>
                  <a:lnTo>
                    <a:pt x="26" y="12"/>
                  </a:lnTo>
                  <a:lnTo>
                    <a:pt x="25" y="13"/>
                  </a:lnTo>
                  <a:lnTo>
                    <a:pt x="24" y="13"/>
                  </a:lnTo>
                  <a:lnTo>
                    <a:pt x="22" y="13"/>
                  </a:lnTo>
                  <a:lnTo>
                    <a:pt x="21" y="15"/>
                  </a:lnTo>
                  <a:lnTo>
                    <a:pt x="20" y="16"/>
                  </a:lnTo>
                  <a:lnTo>
                    <a:pt x="19" y="17"/>
                  </a:lnTo>
                  <a:lnTo>
                    <a:pt x="16" y="18"/>
                  </a:lnTo>
                  <a:lnTo>
                    <a:pt x="15" y="20"/>
                  </a:lnTo>
                  <a:lnTo>
                    <a:pt x="14" y="22"/>
                  </a:lnTo>
                  <a:lnTo>
                    <a:pt x="13" y="24"/>
                  </a:lnTo>
                  <a:lnTo>
                    <a:pt x="12" y="25"/>
                  </a:lnTo>
                  <a:lnTo>
                    <a:pt x="12" y="28"/>
                  </a:lnTo>
                  <a:lnTo>
                    <a:pt x="10" y="29"/>
                  </a:lnTo>
                  <a:lnTo>
                    <a:pt x="10" y="32"/>
                  </a:lnTo>
                  <a:lnTo>
                    <a:pt x="10" y="33"/>
                  </a:lnTo>
                  <a:lnTo>
                    <a:pt x="10" y="35"/>
                  </a:lnTo>
                  <a:lnTo>
                    <a:pt x="10" y="36"/>
                  </a:lnTo>
                  <a:lnTo>
                    <a:pt x="10" y="38"/>
                  </a:lnTo>
                  <a:lnTo>
                    <a:pt x="12" y="39"/>
                  </a:lnTo>
                  <a:lnTo>
                    <a:pt x="12" y="41"/>
                  </a:lnTo>
                  <a:lnTo>
                    <a:pt x="13" y="42"/>
                  </a:lnTo>
                  <a:lnTo>
                    <a:pt x="13" y="44"/>
                  </a:lnTo>
                  <a:lnTo>
                    <a:pt x="14" y="45"/>
                  </a:lnTo>
                  <a:lnTo>
                    <a:pt x="15" y="46"/>
                  </a:lnTo>
                  <a:lnTo>
                    <a:pt x="16" y="47"/>
                  </a:lnTo>
                  <a:lnTo>
                    <a:pt x="17" y="48"/>
                  </a:lnTo>
                  <a:lnTo>
                    <a:pt x="20" y="50"/>
                  </a:lnTo>
                  <a:lnTo>
                    <a:pt x="21" y="50"/>
                  </a:lnTo>
                  <a:lnTo>
                    <a:pt x="22" y="51"/>
                  </a:lnTo>
                  <a:lnTo>
                    <a:pt x="25" y="52"/>
                  </a:lnTo>
                  <a:lnTo>
                    <a:pt x="26" y="52"/>
                  </a:lnTo>
                  <a:lnTo>
                    <a:pt x="29" y="52"/>
                  </a:lnTo>
                  <a:lnTo>
                    <a:pt x="30" y="52"/>
                  </a:lnTo>
                  <a:lnTo>
                    <a:pt x="31" y="52"/>
                  </a:lnTo>
                  <a:lnTo>
                    <a:pt x="32" y="53"/>
                  </a:lnTo>
                  <a:lnTo>
                    <a:pt x="34" y="52"/>
                  </a:lnTo>
                  <a:lnTo>
                    <a:pt x="35" y="52"/>
                  </a:lnTo>
                  <a:lnTo>
                    <a:pt x="36" y="52"/>
                  </a:lnTo>
                  <a:lnTo>
                    <a:pt x="37" y="52"/>
                  </a:lnTo>
                  <a:lnTo>
                    <a:pt x="38" y="52"/>
                  </a:lnTo>
                  <a:lnTo>
                    <a:pt x="39" y="51"/>
                  </a:lnTo>
                  <a:lnTo>
                    <a:pt x="41" y="51"/>
                  </a:lnTo>
                  <a:lnTo>
                    <a:pt x="47" y="60"/>
                  </a:lnTo>
                  <a:lnTo>
                    <a:pt x="44" y="61"/>
                  </a:lnTo>
                  <a:lnTo>
                    <a:pt x="43" y="61"/>
                  </a:lnTo>
                  <a:lnTo>
                    <a:pt x="42" y="61"/>
                  </a:lnTo>
                  <a:lnTo>
                    <a:pt x="41" y="61"/>
                  </a:lnTo>
                  <a:lnTo>
                    <a:pt x="39" y="61"/>
                  </a:lnTo>
                  <a:lnTo>
                    <a:pt x="37" y="61"/>
                  </a:lnTo>
                  <a:lnTo>
                    <a:pt x="36" y="61"/>
                  </a:lnTo>
                  <a:lnTo>
                    <a:pt x="35" y="61"/>
                  </a:lnTo>
                  <a:lnTo>
                    <a:pt x="34" y="61"/>
                  </a:lnTo>
                  <a:lnTo>
                    <a:pt x="32" y="61"/>
                  </a:lnTo>
                  <a:lnTo>
                    <a:pt x="31" y="61"/>
                  </a:lnTo>
                  <a:lnTo>
                    <a:pt x="30" y="61"/>
                  </a:lnTo>
                  <a:lnTo>
                    <a:pt x="29" y="61"/>
                  </a:lnTo>
                  <a:lnTo>
                    <a:pt x="27" y="61"/>
                  </a:lnTo>
                  <a:lnTo>
                    <a:pt x="26" y="61"/>
                  </a:lnTo>
                  <a:lnTo>
                    <a:pt x="25" y="61"/>
                  </a:lnTo>
                  <a:lnTo>
                    <a:pt x="24" y="61"/>
                  </a:lnTo>
                  <a:lnTo>
                    <a:pt x="22" y="61"/>
                  </a:lnTo>
                  <a:lnTo>
                    <a:pt x="21" y="61"/>
                  </a:lnTo>
                  <a:lnTo>
                    <a:pt x="20" y="60"/>
                  </a:lnTo>
                  <a:lnTo>
                    <a:pt x="19" y="60"/>
                  </a:lnTo>
                  <a:lnTo>
                    <a:pt x="17" y="60"/>
                  </a:lnTo>
                  <a:lnTo>
                    <a:pt x="16" y="60"/>
                  </a:lnTo>
                  <a:lnTo>
                    <a:pt x="16" y="58"/>
                  </a:lnTo>
                  <a:lnTo>
                    <a:pt x="15" y="58"/>
                  </a:lnTo>
                  <a:lnTo>
                    <a:pt x="14" y="57"/>
                  </a:lnTo>
                  <a:lnTo>
                    <a:pt x="13" y="57"/>
                  </a:lnTo>
                  <a:lnTo>
                    <a:pt x="12" y="56"/>
                  </a:lnTo>
                  <a:lnTo>
                    <a:pt x="10" y="56"/>
                  </a:lnTo>
                  <a:lnTo>
                    <a:pt x="9" y="55"/>
                  </a:lnTo>
                  <a:lnTo>
                    <a:pt x="8" y="53"/>
                  </a:lnTo>
                  <a:lnTo>
                    <a:pt x="7" y="52"/>
                  </a:lnTo>
                  <a:lnTo>
                    <a:pt x="5" y="51"/>
                  </a:lnTo>
                  <a:lnTo>
                    <a:pt x="4" y="50"/>
                  </a:lnTo>
                  <a:lnTo>
                    <a:pt x="4" y="48"/>
                  </a:lnTo>
                  <a:lnTo>
                    <a:pt x="3" y="48"/>
                  </a:lnTo>
                  <a:lnTo>
                    <a:pt x="3" y="46"/>
                  </a:lnTo>
                  <a:lnTo>
                    <a:pt x="2" y="45"/>
                  </a:lnTo>
                  <a:lnTo>
                    <a:pt x="2" y="44"/>
                  </a:lnTo>
                  <a:lnTo>
                    <a:pt x="0" y="41"/>
                  </a:lnTo>
                  <a:lnTo>
                    <a:pt x="0" y="40"/>
                  </a:lnTo>
                  <a:lnTo>
                    <a:pt x="0" y="39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4"/>
                  </a:lnTo>
                  <a:lnTo>
                    <a:pt x="0" y="33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0" y="27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0" y="22"/>
                  </a:lnTo>
                  <a:lnTo>
                    <a:pt x="2" y="20"/>
                  </a:lnTo>
                  <a:lnTo>
                    <a:pt x="2" y="19"/>
                  </a:lnTo>
                  <a:lnTo>
                    <a:pt x="2" y="18"/>
                  </a:lnTo>
                  <a:lnTo>
                    <a:pt x="3" y="17"/>
                  </a:lnTo>
                  <a:lnTo>
                    <a:pt x="3" y="16"/>
                  </a:lnTo>
                  <a:lnTo>
                    <a:pt x="4" y="15"/>
                  </a:lnTo>
                  <a:lnTo>
                    <a:pt x="4" y="13"/>
                  </a:lnTo>
                  <a:lnTo>
                    <a:pt x="5" y="12"/>
                  </a:lnTo>
                  <a:lnTo>
                    <a:pt x="7" y="12"/>
                  </a:lnTo>
                  <a:lnTo>
                    <a:pt x="8" y="11"/>
                  </a:lnTo>
                  <a:lnTo>
                    <a:pt x="8" y="10"/>
                  </a:lnTo>
                  <a:lnTo>
                    <a:pt x="9" y="8"/>
                  </a:lnTo>
                  <a:lnTo>
                    <a:pt x="10" y="7"/>
                  </a:lnTo>
                  <a:lnTo>
                    <a:pt x="12" y="6"/>
                  </a:lnTo>
                  <a:lnTo>
                    <a:pt x="13" y="6"/>
                  </a:lnTo>
                  <a:lnTo>
                    <a:pt x="14" y="5"/>
                  </a:lnTo>
                  <a:lnTo>
                    <a:pt x="15" y="5"/>
                  </a:lnTo>
                  <a:lnTo>
                    <a:pt x="16" y="3"/>
                  </a:lnTo>
                  <a:lnTo>
                    <a:pt x="17" y="2"/>
                  </a:lnTo>
                  <a:lnTo>
                    <a:pt x="20" y="2"/>
                  </a:lnTo>
                  <a:lnTo>
                    <a:pt x="21" y="2"/>
                  </a:lnTo>
                  <a:lnTo>
                    <a:pt x="22" y="1"/>
                  </a:lnTo>
                  <a:lnTo>
                    <a:pt x="24" y="1"/>
                  </a:lnTo>
                  <a:lnTo>
                    <a:pt x="25" y="1"/>
                  </a:lnTo>
                  <a:lnTo>
                    <a:pt x="26" y="1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30" y="0"/>
                  </a:lnTo>
                  <a:lnTo>
                    <a:pt x="31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35" y="0"/>
                  </a:lnTo>
                  <a:lnTo>
                    <a:pt x="37" y="0"/>
                  </a:lnTo>
                  <a:lnTo>
                    <a:pt x="38" y="0"/>
                  </a:lnTo>
                  <a:lnTo>
                    <a:pt x="39" y="0"/>
                  </a:lnTo>
                  <a:lnTo>
                    <a:pt x="41" y="0"/>
                  </a:lnTo>
                  <a:lnTo>
                    <a:pt x="42" y="0"/>
                  </a:lnTo>
                  <a:lnTo>
                    <a:pt x="43" y="0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47" y="1"/>
                  </a:lnTo>
                  <a:lnTo>
                    <a:pt x="48" y="1"/>
                  </a:lnTo>
                  <a:lnTo>
                    <a:pt x="49" y="1"/>
                  </a:lnTo>
                  <a:lnTo>
                    <a:pt x="51" y="1"/>
                  </a:lnTo>
                  <a:lnTo>
                    <a:pt x="52" y="1"/>
                  </a:lnTo>
                  <a:lnTo>
                    <a:pt x="54" y="2"/>
                  </a:lnTo>
                  <a:lnTo>
                    <a:pt x="55" y="2"/>
                  </a:lnTo>
                  <a:lnTo>
                    <a:pt x="58" y="2"/>
                  </a:lnTo>
                  <a:lnTo>
                    <a:pt x="59" y="2"/>
                  </a:lnTo>
                  <a:lnTo>
                    <a:pt x="60" y="3"/>
                  </a:lnTo>
                  <a:lnTo>
                    <a:pt x="61" y="3"/>
                  </a:lnTo>
                  <a:lnTo>
                    <a:pt x="63" y="3"/>
                  </a:lnTo>
                  <a:lnTo>
                    <a:pt x="65" y="5"/>
                  </a:lnTo>
                  <a:lnTo>
                    <a:pt x="66" y="6"/>
                  </a:lnTo>
                  <a:lnTo>
                    <a:pt x="69" y="6"/>
                  </a:lnTo>
                  <a:lnTo>
                    <a:pt x="70" y="7"/>
                  </a:lnTo>
                  <a:lnTo>
                    <a:pt x="71" y="7"/>
                  </a:lnTo>
                  <a:lnTo>
                    <a:pt x="72" y="7"/>
                  </a:lnTo>
                  <a:lnTo>
                    <a:pt x="74" y="8"/>
                  </a:lnTo>
                  <a:lnTo>
                    <a:pt x="76" y="8"/>
                  </a:lnTo>
                  <a:lnTo>
                    <a:pt x="77" y="10"/>
                  </a:lnTo>
                  <a:lnTo>
                    <a:pt x="79" y="10"/>
                  </a:lnTo>
                  <a:lnTo>
                    <a:pt x="80" y="11"/>
                  </a:lnTo>
                  <a:lnTo>
                    <a:pt x="81" y="11"/>
                  </a:lnTo>
                  <a:lnTo>
                    <a:pt x="82" y="12"/>
                  </a:lnTo>
                  <a:lnTo>
                    <a:pt x="83" y="12"/>
                  </a:lnTo>
                  <a:lnTo>
                    <a:pt x="85" y="12"/>
                  </a:lnTo>
                  <a:lnTo>
                    <a:pt x="86" y="13"/>
                  </a:lnTo>
                  <a:lnTo>
                    <a:pt x="87" y="13"/>
                  </a:lnTo>
                  <a:lnTo>
                    <a:pt x="88" y="13"/>
                  </a:lnTo>
                  <a:lnTo>
                    <a:pt x="89" y="15"/>
                  </a:lnTo>
                  <a:lnTo>
                    <a:pt x="92" y="16"/>
                  </a:lnTo>
                  <a:lnTo>
                    <a:pt x="94" y="16"/>
                  </a:lnTo>
                  <a:lnTo>
                    <a:pt x="96" y="17"/>
                  </a:lnTo>
                  <a:lnTo>
                    <a:pt x="97" y="18"/>
                  </a:lnTo>
                  <a:lnTo>
                    <a:pt x="99" y="18"/>
                  </a:lnTo>
                  <a:lnTo>
                    <a:pt x="101" y="19"/>
                  </a:lnTo>
                  <a:lnTo>
                    <a:pt x="102" y="19"/>
                  </a:lnTo>
                  <a:lnTo>
                    <a:pt x="103" y="19"/>
                  </a:lnTo>
                  <a:lnTo>
                    <a:pt x="104" y="20"/>
                  </a:lnTo>
                  <a:lnTo>
                    <a:pt x="105" y="22"/>
                  </a:lnTo>
                  <a:lnTo>
                    <a:pt x="107" y="22"/>
                  </a:lnTo>
                  <a:lnTo>
                    <a:pt x="108" y="22"/>
                  </a:lnTo>
                  <a:lnTo>
                    <a:pt x="96" y="29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00" name="Freeform 212"/>
            <p:cNvSpPr>
              <a:spLocks/>
            </p:cNvSpPr>
            <p:nvPr/>
          </p:nvSpPr>
          <p:spPr bwMode="auto">
            <a:xfrm>
              <a:off x="5672138" y="1681163"/>
              <a:ext cx="120650" cy="155575"/>
            </a:xfrm>
            <a:custGeom>
              <a:avLst/>
              <a:gdLst>
                <a:gd name="T0" fmla="*/ 20 w 76"/>
                <a:gd name="T1" fmla="*/ 96 h 98"/>
                <a:gd name="T2" fmla="*/ 15 w 76"/>
                <a:gd name="T3" fmla="*/ 91 h 98"/>
                <a:gd name="T4" fmla="*/ 11 w 76"/>
                <a:gd name="T5" fmla="*/ 85 h 98"/>
                <a:gd name="T6" fmla="*/ 9 w 76"/>
                <a:gd name="T7" fmla="*/ 80 h 98"/>
                <a:gd name="T8" fmla="*/ 7 w 76"/>
                <a:gd name="T9" fmla="*/ 75 h 98"/>
                <a:gd name="T10" fmla="*/ 5 w 76"/>
                <a:gd name="T11" fmla="*/ 69 h 98"/>
                <a:gd name="T12" fmla="*/ 3 w 76"/>
                <a:gd name="T13" fmla="*/ 64 h 98"/>
                <a:gd name="T14" fmla="*/ 2 w 76"/>
                <a:gd name="T15" fmla="*/ 58 h 98"/>
                <a:gd name="T16" fmla="*/ 0 w 76"/>
                <a:gd name="T17" fmla="*/ 49 h 98"/>
                <a:gd name="T18" fmla="*/ 0 w 76"/>
                <a:gd name="T19" fmla="*/ 42 h 98"/>
                <a:gd name="T20" fmla="*/ 2 w 76"/>
                <a:gd name="T21" fmla="*/ 35 h 98"/>
                <a:gd name="T22" fmla="*/ 4 w 76"/>
                <a:gd name="T23" fmla="*/ 27 h 98"/>
                <a:gd name="T24" fmla="*/ 8 w 76"/>
                <a:gd name="T25" fmla="*/ 19 h 98"/>
                <a:gd name="T26" fmla="*/ 11 w 76"/>
                <a:gd name="T27" fmla="*/ 13 h 98"/>
                <a:gd name="T28" fmla="*/ 16 w 76"/>
                <a:gd name="T29" fmla="*/ 8 h 98"/>
                <a:gd name="T30" fmla="*/ 22 w 76"/>
                <a:gd name="T31" fmla="*/ 4 h 98"/>
                <a:gd name="T32" fmla="*/ 29 w 76"/>
                <a:gd name="T33" fmla="*/ 2 h 98"/>
                <a:gd name="T34" fmla="*/ 36 w 76"/>
                <a:gd name="T35" fmla="*/ 0 h 98"/>
                <a:gd name="T36" fmla="*/ 42 w 76"/>
                <a:gd name="T37" fmla="*/ 0 h 98"/>
                <a:gd name="T38" fmla="*/ 48 w 76"/>
                <a:gd name="T39" fmla="*/ 0 h 98"/>
                <a:gd name="T40" fmla="*/ 54 w 76"/>
                <a:gd name="T41" fmla="*/ 3 h 98"/>
                <a:gd name="T42" fmla="*/ 59 w 76"/>
                <a:gd name="T43" fmla="*/ 5 h 98"/>
                <a:gd name="T44" fmla="*/ 64 w 76"/>
                <a:gd name="T45" fmla="*/ 8 h 98"/>
                <a:gd name="T46" fmla="*/ 69 w 76"/>
                <a:gd name="T47" fmla="*/ 12 h 98"/>
                <a:gd name="T48" fmla="*/ 73 w 76"/>
                <a:gd name="T49" fmla="*/ 16 h 98"/>
                <a:gd name="T50" fmla="*/ 75 w 76"/>
                <a:gd name="T51" fmla="*/ 21 h 98"/>
                <a:gd name="T52" fmla="*/ 76 w 76"/>
                <a:gd name="T53" fmla="*/ 29 h 98"/>
                <a:gd name="T54" fmla="*/ 76 w 76"/>
                <a:gd name="T55" fmla="*/ 34 h 98"/>
                <a:gd name="T56" fmla="*/ 74 w 76"/>
                <a:gd name="T57" fmla="*/ 41 h 98"/>
                <a:gd name="T58" fmla="*/ 70 w 76"/>
                <a:gd name="T59" fmla="*/ 46 h 98"/>
                <a:gd name="T60" fmla="*/ 65 w 76"/>
                <a:gd name="T61" fmla="*/ 49 h 98"/>
                <a:gd name="T62" fmla="*/ 59 w 76"/>
                <a:gd name="T63" fmla="*/ 52 h 98"/>
                <a:gd name="T64" fmla="*/ 55 w 76"/>
                <a:gd name="T65" fmla="*/ 42 h 98"/>
                <a:gd name="T66" fmla="*/ 60 w 76"/>
                <a:gd name="T67" fmla="*/ 38 h 98"/>
                <a:gd name="T68" fmla="*/ 63 w 76"/>
                <a:gd name="T69" fmla="*/ 34 h 98"/>
                <a:gd name="T70" fmla="*/ 64 w 76"/>
                <a:gd name="T71" fmla="*/ 30 h 98"/>
                <a:gd name="T72" fmla="*/ 63 w 76"/>
                <a:gd name="T73" fmla="*/ 25 h 98"/>
                <a:gd name="T74" fmla="*/ 59 w 76"/>
                <a:gd name="T75" fmla="*/ 20 h 98"/>
                <a:gd name="T76" fmla="*/ 53 w 76"/>
                <a:gd name="T77" fmla="*/ 16 h 98"/>
                <a:gd name="T78" fmla="*/ 47 w 76"/>
                <a:gd name="T79" fmla="*/ 14 h 98"/>
                <a:gd name="T80" fmla="*/ 41 w 76"/>
                <a:gd name="T81" fmla="*/ 14 h 98"/>
                <a:gd name="T82" fmla="*/ 35 w 76"/>
                <a:gd name="T83" fmla="*/ 14 h 98"/>
                <a:gd name="T84" fmla="*/ 29 w 76"/>
                <a:gd name="T85" fmla="*/ 16 h 98"/>
                <a:gd name="T86" fmla="*/ 21 w 76"/>
                <a:gd name="T87" fmla="*/ 21 h 98"/>
                <a:gd name="T88" fmla="*/ 17 w 76"/>
                <a:gd name="T89" fmla="*/ 26 h 98"/>
                <a:gd name="T90" fmla="*/ 16 w 76"/>
                <a:gd name="T91" fmla="*/ 32 h 98"/>
                <a:gd name="T92" fmla="*/ 15 w 76"/>
                <a:gd name="T93" fmla="*/ 37 h 98"/>
                <a:gd name="T94" fmla="*/ 15 w 76"/>
                <a:gd name="T95" fmla="*/ 42 h 98"/>
                <a:gd name="T96" fmla="*/ 15 w 76"/>
                <a:gd name="T97" fmla="*/ 48 h 98"/>
                <a:gd name="T98" fmla="*/ 15 w 76"/>
                <a:gd name="T99" fmla="*/ 53 h 98"/>
                <a:gd name="T100" fmla="*/ 15 w 76"/>
                <a:gd name="T101" fmla="*/ 58 h 98"/>
                <a:gd name="T102" fmla="*/ 16 w 76"/>
                <a:gd name="T103" fmla="*/ 63 h 98"/>
                <a:gd name="T104" fmla="*/ 17 w 76"/>
                <a:gd name="T105" fmla="*/ 68 h 98"/>
                <a:gd name="T106" fmla="*/ 20 w 76"/>
                <a:gd name="T107" fmla="*/ 73 h 98"/>
                <a:gd name="T108" fmla="*/ 24 w 76"/>
                <a:gd name="T109" fmla="*/ 79 h 98"/>
                <a:gd name="T110" fmla="*/ 26 w 76"/>
                <a:gd name="T111" fmla="*/ 85 h 98"/>
                <a:gd name="T112" fmla="*/ 30 w 76"/>
                <a:gd name="T113" fmla="*/ 88 h 9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6"/>
                <a:gd name="T172" fmla="*/ 0 h 98"/>
                <a:gd name="T173" fmla="*/ 76 w 76"/>
                <a:gd name="T174" fmla="*/ 98 h 98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6" h="98">
                  <a:moveTo>
                    <a:pt x="22" y="98"/>
                  </a:moveTo>
                  <a:lnTo>
                    <a:pt x="22" y="97"/>
                  </a:lnTo>
                  <a:lnTo>
                    <a:pt x="21" y="97"/>
                  </a:lnTo>
                  <a:lnTo>
                    <a:pt x="20" y="96"/>
                  </a:lnTo>
                  <a:lnTo>
                    <a:pt x="19" y="95"/>
                  </a:lnTo>
                  <a:lnTo>
                    <a:pt x="17" y="93"/>
                  </a:lnTo>
                  <a:lnTo>
                    <a:pt x="17" y="92"/>
                  </a:lnTo>
                  <a:lnTo>
                    <a:pt x="15" y="91"/>
                  </a:lnTo>
                  <a:lnTo>
                    <a:pt x="15" y="90"/>
                  </a:lnTo>
                  <a:lnTo>
                    <a:pt x="14" y="87"/>
                  </a:lnTo>
                  <a:lnTo>
                    <a:pt x="13" y="85"/>
                  </a:lnTo>
                  <a:lnTo>
                    <a:pt x="11" y="85"/>
                  </a:lnTo>
                  <a:lnTo>
                    <a:pt x="11" y="83"/>
                  </a:lnTo>
                  <a:lnTo>
                    <a:pt x="10" y="82"/>
                  </a:lnTo>
                  <a:lnTo>
                    <a:pt x="10" y="81"/>
                  </a:lnTo>
                  <a:lnTo>
                    <a:pt x="9" y="80"/>
                  </a:lnTo>
                  <a:lnTo>
                    <a:pt x="9" y="79"/>
                  </a:lnTo>
                  <a:lnTo>
                    <a:pt x="8" y="78"/>
                  </a:lnTo>
                  <a:lnTo>
                    <a:pt x="8" y="76"/>
                  </a:lnTo>
                  <a:lnTo>
                    <a:pt x="7" y="75"/>
                  </a:lnTo>
                  <a:lnTo>
                    <a:pt x="7" y="74"/>
                  </a:lnTo>
                  <a:lnTo>
                    <a:pt x="5" y="73"/>
                  </a:lnTo>
                  <a:lnTo>
                    <a:pt x="5" y="71"/>
                  </a:lnTo>
                  <a:lnTo>
                    <a:pt x="5" y="69"/>
                  </a:lnTo>
                  <a:lnTo>
                    <a:pt x="4" y="68"/>
                  </a:lnTo>
                  <a:lnTo>
                    <a:pt x="4" y="66"/>
                  </a:lnTo>
                  <a:lnTo>
                    <a:pt x="3" y="65"/>
                  </a:lnTo>
                  <a:lnTo>
                    <a:pt x="3" y="64"/>
                  </a:lnTo>
                  <a:lnTo>
                    <a:pt x="2" y="63"/>
                  </a:lnTo>
                  <a:lnTo>
                    <a:pt x="2" y="60"/>
                  </a:lnTo>
                  <a:lnTo>
                    <a:pt x="2" y="59"/>
                  </a:lnTo>
                  <a:lnTo>
                    <a:pt x="2" y="58"/>
                  </a:lnTo>
                  <a:lnTo>
                    <a:pt x="0" y="56"/>
                  </a:lnTo>
                  <a:lnTo>
                    <a:pt x="0" y="54"/>
                  </a:lnTo>
                  <a:lnTo>
                    <a:pt x="0" y="52"/>
                  </a:lnTo>
                  <a:lnTo>
                    <a:pt x="0" y="49"/>
                  </a:lnTo>
                  <a:lnTo>
                    <a:pt x="0" y="47"/>
                  </a:lnTo>
                  <a:lnTo>
                    <a:pt x="0" y="46"/>
                  </a:lnTo>
                  <a:lnTo>
                    <a:pt x="0" y="44"/>
                  </a:lnTo>
                  <a:lnTo>
                    <a:pt x="0" y="42"/>
                  </a:lnTo>
                  <a:lnTo>
                    <a:pt x="0" y="41"/>
                  </a:lnTo>
                  <a:lnTo>
                    <a:pt x="2" y="38"/>
                  </a:lnTo>
                  <a:lnTo>
                    <a:pt x="2" y="37"/>
                  </a:lnTo>
                  <a:lnTo>
                    <a:pt x="2" y="35"/>
                  </a:lnTo>
                  <a:lnTo>
                    <a:pt x="2" y="34"/>
                  </a:lnTo>
                  <a:lnTo>
                    <a:pt x="3" y="31"/>
                  </a:lnTo>
                  <a:lnTo>
                    <a:pt x="3" y="30"/>
                  </a:lnTo>
                  <a:lnTo>
                    <a:pt x="4" y="27"/>
                  </a:lnTo>
                  <a:lnTo>
                    <a:pt x="5" y="25"/>
                  </a:lnTo>
                  <a:lnTo>
                    <a:pt x="7" y="22"/>
                  </a:lnTo>
                  <a:lnTo>
                    <a:pt x="7" y="20"/>
                  </a:lnTo>
                  <a:lnTo>
                    <a:pt x="8" y="19"/>
                  </a:lnTo>
                  <a:lnTo>
                    <a:pt x="9" y="16"/>
                  </a:lnTo>
                  <a:lnTo>
                    <a:pt x="10" y="15"/>
                  </a:lnTo>
                  <a:lnTo>
                    <a:pt x="11" y="14"/>
                  </a:lnTo>
                  <a:lnTo>
                    <a:pt x="11" y="13"/>
                  </a:lnTo>
                  <a:lnTo>
                    <a:pt x="13" y="12"/>
                  </a:lnTo>
                  <a:lnTo>
                    <a:pt x="15" y="10"/>
                  </a:lnTo>
                  <a:lnTo>
                    <a:pt x="15" y="9"/>
                  </a:lnTo>
                  <a:lnTo>
                    <a:pt x="16" y="8"/>
                  </a:lnTo>
                  <a:lnTo>
                    <a:pt x="17" y="7"/>
                  </a:lnTo>
                  <a:lnTo>
                    <a:pt x="20" y="5"/>
                  </a:lnTo>
                  <a:lnTo>
                    <a:pt x="21" y="5"/>
                  </a:lnTo>
                  <a:lnTo>
                    <a:pt x="22" y="4"/>
                  </a:lnTo>
                  <a:lnTo>
                    <a:pt x="24" y="3"/>
                  </a:lnTo>
                  <a:lnTo>
                    <a:pt x="25" y="3"/>
                  </a:lnTo>
                  <a:lnTo>
                    <a:pt x="26" y="3"/>
                  </a:lnTo>
                  <a:lnTo>
                    <a:pt x="29" y="2"/>
                  </a:lnTo>
                  <a:lnTo>
                    <a:pt x="30" y="2"/>
                  </a:lnTo>
                  <a:lnTo>
                    <a:pt x="31" y="0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37" y="0"/>
                  </a:lnTo>
                  <a:lnTo>
                    <a:pt x="38" y="0"/>
                  </a:lnTo>
                  <a:lnTo>
                    <a:pt x="41" y="0"/>
                  </a:lnTo>
                  <a:lnTo>
                    <a:pt x="42" y="0"/>
                  </a:lnTo>
                  <a:lnTo>
                    <a:pt x="43" y="0"/>
                  </a:lnTo>
                  <a:lnTo>
                    <a:pt x="46" y="0"/>
                  </a:lnTo>
                  <a:lnTo>
                    <a:pt x="47" y="0"/>
                  </a:lnTo>
                  <a:lnTo>
                    <a:pt x="48" y="0"/>
                  </a:lnTo>
                  <a:lnTo>
                    <a:pt x="49" y="2"/>
                  </a:lnTo>
                  <a:lnTo>
                    <a:pt x="51" y="2"/>
                  </a:lnTo>
                  <a:lnTo>
                    <a:pt x="52" y="2"/>
                  </a:lnTo>
                  <a:lnTo>
                    <a:pt x="54" y="3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8" y="4"/>
                  </a:lnTo>
                  <a:lnTo>
                    <a:pt x="59" y="5"/>
                  </a:lnTo>
                  <a:lnTo>
                    <a:pt x="60" y="5"/>
                  </a:lnTo>
                  <a:lnTo>
                    <a:pt x="61" y="7"/>
                  </a:lnTo>
                  <a:lnTo>
                    <a:pt x="63" y="7"/>
                  </a:lnTo>
                  <a:lnTo>
                    <a:pt x="64" y="8"/>
                  </a:lnTo>
                  <a:lnTo>
                    <a:pt x="65" y="8"/>
                  </a:lnTo>
                  <a:lnTo>
                    <a:pt x="66" y="9"/>
                  </a:lnTo>
                  <a:lnTo>
                    <a:pt x="68" y="10"/>
                  </a:lnTo>
                  <a:lnTo>
                    <a:pt x="69" y="12"/>
                  </a:lnTo>
                  <a:lnTo>
                    <a:pt x="70" y="13"/>
                  </a:lnTo>
                  <a:lnTo>
                    <a:pt x="70" y="14"/>
                  </a:lnTo>
                  <a:lnTo>
                    <a:pt x="71" y="15"/>
                  </a:lnTo>
                  <a:lnTo>
                    <a:pt x="73" y="16"/>
                  </a:lnTo>
                  <a:lnTo>
                    <a:pt x="73" y="17"/>
                  </a:lnTo>
                  <a:lnTo>
                    <a:pt x="74" y="19"/>
                  </a:lnTo>
                  <a:lnTo>
                    <a:pt x="74" y="20"/>
                  </a:lnTo>
                  <a:lnTo>
                    <a:pt x="75" y="21"/>
                  </a:lnTo>
                  <a:lnTo>
                    <a:pt x="75" y="22"/>
                  </a:lnTo>
                  <a:lnTo>
                    <a:pt x="76" y="25"/>
                  </a:lnTo>
                  <a:lnTo>
                    <a:pt x="76" y="27"/>
                  </a:lnTo>
                  <a:lnTo>
                    <a:pt x="76" y="29"/>
                  </a:lnTo>
                  <a:lnTo>
                    <a:pt x="76" y="30"/>
                  </a:lnTo>
                  <a:lnTo>
                    <a:pt x="76" y="31"/>
                  </a:lnTo>
                  <a:lnTo>
                    <a:pt x="76" y="32"/>
                  </a:lnTo>
                  <a:lnTo>
                    <a:pt x="76" y="34"/>
                  </a:lnTo>
                  <a:lnTo>
                    <a:pt x="76" y="36"/>
                  </a:lnTo>
                  <a:lnTo>
                    <a:pt x="75" y="37"/>
                  </a:lnTo>
                  <a:lnTo>
                    <a:pt x="75" y="39"/>
                  </a:lnTo>
                  <a:lnTo>
                    <a:pt x="74" y="41"/>
                  </a:lnTo>
                  <a:lnTo>
                    <a:pt x="73" y="43"/>
                  </a:lnTo>
                  <a:lnTo>
                    <a:pt x="71" y="43"/>
                  </a:lnTo>
                  <a:lnTo>
                    <a:pt x="71" y="44"/>
                  </a:lnTo>
                  <a:lnTo>
                    <a:pt x="70" y="46"/>
                  </a:lnTo>
                  <a:lnTo>
                    <a:pt x="69" y="47"/>
                  </a:lnTo>
                  <a:lnTo>
                    <a:pt x="68" y="47"/>
                  </a:lnTo>
                  <a:lnTo>
                    <a:pt x="66" y="48"/>
                  </a:lnTo>
                  <a:lnTo>
                    <a:pt x="65" y="49"/>
                  </a:lnTo>
                  <a:lnTo>
                    <a:pt x="64" y="49"/>
                  </a:lnTo>
                  <a:lnTo>
                    <a:pt x="63" y="51"/>
                  </a:lnTo>
                  <a:lnTo>
                    <a:pt x="60" y="52"/>
                  </a:lnTo>
                  <a:lnTo>
                    <a:pt x="59" y="52"/>
                  </a:lnTo>
                  <a:lnTo>
                    <a:pt x="58" y="52"/>
                  </a:lnTo>
                  <a:lnTo>
                    <a:pt x="57" y="52"/>
                  </a:lnTo>
                  <a:lnTo>
                    <a:pt x="53" y="43"/>
                  </a:lnTo>
                  <a:lnTo>
                    <a:pt x="55" y="42"/>
                  </a:lnTo>
                  <a:lnTo>
                    <a:pt x="57" y="42"/>
                  </a:lnTo>
                  <a:lnTo>
                    <a:pt x="59" y="41"/>
                  </a:lnTo>
                  <a:lnTo>
                    <a:pt x="59" y="39"/>
                  </a:lnTo>
                  <a:lnTo>
                    <a:pt x="60" y="38"/>
                  </a:lnTo>
                  <a:lnTo>
                    <a:pt x="61" y="37"/>
                  </a:lnTo>
                  <a:lnTo>
                    <a:pt x="61" y="36"/>
                  </a:lnTo>
                  <a:lnTo>
                    <a:pt x="63" y="35"/>
                  </a:lnTo>
                  <a:lnTo>
                    <a:pt x="63" y="34"/>
                  </a:lnTo>
                  <a:lnTo>
                    <a:pt x="64" y="34"/>
                  </a:lnTo>
                  <a:lnTo>
                    <a:pt x="64" y="32"/>
                  </a:lnTo>
                  <a:lnTo>
                    <a:pt x="64" y="31"/>
                  </a:lnTo>
                  <a:lnTo>
                    <a:pt x="64" y="30"/>
                  </a:lnTo>
                  <a:lnTo>
                    <a:pt x="64" y="29"/>
                  </a:lnTo>
                  <a:lnTo>
                    <a:pt x="63" y="27"/>
                  </a:lnTo>
                  <a:lnTo>
                    <a:pt x="63" y="26"/>
                  </a:lnTo>
                  <a:lnTo>
                    <a:pt x="63" y="25"/>
                  </a:lnTo>
                  <a:lnTo>
                    <a:pt x="61" y="24"/>
                  </a:lnTo>
                  <a:lnTo>
                    <a:pt x="61" y="22"/>
                  </a:lnTo>
                  <a:lnTo>
                    <a:pt x="60" y="21"/>
                  </a:lnTo>
                  <a:lnTo>
                    <a:pt x="59" y="20"/>
                  </a:lnTo>
                  <a:lnTo>
                    <a:pt x="58" y="19"/>
                  </a:lnTo>
                  <a:lnTo>
                    <a:pt x="57" y="17"/>
                  </a:lnTo>
                  <a:lnTo>
                    <a:pt x="55" y="17"/>
                  </a:lnTo>
                  <a:lnTo>
                    <a:pt x="53" y="16"/>
                  </a:lnTo>
                  <a:lnTo>
                    <a:pt x="52" y="15"/>
                  </a:lnTo>
                  <a:lnTo>
                    <a:pt x="49" y="15"/>
                  </a:lnTo>
                  <a:lnTo>
                    <a:pt x="48" y="15"/>
                  </a:lnTo>
                  <a:lnTo>
                    <a:pt x="47" y="14"/>
                  </a:lnTo>
                  <a:lnTo>
                    <a:pt x="46" y="14"/>
                  </a:lnTo>
                  <a:lnTo>
                    <a:pt x="44" y="14"/>
                  </a:lnTo>
                  <a:lnTo>
                    <a:pt x="42" y="14"/>
                  </a:lnTo>
                  <a:lnTo>
                    <a:pt x="41" y="14"/>
                  </a:lnTo>
                  <a:lnTo>
                    <a:pt x="38" y="14"/>
                  </a:lnTo>
                  <a:lnTo>
                    <a:pt x="37" y="14"/>
                  </a:lnTo>
                  <a:lnTo>
                    <a:pt x="36" y="14"/>
                  </a:lnTo>
                  <a:lnTo>
                    <a:pt x="35" y="14"/>
                  </a:lnTo>
                  <a:lnTo>
                    <a:pt x="33" y="14"/>
                  </a:lnTo>
                  <a:lnTo>
                    <a:pt x="32" y="15"/>
                  </a:lnTo>
                  <a:lnTo>
                    <a:pt x="30" y="15"/>
                  </a:lnTo>
                  <a:lnTo>
                    <a:pt x="29" y="16"/>
                  </a:lnTo>
                  <a:lnTo>
                    <a:pt x="26" y="16"/>
                  </a:lnTo>
                  <a:lnTo>
                    <a:pt x="25" y="17"/>
                  </a:lnTo>
                  <a:lnTo>
                    <a:pt x="22" y="19"/>
                  </a:lnTo>
                  <a:lnTo>
                    <a:pt x="21" y="21"/>
                  </a:lnTo>
                  <a:lnTo>
                    <a:pt x="20" y="22"/>
                  </a:lnTo>
                  <a:lnTo>
                    <a:pt x="20" y="24"/>
                  </a:lnTo>
                  <a:lnTo>
                    <a:pt x="19" y="25"/>
                  </a:lnTo>
                  <a:lnTo>
                    <a:pt x="17" y="26"/>
                  </a:lnTo>
                  <a:lnTo>
                    <a:pt x="17" y="27"/>
                  </a:lnTo>
                  <a:lnTo>
                    <a:pt x="16" y="29"/>
                  </a:lnTo>
                  <a:lnTo>
                    <a:pt x="16" y="30"/>
                  </a:lnTo>
                  <a:lnTo>
                    <a:pt x="16" y="32"/>
                  </a:lnTo>
                  <a:lnTo>
                    <a:pt x="15" y="34"/>
                  </a:lnTo>
                  <a:lnTo>
                    <a:pt x="15" y="35"/>
                  </a:lnTo>
                  <a:lnTo>
                    <a:pt x="15" y="36"/>
                  </a:lnTo>
                  <a:lnTo>
                    <a:pt x="15" y="37"/>
                  </a:lnTo>
                  <a:lnTo>
                    <a:pt x="15" y="38"/>
                  </a:lnTo>
                  <a:lnTo>
                    <a:pt x="15" y="39"/>
                  </a:lnTo>
                  <a:lnTo>
                    <a:pt x="15" y="41"/>
                  </a:lnTo>
                  <a:lnTo>
                    <a:pt x="15" y="42"/>
                  </a:lnTo>
                  <a:lnTo>
                    <a:pt x="15" y="43"/>
                  </a:lnTo>
                  <a:lnTo>
                    <a:pt x="15" y="46"/>
                  </a:lnTo>
                  <a:lnTo>
                    <a:pt x="15" y="47"/>
                  </a:lnTo>
                  <a:lnTo>
                    <a:pt x="15" y="48"/>
                  </a:lnTo>
                  <a:lnTo>
                    <a:pt x="15" y="49"/>
                  </a:lnTo>
                  <a:lnTo>
                    <a:pt x="15" y="51"/>
                  </a:lnTo>
                  <a:lnTo>
                    <a:pt x="15" y="52"/>
                  </a:lnTo>
                  <a:lnTo>
                    <a:pt x="15" y="53"/>
                  </a:lnTo>
                  <a:lnTo>
                    <a:pt x="15" y="54"/>
                  </a:lnTo>
                  <a:lnTo>
                    <a:pt x="15" y="56"/>
                  </a:lnTo>
                  <a:lnTo>
                    <a:pt x="15" y="57"/>
                  </a:lnTo>
                  <a:lnTo>
                    <a:pt x="15" y="58"/>
                  </a:lnTo>
                  <a:lnTo>
                    <a:pt x="15" y="59"/>
                  </a:lnTo>
                  <a:lnTo>
                    <a:pt x="16" y="60"/>
                  </a:lnTo>
                  <a:lnTo>
                    <a:pt x="16" y="61"/>
                  </a:lnTo>
                  <a:lnTo>
                    <a:pt x="16" y="63"/>
                  </a:lnTo>
                  <a:lnTo>
                    <a:pt x="16" y="64"/>
                  </a:lnTo>
                  <a:lnTo>
                    <a:pt x="17" y="65"/>
                  </a:lnTo>
                  <a:lnTo>
                    <a:pt x="17" y="66"/>
                  </a:lnTo>
                  <a:lnTo>
                    <a:pt x="17" y="68"/>
                  </a:lnTo>
                  <a:lnTo>
                    <a:pt x="19" y="69"/>
                  </a:lnTo>
                  <a:lnTo>
                    <a:pt x="19" y="70"/>
                  </a:lnTo>
                  <a:lnTo>
                    <a:pt x="20" y="71"/>
                  </a:lnTo>
                  <a:lnTo>
                    <a:pt x="20" y="73"/>
                  </a:lnTo>
                  <a:lnTo>
                    <a:pt x="21" y="74"/>
                  </a:lnTo>
                  <a:lnTo>
                    <a:pt x="22" y="76"/>
                  </a:lnTo>
                  <a:lnTo>
                    <a:pt x="22" y="78"/>
                  </a:lnTo>
                  <a:lnTo>
                    <a:pt x="24" y="79"/>
                  </a:lnTo>
                  <a:lnTo>
                    <a:pt x="24" y="80"/>
                  </a:lnTo>
                  <a:lnTo>
                    <a:pt x="25" y="81"/>
                  </a:lnTo>
                  <a:lnTo>
                    <a:pt x="26" y="82"/>
                  </a:lnTo>
                  <a:lnTo>
                    <a:pt x="26" y="85"/>
                  </a:lnTo>
                  <a:lnTo>
                    <a:pt x="27" y="86"/>
                  </a:lnTo>
                  <a:lnTo>
                    <a:pt x="29" y="87"/>
                  </a:lnTo>
                  <a:lnTo>
                    <a:pt x="29" y="88"/>
                  </a:lnTo>
                  <a:lnTo>
                    <a:pt x="30" y="88"/>
                  </a:lnTo>
                  <a:lnTo>
                    <a:pt x="22" y="98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01" name="Freeform 215"/>
            <p:cNvSpPr>
              <a:spLocks/>
            </p:cNvSpPr>
            <p:nvPr/>
          </p:nvSpPr>
          <p:spPr bwMode="auto">
            <a:xfrm>
              <a:off x="6210300" y="2146301"/>
              <a:ext cx="149225" cy="41275"/>
            </a:xfrm>
            <a:custGeom>
              <a:avLst/>
              <a:gdLst>
                <a:gd name="T0" fmla="*/ 0 w 94"/>
                <a:gd name="T1" fmla="*/ 10 h 26"/>
                <a:gd name="T2" fmla="*/ 2 w 94"/>
                <a:gd name="T3" fmla="*/ 9 h 26"/>
                <a:gd name="T4" fmla="*/ 5 w 94"/>
                <a:gd name="T5" fmla="*/ 8 h 26"/>
                <a:gd name="T6" fmla="*/ 7 w 94"/>
                <a:gd name="T7" fmla="*/ 7 h 26"/>
                <a:gd name="T8" fmla="*/ 11 w 94"/>
                <a:gd name="T9" fmla="*/ 5 h 26"/>
                <a:gd name="T10" fmla="*/ 13 w 94"/>
                <a:gd name="T11" fmla="*/ 4 h 26"/>
                <a:gd name="T12" fmla="*/ 15 w 94"/>
                <a:gd name="T13" fmla="*/ 4 h 26"/>
                <a:gd name="T14" fmla="*/ 18 w 94"/>
                <a:gd name="T15" fmla="*/ 3 h 26"/>
                <a:gd name="T16" fmla="*/ 20 w 94"/>
                <a:gd name="T17" fmla="*/ 3 h 26"/>
                <a:gd name="T18" fmla="*/ 24 w 94"/>
                <a:gd name="T19" fmla="*/ 3 h 26"/>
                <a:gd name="T20" fmla="*/ 28 w 94"/>
                <a:gd name="T21" fmla="*/ 2 h 26"/>
                <a:gd name="T22" fmla="*/ 30 w 94"/>
                <a:gd name="T23" fmla="*/ 2 h 26"/>
                <a:gd name="T24" fmla="*/ 34 w 94"/>
                <a:gd name="T25" fmla="*/ 0 h 26"/>
                <a:gd name="T26" fmla="*/ 37 w 94"/>
                <a:gd name="T27" fmla="*/ 0 h 26"/>
                <a:gd name="T28" fmla="*/ 41 w 94"/>
                <a:gd name="T29" fmla="*/ 0 h 26"/>
                <a:gd name="T30" fmla="*/ 45 w 94"/>
                <a:gd name="T31" fmla="*/ 0 h 26"/>
                <a:gd name="T32" fmla="*/ 50 w 94"/>
                <a:gd name="T33" fmla="*/ 0 h 26"/>
                <a:gd name="T34" fmla="*/ 53 w 94"/>
                <a:gd name="T35" fmla="*/ 0 h 26"/>
                <a:gd name="T36" fmla="*/ 57 w 94"/>
                <a:gd name="T37" fmla="*/ 0 h 26"/>
                <a:gd name="T38" fmla="*/ 63 w 94"/>
                <a:gd name="T39" fmla="*/ 2 h 26"/>
                <a:gd name="T40" fmla="*/ 68 w 94"/>
                <a:gd name="T41" fmla="*/ 2 h 26"/>
                <a:gd name="T42" fmla="*/ 73 w 94"/>
                <a:gd name="T43" fmla="*/ 3 h 26"/>
                <a:gd name="T44" fmla="*/ 78 w 94"/>
                <a:gd name="T45" fmla="*/ 4 h 26"/>
                <a:gd name="T46" fmla="*/ 82 w 94"/>
                <a:gd name="T47" fmla="*/ 5 h 26"/>
                <a:gd name="T48" fmla="*/ 87 w 94"/>
                <a:gd name="T49" fmla="*/ 7 h 26"/>
                <a:gd name="T50" fmla="*/ 94 w 94"/>
                <a:gd name="T51" fmla="*/ 8 h 26"/>
                <a:gd name="T52" fmla="*/ 91 w 94"/>
                <a:gd name="T53" fmla="*/ 20 h 26"/>
                <a:gd name="T54" fmla="*/ 87 w 94"/>
                <a:gd name="T55" fmla="*/ 19 h 26"/>
                <a:gd name="T56" fmla="*/ 85 w 94"/>
                <a:gd name="T57" fmla="*/ 19 h 26"/>
                <a:gd name="T58" fmla="*/ 81 w 94"/>
                <a:gd name="T59" fmla="*/ 19 h 26"/>
                <a:gd name="T60" fmla="*/ 79 w 94"/>
                <a:gd name="T61" fmla="*/ 17 h 26"/>
                <a:gd name="T62" fmla="*/ 77 w 94"/>
                <a:gd name="T63" fmla="*/ 17 h 26"/>
                <a:gd name="T64" fmla="*/ 73 w 94"/>
                <a:gd name="T65" fmla="*/ 16 h 26"/>
                <a:gd name="T66" fmla="*/ 69 w 94"/>
                <a:gd name="T67" fmla="*/ 16 h 26"/>
                <a:gd name="T68" fmla="*/ 65 w 94"/>
                <a:gd name="T69" fmla="*/ 16 h 26"/>
                <a:gd name="T70" fmla="*/ 63 w 94"/>
                <a:gd name="T71" fmla="*/ 16 h 26"/>
                <a:gd name="T72" fmla="*/ 59 w 94"/>
                <a:gd name="T73" fmla="*/ 16 h 26"/>
                <a:gd name="T74" fmla="*/ 56 w 94"/>
                <a:gd name="T75" fmla="*/ 16 h 26"/>
                <a:gd name="T76" fmla="*/ 52 w 94"/>
                <a:gd name="T77" fmla="*/ 16 h 26"/>
                <a:gd name="T78" fmla="*/ 48 w 94"/>
                <a:gd name="T79" fmla="*/ 16 h 26"/>
                <a:gd name="T80" fmla="*/ 46 w 94"/>
                <a:gd name="T81" fmla="*/ 16 h 26"/>
                <a:gd name="T82" fmla="*/ 42 w 94"/>
                <a:gd name="T83" fmla="*/ 16 h 26"/>
                <a:gd name="T84" fmla="*/ 39 w 94"/>
                <a:gd name="T85" fmla="*/ 16 h 26"/>
                <a:gd name="T86" fmla="*/ 35 w 94"/>
                <a:gd name="T87" fmla="*/ 16 h 26"/>
                <a:gd name="T88" fmla="*/ 31 w 94"/>
                <a:gd name="T89" fmla="*/ 17 h 26"/>
                <a:gd name="T90" fmla="*/ 28 w 94"/>
                <a:gd name="T91" fmla="*/ 19 h 26"/>
                <a:gd name="T92" fmla="*/ 24 w 94"/>
                <a:gd name="T93" fmla="*/ 19 h 26"/>
                <a:gd name="T94" fmla="*/ 20 w 94"/>
                <a:gd name="T95" fmla="*/ 20 h 26"/>
                <a:gd name="T96" fmla="*/ 18 w 94"/>
                <a:gd name="T97" fmla="*/ 21 h 26"/>
                <a:gd name="T98" fmla="*/ 14 w 94"/>
                <a:gd name="T99" fmla="*/ 21 h 26"/>
                <a:gd name="T100" fmla="*/ 12 w 94"/>
                <a:gd name="T101" fmla="*/ 24 h 26"/>
                <a:gd name="T102" fmla="*/ 9 w 94"/>
                <a:gd name="T103" fmla="*/ 24 h 26"/>
                <a:gd name="T104" fmla="*/ 7 w 94"/>
                <a:gd name="T105" fmla="*/ 26 h 2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94"/>
                <a:gd name="T160" fmla="*/ 0 h 26"/>
                <a:gd name="T161" fmla="*/ 94 w 94"/>
                <a:gd name="T162" fmla="*/ 26 h 2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94" h="26">
                  <a:moveTo>
                    <a:pt x="0" y="10"/>
                  </a:moveTo>
                  <a:lnTo>
                    <a:pt x="0" y="10"/>
                  </a:lnTo>
                  <a:lnTo>
                    <a:pt x="1" y="9"/>
                  </a:lnTo>
                  <a:lnTo>
                    <a:pt x="2" y="9"/>
                  </a:lnTo>
                  <a:lnTo>
                    <a:pt x="3" y="8"/>
                  </a:lnTo>
                  <a:lnTo>
                    <a:pt x="5" y="8"/>
                  </a:lnTo>
                  <a:lnTo>
                    <a:pt x="6" y="8"/>
                  </a:lnTo>
                  <a:lnTo>
                    <a:pt x="7" y="7"/>
                  </a:lnTo>
                  <a:lnTo>
                    <a:pt x="9" y="5"/>
                  </a:lnTo>
                  <a:lnTo>
                    <a:pt x="11" y="5"/>
                  </a:lnTo>
                  <a:lnTo>
                    <a:pt x="12" y="4"/>
                  </a:lnTo>
                  <a:lnTo>
                    <a:pt x="13" y="4"/>
                  </a:lnTo>
                  <a:lnTo>
                    <a:pt x="14" y="4"/>
                  </a:lnTo>
                  <a:lnTo>
                    <a:pt x="15" y="4"/>
                  </a:lnTo>
                  <a:lnTo>
                    <a:pt x="17" y="3"/>
                  </a:lnTo>
                  <a:lnTo>
                    <a:pt x="18" y="3"/>
                  </a:lnTo>
                  <a:lnTo>
                    <a:pt x="19" y="3"/>
                  </a:lnTo>
                  <a:lnTo>
                    <a:pt x="20" y="3"/>
                  </a:lnTo>
                  <a:lnTo>
                    <a:pt x="23" y="3"/>
                  </a:lnTo>
                  <a:lnTo>
                    <a:pt x="24" y="3"/>
                  </a:lnTo>
                  <a:lnTo>
                    <a:pt x="25" y="2"/>
                  </a:lnTo>
                  <a:lnTo>
                    <a:pt x="28" y="2"/>
                  </a:lnTo>
                  <a:lnTo>
                    <a:pt x="29" y="2"/>
                  </a:lnTo>
                  <a:lnTo>
                    <a:pt x="30" y="2"/>
                  </a:lnTo>
                  <a:lnTo>
                    <a:pt x="33" y="2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37" y="0"/>
                  </a:lnTo>
                  <a:lnTo>
                    <a:pt x="39" y="0"/>
                  </a:lnTo>
                  <a:lnTo>
                    <a:pt x="41" y="0"/>
                  </a:lnTo>
                  <a:lnTo>
                    <a:pt x="42" y="0"/>
                  </a:lnTo>
                  <a:lnTo>
                    <a:pt x="45" y="0"/>
                  </a:lnTo>
                  <a:lnTo>
                    <a:pt x="47" y="0"/>
                  </a:lnTo>
                  <a:lnTo>
                    <a:pt x="50" y="0"/>
                  </a:lnTo>
                  <a:lnTo>
                    <a:pt x="51" y="0"/>
                  </a:lnTo>
                  <a:lnTo>
                    <a:pt x="53" y="0"/>
                  </a:lnTo>
                  <a:lnTo>
                    <a:pt x="56" y="0"/>
                  </a:lnTo>
                  <a:lnTo>
                    <a:pt x="57" y="0"/>
                  </a:lnTo>
                  <a:lnTo>
                    <a:pt x="61" y="2"/>
                  </a:lnTo>
                  <a:lnTo>
                    <a:pt x="63" y="2"/>
                  </a:lnTo>
                  <a:lnTo>
                    <a:pt x="65" y="2"/>
                  </a:lnTo>
                  <a:lnTo>
                    <a:pt x="68" y="2"/>
                  </a:lnTo>
                  <a:lnTo>
                    <a:pt x="69" y="3"/>
                  </a:lnTo>
                  <a:lnTo>
                    <a:pt x="73" y="3"/>
                  </a:lnTo>
                  <a:lnTo>
                    <a:pt x="75" y="3"/>
                  </a:lnTo>
                  <a:lnTo>
                    <a:pt x="78" y="4"/>
                  </a:lnTo>
                  <a:lnTo>
                    <a:pt x="80" y="4"/>
                  </a:lnTo>
                  <a:lnTo>
                    <a:pt x="82" y="5"/>
                  </a:lnTo>
                  <a:lnTo>
                    <a:pt x="85" y="5"/>
                  </a:lnTo>
                  <a:lnTo>
                    <a:pt x="87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2" y="20"/>
                  </a:lnTo>
                  <a:lnTo>
                    <a:pt x="91" y="20"/>
                  </a:lnTo>
                  <a:lnTo>
                    <a:pt x="90" y="20"/>
                  </a:lnTo>
                  <a:lnTo>
                    <a:pt x="87" y="19"/>
                  </a:lnTo>
                  <a:lnTo>
                    <a:pt x="86" y="19"/>
                  </a:lnTo>
                  <a:lnTo>
                    <a:pt x="85" y="19"/>
                  </a:lnTo>
                  <a:lnTo>
                    <a:pt x="82" y="19"/>
                  </a:lnTo>
                  <a:lnTo>
                    <a:pt x="81" y="19"/>
                  </a:lnTo>
                  <a:lnTo>
                    <a:pt x="80" y="19"/>
                  </a:lnTo>
                  <a:lnTo>
                    <a:pt x="79" y="17"/>
                  </a:lnTo>
                  <a:lnTo>
                    <a:pt x="78" y="17"/>
                  </a:lnTo>
                  <a:lnTo>
                    <a:pt x="77" y="17"/>
                  </a:lnTo>
                  <a:lnTo>
                    <a:pt x="75" y="17"/>
                  </a:lnTo>
                  <a:lnTo>
                    <a:pt x="73" y="16"/>
                  </a:lnTo>
                  <a:lnTo>
                    <a:pt x="70" y="16"/>
                  </a:lnTo>
                  <a:lnTo>
                    <a:pt x="69" y="16"/>
                  </a:lnTo>
                  <a:lnTo>
                    <a:pt x="68" y="16"/>
                  </a:lnTo>
                  <a:lnTo>
                    <a:pt x="65" y="16"/>
                  </a:lnTo>
                  <a:lnTo>
                    <a:pt x="64" y="16"/>
                  </a:lnTo>
                  <a:lnTo>
                    <a:pt x="63" y="16"/>
                  </a:lnTo>
                  <a:lnTo>
                    <a:pt x="61" y="16"/>
                  </a:lnTo>
                  <a:lnTo>
                    <a:pt x="59" y="16"/>
                  </a:lnTo>
                  <a:lnTo>
                    <a:pt x="57" y="16"/>
                  </a:lnTo>
                  <a:lnTo>
                    <a:pt x="56" y="16"/>
                  </a:lnTo>
                  <a:lnTo>
                    <a:pt x="55" y="16"/>
                  </a:lnTo>
                  <a:lnTo>
                    <a:pt x="52" y="16"/>
                  </a:lnTo>
                  <a:lnTo>
                    <a:pt x="51" y="16"/>
                  </a:lnTo>
                  <a:lnTo>
                    <a:pt x="48" y="16"/>
                  </a:lnTo>
                  <a:lnTo>
                    <a:pt x="47" y="16"/>
                  </a:lnTo>
                  <a:lnTo>
                    <a:pt x="46" y="16"/>
                  </a:lnTo>
                  <a:lnTo>
                    <a:pt x="44" y="16"/>
                  </a:lnTo>
                  <a:lnTo>
                    <a:pt x="42" y="16"/>
                  </a:lnTo>
                  <a:lnTo>
                    <a:pt x="40" y="16"/>
                  </a:lnTo>
                  <a:lnTo>
                    <a:pt x="39" y="16"/>
                  </a:lnTo>
                  <a:lnTo>
                    <a:pt x="36" y="16"/>
                  </a:lnTo>
                  <a:lnTo>
                    <a:pt x="35" y="16"/>
                  </a:lnTo>
                  <a:lnTo>
                    <a:pt x="33" y="17"/>
                  </a:lnTo>
                  <a:lnTo>
                    <a:pt x="31" y="17"/>
                  </a:lnTo>
                  <a:lnTo>
                    <a:pt x="30" y="17"/>
                  </a:lnTo>
                  <a:lnTo>
                    <a:pt x="28" y="19"/>
                  </a:lnTo>
                  <a:lnTo>
                    <a:pt x="25" y="19"/>
                  </a:lnTo>
                  <a:lnTo>
                    <a:pt x="24" y="19"/>
                  </a:lnTo>
                  <a:lnTo>
                    <a:pt x="23" y="19"/>
                  </a:lnTo>
                  <a:lnTo>
                    <a:pt x="20" y="20"/>
                  </a:lnTo>
                  <a:lnTo>
                    <a:pt x="19" y="20"/>
                  </a:lnTo>
                  <a:lnTo>
                    <a:pt x="18" y="21"/>
                  </a:lnTo>
                  <a:lnTo>
                    <a:pt x="17" y="21"/>
                  </a:lnTo>
                  <a:lnTo>
                    <a:pt x="14" y="21"/>
                  </a:lnTo>
                  <a:lnTo>
                    <a:pt x="13" y="22"/>
                  </a:lnTo>
                  <a:lnTo>
                    <a:pt x="12" y="24"/>
                  </a:lnTo>
                  <a:lnTo>
                    <a:pt x="11" y="24"/>
                  </a:lnTo>
                  <a:lnTo>
                    <a:pt x="9" y="24"/>
                  </a:lnTo>
                  <a:lnTo>
                    <a:pt x="8" y="25"/>
                  </a:lnTo>
                  <a:lnTo>
                    <a:pt x="7" y="26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02" name="Freeform 216"/>
            <p:cNvSpPr>
              <a:spLocks/>
            </p:cNvSpPr>
            <p:nvPr/>
          </p:nvSpPr>
          <p:spPr bwMode="auto">
            <a:xfrm>
              <a:off x="5995988" y="2341563"/>
              <a:ext cx="39687" cy="142875"/>
            </a:xfrm>
            <a:custGeom>
              <a:avLst/>
              <a:gdLst>
                <a:gd name="T0" fmla="*/ 25 w 25"/>
                <a:gd name="T1" fmla="*/ 4 h 90"/>
                <a:gd name="T2" fmla="*/ 24 w 25"/>
                <a:gd name="T3" fmla="*/ 6 h 90"/>
                <a:gd name="T4" fmla="*/ 22 w 25"/>
                <a:gd name="T5" fmla="*/ 8 h 90"/>
                <a:gd name="T6" fmla="*/ 21 w 25"/>
                <a:gd name="T7" fmla="*/ 12 h 90"/>
                <a:gd name="T8" fmla="*/ 21 w 25"/>
                <a:gd name="T9" fmla="*/ 14 h 90"/>
                <a:gd name="T10" fmla="*/ 20 w 25"/>
                <a:gd name="T11" fmla="*/ 17 h 90"/>
                <a:gd name="T12" fmla="*/ 20 w 25"/>
                <a:gd name="T13" fmla="*/ 19 h 90"/>
                <a:gd name="T14" fmla="*/ 19 w 25"/>
                <a:gd name="T15" fmla="*/ 22 h 90"/>
                <a:gd name="T16" fmla="*/ 19 w 25"/>
                <a:gd name="T17" fmla="*/ 24 h 90"/>
                <a:gd name="T18" fmla="*/ 17 w 25"/>
                <a:gd name="T19" fmla="*/ 26 h 90"/>
                <a:gd name="T20" fmla="*/ 16 w 25"/>
                <a:gd name="T21" fmla="*/ 31 h 90"/>
                <a:gd name="T22" fmla="*/ 16 w 25"/>
                <a:gd name="T23" fmla="*/ 34 h 90"/>
                <a:gd name="T24" fmla="*/ 16 w 25"/>
                <a:gd name="T25" fmla="*/ 37 h 90"/>
                <a:gd name="T26" fmla="*/ 16 w 25"/>
                <a:gd name="T27" fmla="*/ 41 h 90"/>
                <a:gd name="T28" fmla="*/ 15 w 25"/>
                <a:gd name="T29" fmla="*/ 44 h 90"/>
                <a:gd name="T30" fmla="*/ 15 w 25"/>
                <a:gd name="T31" fmla="*/ 47 h 90"/>
                <a:gd name="T32" fmla="*/ 15 w 25"/>
                <a:gd name="T33" fmla="*/ 52 h 90"/>
                <a:gd name="T34" fmla="*/ 15 w 25"/>
                <a:gd name="T35" fmla="*/ 56 h 90"/>
                <a:gd name="T36" fmla="*/ 15 w 25"/>
                <a:gd name="T37" fmla="*/ 59 h 90"/>
                <a:gd name="T38" fmla="*/ 15 w 25"/>
                <a:gd name="T39" fmla="*/ 63 h 90"/>
                <a:gd name="T40" fmla="*/ 15 w 25"/>
                <a:gd name="T41" fmla="*/ 68 h 90"/>
                <a:gd name="T42" fmla="*/ 16 w 25"/>
                <a:gd name="T43" fmla="*/ 72 h 90"/>
                <a:gd name="T44" fmla="*/ 16 w 25"/>
                <a:gd name="T45" fmla="*/ 76 h 90"/>
                <a:gd name="T46" fmla="*/ 16 w 25"/>
                <a:gd name="T47" fmla="*/ 80 h 90"/>
                <a:gd name="T48" fmla="*/ 17 w 25"/>
                <a:gd name="T49" fmla="*/ 85 h 90"/>
                <a:gd name="T50" fmla="*/ 19 w 25"/>
                <a:gd name="T51" fmla="*/ 90 h 90"/>
                <a:gd name="T52" fmla="*/ 5 w 25"/>
                <a:gd name="T53" fmla="*/ 89 h 90"/>
                <a:gd name="T54" fmla="*/ 4 w 25"/>
                <a:gd name="T55" fmla="*/ 86 h 90"/>
                <a:gd name="T56" fmla="*/ 4 w 25"/>
                <a:gd name="T57" fmla="*/ 84 h 90"/>
                <a:gd name="T58" fmla="*/ 4 w 25"/>
                <a:gd name="T59" fmla="*/ 81 h 90"/>
                <a:gd name="T60" fmla="*/ 3 w 25"/>
                <a:gd name="T61" fmla="*/ 78 h 90"/>
                <a:gd name="T62" fmla="*/ 3 w 25"/>
                <a:gd name="T63" fmla="*/ 74 h 90"/>
                <a:gd name="T64" fmla="*/ 2 w 25"/>
                <a:gd name="T65" fmla="*/ 72 h 90"/>
                <a:gd name="T66" fmla="*/ 2 w 25"/>
                <a:gd name="T67" fmla="*/ 69 h 90"/>
                <a:gd name="T68" fmla="*/ 2 w 25"/>
                <a:gd name="T69" fmla="*/ 66 h 90"/>
                <a:gd name="T70" fmla="*/ 2 w 25"/>
                <a:gd name="T71" fmla="*/ 63 h 90"/>
                <a:gd name="T72" fmla="*/ 0 w 25"/>
                <a:gd name="T73" fmla="*/ 59 h 90"/>
                <a:gd name="T74" fmla="*/ 0 w 25"/>
                <a:gd name="T75" fmla="*/ 56 h 90"/>
                <a:gd name="T76" fmla="*/ 0 w 25"/>
                <a:gd name="T77" fmla="*/ 53 h 90"/>
                <a:gd name="T78" fmla="*/ 0 w 25"/>
                <a:gd name="T79" fmla="*/ 48 h 90"/>
                <a:gd name="T80" fmla="*/ 0 w 25"/>
                <a:gd name="T81" fmla="*/ 46 h 90"/>
                <a:gd name="T82" fmla="*/ 0 w 25"/>
                <a:gd name="T83" fmla="*/ 42 h 90"/>
                <a:gd name="T84" fmla="*/ 0 w 25"/>
                <a:gd name="T85" fmla="*/ 39 h 90"/>
                <a:gd name="T86" fmla="*/ 2 w 25"/>
                <a:gd name="T87" fmla="*/ 35 h 90"/>
                <a:gd name="T88" fmla="*/ 2 w 25"/>
                <a:gd name="T89" fmla="*/ 30 h 90"/>
                <a:gd name="T90" fmla="*/ 3 w 25"/>
                <a:gd name="T91" fmla="*/ 26 h 90"/>
                <a:gd name="T92" fmla="*/ 3 w 25"/>
                <a:gd name="T93" fmla="*/ 23 h 90"/>
                <a:gd name="T94" fmla="*/ 4 w 25"/>
                <a:gd name="T95" fmla="*/ 19 h 90"/>
                <a:gd name="T96" fmla="*/ 5 w 25"/>
                <a:gd name="T97" fmla="*/ 15 h 90"/>
                <a:gd name="T98" fmla="*/ 5 w 25"/>
                <a:gd name="T99" fmla="*/ 12 h 90"/>
                <a:gd name="T100" fmla="*/ 7 w 25"/>
                <a:gd name="T101" fmla="*/ 8 h 90"/>
                <a:gd name="T102" fmla="*/ 9 w 25"/>
                <a:gd name="T103" fmla="*/ 4 h 90"/>
                <a:gd name="T104" fmla="*/ 10 w 25"/>
                <a:gd name="T105" fmla="*/ 1 h 90"/>
                <a:gd name="T106" fmla="*/ 25 w 25"/>
                <a:gd name="T107" fmla="*/ 3 h 9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25"/>
                <a:gd name="T163" fmla="*/ 0 h 90"/>
                <a:gd name="T164" fmla="*/ 25 w 25"/>
                <a:gd name="T165" fmla="*/ 90 h 9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25" h="90">
                  <a:moveTo>
                    <a:pt x="25" y="3"/>
                  </a:moveTo>
                  <a:lnTo>
                    <a:pt x="25" y="4"/>
                  </a:lnTo>
                  <a:lnTo>
                    <a:pt x="24" y="4"/>
                  </a:lnTo>
                  <a:lnTo>
                    <a:pt x="24" y="6"/>
                  </a:lnTo>
                  <a:lnTo>
                    <a:pt x="24" y="7"/>
                  </a:lnTo>
                  <a:lnTo>
                    <a:pt x="22" y="8"/>
                  </a:lnTo>
                  <a:lnTo>
                    <a:pt x="21" y="11"/>
                  </a:lnTo>
                  <a:lnTo>
                    <a:pt x="21" y="12"/>
                  </a:lnTo>
                  <a:lnTo>
                    <a:pt x="21" y="13"/>
                  </a:lnTo>
                  <a:lnTo>
                    <a:pt x="21" y="14"/>
                  </a:lnTo>
                  <a:lnTo>
                    <a:pt x="21" y="15"/>
                  </a:lnTo>
                  <a:lnTo>
                    <a:pt x="20" y="17"/>
                  </a:lnTo>
                  <a:lnTo>
                    <a:pt x="20" y="18"/>
                  </a:lnTo>
                  <a:lnTo>
                    <a:pt x="20" y="19"/>
                  </a:lnTo>
                  <a:lnTo>
                    <a:pt x="20" y="20"/>
                  </a:lnTo>
                  <a:lnTo>
                    <a:pt x="19" y="22"/>
                  </a:lnTo>
                  <a:lnTo>
                    <a:pt x="19" y="23"/>
                  </a:lnTo>
                  <a:lnTo>
                    <a:pt x="19" y="24"/>
                  </a:lnTo>
                  <a:lnTo>
                    <a:pt x="19" y="25"/>
                  </a:lnTo>
                  <a:lnTo>
                    <a:pt x="17" y="26"/>
                  </a:lnTo>
                  <a:lnTo>
                    <a:pt x="17" y="29"/>
                  </a:lnTo>
                  <a:lnTo>
                    <a:pt x="16" y="31"/>
                  </a:lnTo>
                  <a:lnTo>
                    <a:pt x="16" y="32"/>
                  </a:lnTo>
                  <a:lnTo>
                    <a:pt x="16" y="34"/>
                  </a:lnTo>
                  <a:lnTo>
                    <a:pt x="16" y="36"/>
                  </a:lnTo>
                  <a:lnTo>
                    <a:pt x="16" y="37"/>
                  </a:lnTo>
                  <a:lnTo>
                    <a:pt x="16" y="39"/>
                  </a:lnTo>
                  <a:lnTo>
                    <a:pt x="16" y="41"/>
                  </a:lnTo>
                  <a:lnTo>
                    <a:pt x="15" y="42"/>
                  </a:lnTo>
                  <a:lnTo>
                    <a:pt x="15" y="44"/>
                  </a:lnTo>
                  <a:lnTo>
                    <a:pt x="15" y="46"/>
                  </a:lnTo>
                  <a:lnTo>
                    <a:pt x="15" y="47"/>
                  </a:lnTo>
                  <a:lnTo>
                    <a:pt x="15" y="50"/>
                  </a:lnTo>
                  <a:lnTo>
                    <a:pt x="15" y="52"/>
                  </a:lnTo>
                  <a:lnTo>
                    <a:pt x="15" y="53"/>
                  </a:lnTo>
                  <a:lnTo>
                    <a:pt x="15" y="56"/>
                  </a:lnTo>
                  <a:lnTo>
                    <a:pt x="15" y="57"/>
                  </a:lnTo>
                  <a:lnTo>
                    <a:pt x="15" y="59"/>
                  </a:lnTo>
                  <a:lnTo>
                    <a:pt x="15" y="62"/>
                  </a:lnTo>
                  <a:lnTo>
                    <a:pt x="15" y="63"/>
                  </a:lnTo>
                  <a:lnTo>
                    <a:pt x="15" y="66"/>
                  </a:lnTo>
                  <a:lnTo>
                    <a:pt x="15" y="68"/>
                  </a:lnTo>
                  <a:lnTo>
                    <a:pt x="15" y="69"/>
                  </a:lnTo>
                  <a:lnTo>
                    <a:pt x="16" y="72"/>
                  </a:lnTo>
                  <a:lnTo>
                    <a:pt x="16" y="74"/>
                  </a:lnTo>
                  <a:lnTo>
                    <a:pt x="16" y="76"/>
                  </a:lnTo>
                  <a:lnTo>
                    <a:pt x="16" y="78"/>
                  </a:lnTo>
                  <a:lnTo>
                    <a:pt x="16" y="80"/>
                  </a:lnTo>
                  <a:lnTo>
                    <a:pt x="16" y="83"/>
                  </a:lnTo>
                  <a:lnTo>
                    <a:pt x="17" y="85"/>
                  </a:lnTo>
                  <a:lnTo>
                    <a:pt x="17" y="88"/>
                  </a:lnTo>
                  <a:lnTo>
                    <a:pt x="19" y="90"/>
                  </a:lnTo>
                  <a:lnTo>
                    <a:pt x="5" y="90"/>
                  </a:lnTo>
                  <a:lnTo>
                    <a:pt x="5" y="89"/>
                  </a:lnTo>
                  <a:lnTo>
                    <a:pt x="4" y="88"/>
                  </a:lnTo>
                  <a:lnTo>
                    <a:pt x="4" y="86"/>
                  </a:lnTo>
                  <a:lnTo>
                    <a:pt x="4" y="85"/>
                  </a:lnTo>
                  <a:lnTo>
                    <a:pt x="4" y="84"/>
                  </a:lnTo>
                  <a:lnTo>
                    <a:pt x="4" y="83"/>
                  </a:lnTo>
                  <a:lnTo>
                    <a:pt x="4" y="81"/>
                  </a:lnTo>
                  <a:lnTo>
                    <a:pt x="3" y="79"/>
                  </a:lnTo>
                  <a:lnTo>
                    <a:pt x="3" y="78"/>
                  </a:lnTo>
                  <a:lnTo>
                    <a:pt x="3" y="75"/>
                  </a:lnTo>
                  <a:lnTo>
                    <a:pt x="3" y="74"/>
                  </a:lnTo>
                  <a:lnTo>
                    <a:pt x="3" y="73"/>
                  </a:lnTo>
                  <a:lnTo>
                    <a:pt x="2" y="72"/>
                  </a:lnTo>
                  <a:lnTo>
                    <a:pt x="2" y="70"/>
                  </a:lnTo>
                  <a:lnTo>
                    <a:pt x="2" y="69"/>
                  </a:lnTo>
                  <a:lnTo>
                    <a:pt x="2" y="68"/>
                  </a:lnTo>
                  <a:lnTo>
                    <a:pt x="2" y="66"/>
                  </a:lnTo>
                  <a:lnTo>
                    <a:pt x="2" y="64"/>
                  </a:lnTo>
                  <a:lnTo>
                    <a:pt x="2" y="63"/>
                  </a:lnTo>
                  <a:lnTo>
                    <a:pt x="0" y="62"/>
                  </a:lnTo>
                  <a:lnTo>
                    <a:pt x="0" y="59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0" y="54"/>
                  </a:lnTo>
                  <a:lnTo>
                    <a:pt x="0" y="53"/>
                  </a:lnTo>
                  <a:lnTo>
                    <a:pt x="0" y="51"/>
                  </a:lnTo>
                  <a:lnTo>
                    <a:pt x="0" y="48"/>
                  </a:lnTo>
                  <a:lnTo>
                    <a:pt x="0" y="47"/>
                  </a:lnTo>
                  <a:lnTo>
                    <a:pt x="0" y="46"/>
                  </a:lnTo>
                  <a:lnTo>
                    <a:pt x="0" y="44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0" y="39"/>
                  </a:lnTo>
                  <a:lnTo>
                    <a:pt x="2" y="36"/>
                  </a:lnTo>
                  <a:lnTo>
                    <a:pt x="2" y="35"/>
                  </a:lnTo>
                  <a:lnTo>
                    <a:pt x="2" y="32"/>
                  </a:lnTo>
                  <a:lnTo>
                    <a:pt x="2" y="30"/>
                  </a:lnTo>
                  <a:lnTo>
                    <a:pt x="3" y="29"/>
                  </a:lnTo>
                  <a:lnTo>
                    <a:pt x="3" y="26"/>
                  </a:lnTo>
                  <a:lnTo>
                    <a:pt x="3" y="25"/>
                  </a:lnTo>
                  <a:lnTo>
                    <a:pt x="3" y="23"/>
                  </a:lnTo>
                  <a:lnTo>
                    <a:pt x="4" y="22"/>
                  </a:lnTo>
                  <a:lnTo>
                    <a:pt x="4" y="19"/>
                  </a:lnTo>
                  <a:lnTo>
                    <a:pt x="4" y="17"/>
                  </a:lnTo>
                  <a:lnTo>
                    <a:pt x="5" y="15"/>
                  </a:lnTo>
                  <a:lnTo>
                    <a:pt x="5" y="13"/>
                  </a:lnTo>
                  <a:lnTo>
                    <a:pt x="5" y="12"/>
                  </a:lnTo>
                  <a:lnTo>
                    <a:pt x="7" y="9"/>
                  </a:lnTo>
                  <a:lnTo>
                    <a:pt x="7" y="8"/>
                  </a:lnTo>
                  <a:lnTo>
                    <a:pt x="8" y="6"/>
                  </a:lnTo>
                  <a:lnTo>
                    <a:pt x="9" y="4"/>
                  </a:lnTo>
                  <a:lnTo>
                    <a:pt x="9" y="2"/>
                  </a:lnTo>
                  <a:lnTo>
                    <a:pt x="10" y="1"/>
                  </a:lnTo>
                  <a:lnTo>
                    <a:pt x="11" y="0"/>
                  </a:lnTo>
                  <a:lnTo>
                    <a:pt x="25" y="3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03" name="Freeform 217"/>
            <p:cNvSpPr>
              <a:spLocks/>
            </p:cNvSpPr>
            <p:nvPr/>
          </p:nvSpPr>
          <p:spPr bwMode="auto">
            <a:xfrm>
              <a:off x="5759450" y="2216151"/>
              <a:ext cx="120650" cy="128588"/>
            </a:xfrm>
            <a:custGeom>
              <a:avLst/>
              <a:gdLst>
                <a:gd name="T0" fmla="*/ 76 w 76"/>
                <a:gd name="T1" fmla="*/ 10 h 81"/>
                <a:gd name="T2" fmla="*/ 73 w 76"/>
                <a:gd name="T3" fmla="*/ 13 h 81"/>
                <a:gd name="T4" fmla="*/ 72 w 76"/>
                <a:gd name="T5" fmla="*/ 15 h 81"/>
                <a:gd name="T6" fmla="*/ 70 w 76"/>
                <a:gd name="T7" fmla="*/ 17 h 81"/>
                <a:gd name="T8" fmla="*/ 68 w 76"/>
                <a:gd name="T9" fmla="*/ 21 h 81"/>
                <a:gd name="T10" fmla="*/ 66 w 76"/>
                <a:gd name="T11" fmla="*/ 24 h 81"/>
                <a:gd name="T12" fmla="*/ 64 w 76"/>
                <a:gd name="T13" fmla="*/ 26 h 81"/>
                <a:gd name="T14" fmla="*/ 63 w 76"/>
                <a:gd name="T15" fmla="*/ 29 h 81"/>
                <a:gd name="T16" fmla="*/ 60 w 76"/>
                <a:gd name="T17" fmla="*/ 31 h 81"/>
                <a:gd name="T18" fmla="*/ 59 w 76"/>
                <a:gd name="T19" fmla="*/ 34 h 81"/>
                <a:gd name="T20" fmla="*/ 56 w 76"/>
                <a:gd name="T21" fmla="*/ 36 h 81"/>
                <a:gd name="T22" fmla="*/ 54 w 76"/>
                <a:gd name="T23" fmla="*/ 38 h 81"/>
                <a:gd name="T24" fmla="*/ 52 w 76"/>
                <a:gd name="T25" fmla="*/ 42 h 81"/>
                <a:gd name="T26" fmla="*/ 49 w 76"/>
                <a:gd name="T27" fmla="*/ 44 h 81"/>
                <a:gd name="T28" fmla="*/ 47 w 76"/>
                <a:gd name="T29" fmla="*/ 47 h 81"/>
                <a:gd name="T30" fmla="*/ 44 w 76"/>
                <a:gd name="T31" fmla="*/ 49 h 81"/>
                <a:gd name="T32" fmla="*/ 41 w 76"/>
                <a:gd name="T33" fmla="*/ 53 h 81"/>
                <a:gd name="T34" fmla="*/ 38 w 76"/>
                <a:gd name="T35" fmla="*/ 56 h 81"/>
                <a:gd name="T36" fmla="*/ 36 w 76"/>
                <a:gd name="T37" fmla="*/ 59 h 81"/>
                <a:gd name="T38" fmla="*/ 32 w 76"/>
                <a:gd name="T39" fmla="*/ 61 h 81"/>
                <a:gd name="T40" fmla="*/ 28 w 76"/>
                <a:gd name="T41" fmla="*/ 65 h 81"/>
                <a:gd name="T42" fmla="*/ 26 w 76"/>
                <a:gd name="T43" fmla="*/ 69 h 81"/>
                <a:gd name="T44" fmla="*/ 21 w 76"/>
                <a:gd name="T45" fmla="*/ 71 h 81"/>
                <a:gd name="T46" fmla="*/ 19 w 76"/>
                <a:gd name="T47" fmla="*/ 74 h 81"/>
                <a:gd name="T48" fmla="*/ 15 w 76"/>
                <a:gd name="T49" fmla="*/ 78 h 81"/>
                <a:gd name="T50" fmla="*/ 11 w 76"/>
                <a:gd name="T51" fmla="*/ 81 h 81"/>
                <a:gd name="T52" fmla="*/ 0 w 76"/>
                <a:gd name="T53" fmla="*/ 68 h 81"/>
                <a:gd name="T54" fmla="*/ 3 w 76"/>
                <a:gd name="T55" fmla="*/ 66 h 81"/>
                <a:gd name="T56" fmla="*/ 5 w 76"/>
                <a:gd name="T57" fmla="*/ 64 h 81"/>
                <a:gd name="T58" fmla="*/ 9 w 76"/>
                <a:gd name="T59" fmla="*/ 60 h 81"/>
                <a:gd name="T60" fmla="*/ 11 w 76"/>
                <a:gd name="T61" fmla="*/ 58 h 81"/>
                <a:gd name="T62" fmla="*/ 13 w 76"/>
                <a:gd name="T63" fmla="*/ 56 h 81"/>
                <a:gd name="T64" fmla="*/ 15 w 76"/>
                <a:gd name="T65" fmla="*/ 54 h 81"/>
                <a:gd name="T66" fmla="*/ 18 w 76"/>
                <a:gd name="T67" fmla="*/ 52 h 81"/>
                <a:gd name="T68" fmla="*/ 20 w 76"/>
                <a:gd name="T69" fmla="*/ 49 h 81"/>
                <a:gd name="T70" fmla="*/ 22 w 76"/>
                <a:gd name="T71" fmla="*/ 47 h 81"/>
                <a:gd name="T72" fmla="*/ 25 w 76"/>
                <a:gd name="T73" fmla="*/ 44 h 81"/>
                <a:gd name="T74" fmla="*/ 27 w 76"/>
                <a:gd name="T75" fmla="*/ 42 h 81"/>
                <a:gd name="T76" fmla="*/ 31 w 76"/>
                <a:gd name="T77" fmla="*/ 38 h 81"/>
                <a:gd name="T78" fmla="*/ 33 w 76"/>
                <a:gd name="T79" fmla="*/ 36 h 81"/>
                <a:gd name="T80" fmla="*/ 36 w 76"/>
                <a:gd name="T81" fmla="*/ 34 h 81"/>
                <a:gd name="T82" fmla="*/ 38 w 76"/>
                <a:gd name="T83" fmla="*/ 31 h 81"/>
                <a:gd name="T84" fmla="*/ 41 w 76"/>
                <a:gd name="T85" fmla="*/ 27 h 81"/>
                <a:gd name="T86" fmla="*/ 43 w 76"/>
                <a:gd name="T87" fmla="*/ 25 h 81"/>
                <a:gd name="T88" fmla="*/ 46 w 76"/>
                <a:gd name="T89" fmla="*/ 22 h 81"/>
                <a:gd name="T90" fmla="*/ 48 w 76"/>
                <a:gd name="T91" fmla="*/ 20 h 81"/>
                <a:gd name="T92" fmla="*/ 50 w 76"/>
                <a:gd name="T93" fmla="*/ 16 h 81"/>
                <a:gd name="T94" fmla="*/ 52 w 76"/>
                <a:gd name="T95" fmla="*/ 14 h 81"/>
                <a:gd name="T96" fmla="*/ 54 w 76"/>
                <a:gd name="T97" fmla="*/ 12 h 81"/>
                <a:gd name="T98" fmla="*/ 56 w 76"/>
                <a:gd name="T99" fmla="*/ 9 h 81"/>
                <a:gd name="T100" fmla="*/ 58 w 76"/>
                <a:gd name="T101" fmla="*/ 7 h 81"/>
                <a:gd name="T102" fmla="*/ 59 w 76"/>
                <a:gd name="T103" fmla="*/ 4 h 81"/>
                <a:gd name="T104" fmla="*/ 61 w 76"/>
                <a:gd name="T105" fmla="*/ 2 h 81"/>
                <a:gd name="T106" fmla="*/ 76 w 76"/>
                <a:gd name="T107" fmla="*/ 10 h 81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76"/>
                <a:gd name="T163" fmla="*/ 0 h 81"/>
                <a:gd name="T164" fmla="*/ 76 w 76"/>
                <a:gd name="T165" fmla="*/ 81 h 81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76" h="81">
                  <a:moveTo>
                    <a:pt x="76" y="10"/>
                  </a:moveTo>
                  <a:lnTo>
                    <a:pt x="76" y="10"/>
                  </a:lnTo>
                  <a:lnTo>
                    <a:pt x="75" y="12"/>
                  </a:lnTo>
                  <a:lnTo>
                    <a:pt x="73" y="13"/>
                  </a:lnTo>
                  <a:lnTo>
                    <a:pt x="73" y="14"/>
                  </a:lnTo>
                  <a:lnTo>
                    <a:pt x="72" y="15"/>
                  </a:lnTo>
                  <a:lnTo>
                    <a:pt x="71" y="16"/>
                  </a:lnTo>
                  <a:lnTo>
                    <a:pt x="70" y="17"/>
                  </a:lnTo>
                  <a:lnTo>
                    <a:pt x="69" y="20"/>
                  </a:lnTo>
                  <a:lnTo>
                    <a:pt x="68" y="21"/>
                  </a:lnTo>
                  <a:lnTo>
                    <a:pt x="66" y="22"/>
                  </a:lnTo>
                  <a:lnTo>
                    <a:pt x="66" y="24"/>
                  </a:lnTo>
                  <a:lnTo>
                    <a:pt x="65" y="25"/>
                  </a:lnTo>
                  <a:lnTo>
                    <a:pt x="64" y="26"/>
                  </a:lnTo>
                  <a:lnTo>
                    <a:pt x="63" y="27"/>
                  </a:lnTo>
                  <a:lnTo>
                    <a:pt x="63" y="29"/>
                  </a:lnTo>
                  <a:lnTo>
                    <a:pt x="61" y="30"/>
                  </a:lnTo>
                  <a:lnTo>
                    <a:pt x="60" y="31"/>
                  </a:lnTo>
                  <a:lnTo>
                    <a:pt x="59" y="32"/>
                  </a:lnTo>
                  <a:lnTo>
                    <a:pt x="59" y="34"/>
                  </a:lnTo>
                  <a:lnTo>
                    <a:pt x="58" y="35"/>
                  </a:lnTo>
                  <a:lnTo>
                    <a:pt x="56" y="36"/>
                  </a:lnTo>
                  <a:lnTo>
                    <a:pt x="55" y="37"/>
                  </a:lnTo>
                  <a:lnTo>
                    <a:pt x="54" y="38"/>
                  </a:lnTo>
                  <a:lnTo>
                    <a:pt x="53" y="39"/>
                  </a:lnTo>
                  <a:lnTo>
                    <a:pt x="52" y="42"/>
                  </a:lnTo>
                  <a:lnTo>
                    <a:pt x="50" y="43"/>
                  </a:lnTo>
                  <a:lnTo>
                    <a:pt x="49" y="44"/>
                  </a:lnTo>
                  <a:lnTo>
                    <a:pt x="48" y="46"/>
                  </a:lnTo>
                  <a:lnTo>
                    <a:pt x="47" y="47"/>
                  </a:lnTo>
                  <a:lnTo>
                    <a:pt x="46" y="48"/>
                  </a:lnTo>
                  <a:lnTo>
                    <a:pt x="44" y="49"/>
                  </a:lnTo>
                  <a:lnTo>
                    <a:pt x="42" y="52"/>
                  </a:lnTo>
                  <a:lnTo>
                    <a:pt x="41" y="53"/>
                  </a:lnTo>
                  <a:lnTo>
                    <a:pt x="40" y="54"/>
                  </a:lnTo>
                  <a:lnTo>
                    <a:pt x="38" y="56"/>
                  </a:lnTo>
                  <a:lnTo>
                    <a:pt x="36" y="57"/>
                  </a:lnTo>
                  <a:lnTo>
                    <a:pt x="36" y="59"/>
                  </a:lnTo>
                  <a:lnTo>
                    <a:pt x="33" y="60"/>
                  </a:lnTo>
                  <a:lnTo>
                    <a:pt x="32" y="61"/>
                  </a:lnTo>
                  <a:lnTo>
                    <a:pt x="30" y="64"/>
                  </a:lnTo>
                  <a:lnTo>
                    <a:pt x="28" y="65"/>
                  </a:lnTo>
                  <a:lnTo>
                    <a:pt x="27" y="66"/>
                  </a:lnTo>
                  <a:lnTo>
                    <a:pt x="26" y="69"/>
                  </a:lnTo>
                  <a:lnTo>
                    <a:pt x="24" y="69"/>
                  </a:lnTo>
                  <a:lnTo>
                    <a:pt x="21" y="71"/>
                  </a:lnTo>
                  <a:lnTo>
                    <a:pt x="20" y="73"/>
                  </a:lnTo>
                  <a:lnTo>
                    <a:pt x="19" y="74"/>
                  </a:lnTo>
                  <a:lnTo>
                    <a:pt x="16" y="76"/>
                  </a:lnTo>
                  <a:lnTo>
                    <a:pt x="15" y="78"/>
                  </a:lnTo>
                  <a:lnTo>
                    <a:pt x="13" y="79"/>
                  </a:lnTo>
                  <a:lnTo>
                    <a:pt x="11" y="81"/>
                  </a:lnTo>
                  <a:lnTo>
                    <a:pt x="0" y="69"/>
                  </a:lnTo>
                  <a:lnTo>
                    <a:pt x="0" y="68"/>
                  </a:lnTo>
                  <a:lnTo>
                    <a:pt x="2" y="66"/>
                  </a:lnTo>
                  <a:lnTo>
                    <a:pt x="3" y="66"/>
                  </a:lnTo>
                  <a:lnTo>
                    <a:pt x="4" y="65"/>
                  </a:lnTo>
                  <a:lnTo>
                    <a:pt x="5" y="64"/>
                  </a:lnTo>
                  <a:lnTo>
                    <a:pt x="6" y="63"/>
                  </a:lnTo>
                  <a:lnTo>
                    <a:pt x="9" y="60"/>
                  </a:lnTo>
                  <a:lnTo>
                    <a:pt x="10" y="59"/>
                  </a:lnTo>
                  <a:lnTo>
                    <a:pt x="11" y="58"/>
                  </a:lnTo>
                  <a:lnTo>
                    <a:pt x="13" y="57"/>
                  </a:lnTo>
                  <a:lnTo>
                    <a:pt x="13" y="56"/>
                  </a:lnTo>
                  <a:lnTo>
                    <a:pt x="14" y="56"/>
                  </a:lnTo>
                  <a:lnTo>
                    <a:pt x="15" y="54"/>
                  </a:lnTo>
                  <a:lnTo>
                    <a:pt x="16" y="53"/>
                  </a:lnTo>
                  <a:lnTo>
                    <a:pt x="18" y="52"/>
                  </a:lnTo>
                  <a:lnTo>
                    <a:pt x="19" y="51"/>
                  </a:lnTo>
                  <a:lnTo>
                    <a:pt x="20" y="49"/>
                  </a:lnTo>
                  <a:lnTo>
                    <a:pt x="21" y="48"/>
                  </a:lnTo>
                  <a:lnTo>
                    <a:pt x="22" y="47"/>
                  </a:lnTo>
                  <a:lnTo>
                    <a:pt x="24" y="46"/>
                  </a:lnTo>
                  <a:lnTo>
                    <a:pt x="25" y="44"/>
                  </a:lnTo>
                  <a:lnTo>
                    <a:pt x="26" y="43"/>
                  </a:lnTo>
                  <a:lnTo>
                    <a:pt x="27" y="42"/>
                  </a:lnTo>
                  <a:lnTo>
                    <a:pt x="28" y="41"/>
                  </a:lnTo>
                  <a:lnTo>
                    <a:pt x="31" y="38"/>
                  </a:lnTo>
                  <a:lnTo>
                    <a:pt x="32" y="38"/>
                  </a:lnTo>
                  <a:lnTo>
                    <a:pt x="33" y="36"/>
                  </a:lnTo>
                  <a:lnTo>
                    <a:pt x="35" y="35"/>
                  </a:lnTo>
                  <a:lnTo>
                    <a:pt x="36" y="34"/>
                  </a:lnTo>
                  <a:lnTo>
                    <a:pt x="37" y="32"/>
                  </a:lnTo>
                  <a:lnTo>
                    <a:pt x="38" y="31"/>
                  </a:lnTo>
                  <a:lnTo>
                    <a:pt x="40" y="30"/>
                  </a:lnTo>
                  <a:lnTo>
                    <a:pt x="41" y="27"/>
                  </a:lnTo>
                  <a:lnTo>
                    <a:pt x="42" y="26"/>
                  </a:lnTo>
                  <a:lnTo>
                    <a:pt x="43" y="25"/>
                  </a:lnTo>
                  <a:lnTo>
                    <a:pt x="44" y="24"/>
                  </a:lnTo>
                  <a:lnTo>
                    <a:pt x="46" y="22"/>
                  </a:lnTo>
                  <a:lnTo>
                    <a:pt x="47" y="21"/>
                  </a:lnTo>
                  <a:lnTo>
                    <a:pt x="48" y="20"/>
                  </a:lnTo>
                  <a:lnTo>
                    <a:pt x="49" y="17"/>
                  </a:lnTo>
                  <a:lnTo>
                    <a:pt x="50" y="16"/>
                  </a:lnTo>
                  <a:lnTo>
                    <a:pt x="50" y="15"/>
                  </a:lnTo>
                  <a:lnTo>
                    <a:pt x="52" y="14"/>
                  </a:lnTo>
                  <a:lnTo>
                    <a:pt x="53" y="13"/>
                  </a:lnTo>
                  <a:lnTo>
                    <a:pt x="54" y="12"/>
                  </a:lnTo>
                  <a:lnTo>
                    <a:pt x="55" y="10"/>
                  </a:lnTo>
                  <a:lnTo>
                    <a:pt x="56" y="9"/>
                  </a:lnTo>
                  <a:lnTo>
                    <a:pt x="56" y="8"/>
                  </a:lnTo>
                  <a:lnTo>
                    <a:pt x="58" y="7"/>
                  </a:lnTo>
                  <a:lnTo>
                    <a:pt x="59" y="5"/>
                  </a:lnTo>
                  <a:lnTo>
                    <a:pt x="59" y="4"/>
                  </a:lnTo>
                  <a:lnTo>
                    <a:pt x="60" y="3"/>
                  </a:lnTo>
                  <a:lnTo>
                    <a:pt x="61" y="2"/>
                  </a:lnTo>
                  <a:lnTo>
                    <a:pt x="61" y="0"/>
                  </a:lnTo>
                  <a:lnTo>
                    <a:pt x="76" y="1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04" name="Freeform 218"/>
            <p:cNvSpPr>
              <a:spLocks/>
            </p:cNvSpPr>
            <p:nvPr/>
          </p:nvSpPr>
          <p:spPr bwMode="auto">
            <a:xfrm>
              <a:off x="5603875" y="2066926"/>
              <a:ext cx="146050" cy="50800"/>
            </a:xfrm>
            <a:custGeom>
              <a:avLst/>
              <a:gdLst>
                <a:gd name="T0" fmla="*/ 92 w 92"/>
                <a:gd name="T1" fmla="*/ 15 h 32"/>
                <a:gd name="T2" fmla="*/ 90 w 92"/>
                <a:gd name="T3" fmla="*/ 16 h 32"/>
                <a:gd name="T4" fmla="*/ 89 w 92"/>
                <a:gd name="T5" fmla="*/ 18 h 32"/>
                <a:gd name="T6" fmla="*/ 85 w 92"/>
                <a:gd name="T7" fmla="*/ 20 h 32"/>
                <a:gd name="T8" fmla="*/ 82 w 92"/>
                <a:gd name="T9" fmla="*/ 21 h 32"/>
                <a:gd name="T10" fmla="*/ 80 w 92"/>
                <a:gd name="T11" fmla="*/ 22 h 32"/>
                <a:gd name="T12" fmla="*/ 78 w 92"/>
                <a:gd name="T13" fmla="*/ 24 h 32"/>
                <a:gd name="T14" fmla="*/ 75 w 92"/>
                <a:gd name="T15" fmla="*/ 25 h 32"/>
                <a:gd name="T16" fmla="*/ 72 w 92"/>
                <a:gd name="T17" fmla="*/ 25 h 32"/>
                <a:gd name="T18" fmla="*/ 68 w 92"/>
                <a:gd name="T19" fmla="*/ 26 h 32"/>
                <a:gd name="T20" fmla="*/ 65 w 92"/>
                <a:gd name="T21" fmla="*/ 27 h 32"/>
                <a:gd name="T22" fmla="*/ 62 w 92"/>
                <a:gd name="T23" fmla="*/ 29 h 32"/>
                <a:gd name="T24" fmla="*/ 58 w 92"/>
                <a:gd name="T25" fmla="*/ 29 h 32"/>
                <a:gd name="T26" fmla="*/ 54 w 92"/>
                <a:gd name="T27" fmla="*/ 30 h 32"/>
                <a:gd name="T28" fmla="*/ 51 w 92"/>
                <a:gd name="T29" fmla="*/ 30 h 32"/>
                <a:gd name="T30" fmla="*/ 47 w 92"/>
                <a:gd name="T31" fmla="*/ 31 h 32"/>
                <a:gd name="T32" fmla="*/ 43 w 92"/>
                <a:gd name="T33" fmla="*/ 31 h 32"/>
                <a:gd name="T34" fmla="*/ 38 w 92"/>
                <a:gd name="T35" fmla="*/ 31 h 32"/>
                <a:gd name="T36" fmla="*/ 34 w 92"/>
                <a:gd name="T37" fmla="*/ 31 h 32"/>
                <a:gd name="T38" fmla="*/ 29 w 92"/>
                <a:gd name="T39" fmla="*/ 32 h 32"/>
                <a:gd name="T40" fmla="*/ 24 w 92"/>
                <a:gd name="T41" fmla="*/ 32 h 32"/>
                <a:gd name="T42" fmla="*/ 19 w 92"/>
                <a:gd name="T43" fmla="*/ 31 h 32"/>
                <a:gd name="T44" fmla="*/ 14 w 92"/>
                <a:gd name="T45" fmla="*/ 31 h 32"/>
                <a:gd name="T46" fmla="*/ 8 w 92"/>
                <a:gd name="T47" fmla="*/ 31 h 32"/>
                <a:gd name="T48" fmla="*/ 3 w 92"/>
                <a:gd name="T49" fmla="*/ 30 h 32"/>
                <a:gd name="T50" fmla="*/ 1 w 92"/>
                <a:gd name="T51" fmla="*/ 19 h 32"/>
                <a:gd name="T52" fmla="*/ 3 w 92"/>
                <a:gd name="T53" fmla="*/ 19 h 32"/>
                <a:gd name="T54" fmla="*/ 6 w 92"/>
                <a:gd name="T55" fmla="*/ 19 h 32"/>
                <a:gd name="T56" fmla="*/ 8 w 92"/>
                <a:gd name="T57" fmla="*/ 19 h 32"/>
                <a:gd name="T58" fmla="*/ 10 w 92"/>
                <a:gd name="T59" fmla="*/ 19 h 32"/>
                <a:gd name="T60" fmla="*/ 13 w 92"/>
                <a:gd name="T61" fmla="*/ 19 h 32"/>
                <a:gd name="T62" fmla="*/ 15 w 92"/>
                <a:gd name="T63" fmla="*/ 18 h 32"/>
                <a:gd name="T64" fmla="*/ 19 w 92"/>
                <a:gd name="T65" fmla="*/ 18 h 32"/>
                <a:gd name="T66" fmla="*/ 21 w 92"/>
                <a:gd name="T67" fmla="*/ 18 h 32"/>
                <a:gd name="T68" fmla="*/ 25 w 92"/>
                <a:gd name="T69" fmla="*/ 18 h 32"/>
                <a:gd name="T70" fmla="*/ 28 w 92"/>
                <a:gd name="T71" fmla="*/ 18 h 32"/>
                <a:gd name="T72" fmla="*/ 31 w 92"/>
                <a:gd name="T73" fmla="*/ 18 h 32"/>
                <a:gd name="T74" fmla="*/ 35 w 92"/>
                <a:gd name="T75" fmla="*/ 16 h 32"/>
                <a:gd name="T76" fmla="*/ 38 w 92"/>
                <a:gd name="T77" fmla="*/ 16 h 32"/>
                <a:gd name="T78" fmla="*/ 41 w 92"/>
                <a:gd name="T79" fmla="*/ 16 h 32"/>
                <a:gd name="T80" fmla="*/ 45 w 92"/>
                <a:gd name="T81" fmla="*/ 15 h 32"/>
                <a:gd name="T82" fmla="*/ 48 w 92"/>
                <a:gd name="T83" fmla="*/ 15 h 32"/>
                <a:gd name="T84" fmla="*/ 52 w 92"/>
                <a:gd name="T85" fmla="*/ 14 h 32"/>
                <a:gd name="T86" fmla="*/ 56 w 92"/>
                <a:gd name="T87" fmla="*/ 13 h 32"/>
                <a:gd name="T88" fmla="*/ 58 w 92"/>
                <a:gd name="T89" fmla="*/ 13 h 32"/>
                <a:gd name="T90" fmla="*/ 62 w 92"/>
                <a:gd name="T91" fmla="*/ 12 h 32"/>
                <a:gd name="T92" fmla="*/ 65 w 92"/>
                <a:gd name="T93" fmla="*/ 10 h 32"/>
                <a:gd name="T94" fmla="*/ 69 w 92"/>
                <a:gd name="T95" fmla="*/ 9 h 32"/>
                <a:gd name="T96" fmla="*/ 72 w 92"/>
                <a:gd name="T97" fmla="*/ 8 h 32"/>
                <a:gd name="T98" fmla="*/ 75 w 92"/>
                <a:gd name="T99" fmla="*/ 7 h 32"/>
                <a:gd name="T100" fmla="*/ 78 w 92"/>
                <a:gd name="T101" fmla="*/ 5 h 32"/>
                <a:gd name="T102" fmla="*/ 80 w 92"/>
                <a:gd name="T103" fmla="*/ 3 h 32"/>
                <a:gd name="T104" fmla="*/ 84 w 92"/>
                <a:gd name="T105" fmla="*/ 2 h 32"/>
                <a:gd name="T106" fmla="*/ 92 w 92"/>
                <a:gd name="T107" fmla="*/ 15 h 3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92"/>
                <a:gd name="T163" fmla="*/ 0 h 32"/>
                <a:gd name="T164" fmla="*/ 92 w 92"/>
                <a:gd name="T165" fmla="*/ 32 h 3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92" h="32">
                  <a:moveTo>
                    <a:pt x="92" y="15"/>
                  </a:moveTo>
                  <a:lnTo>
                    <a:pt x="92" y="15"/>
                  </a:lnTo>
                  <a:lnTo>
                    <a:pt x="91" y="16"/>
                  </a:lnTo>
                  <a:lnTo>
                    <a:pt x="90" y="16"/>
                  </a:lnTo>
                  <a:lnTo>
                    <a:pt x="90" y="18"/>
                  </a:lnTo>
                  <a:lnTo>
                    <a:pt x="89" y="18"/>
                  </a:lnTo>
                  <a:lnTo>
                    <a:pt x="87" y="19"/>
                  </a:lnTo>
                  <a:lnTo>
                    <a:pt x="85" y="20"/>
                  </a:lnTo>
                  <a:lnTo>
                    <a:pt x="84" y="20"/>
                  </a:lnTo>
                  <a:lnTo>
                    <a:pt x="82" y="21"/>
                  </a:lnTo>
                  <a:lnTo>
                    <a:pt x="81" y="21"/>
                  </a:lnTo>
                  <a:lnTo>
                    <a:pt x="80" y="22"/>
                  </a:lnTo>
                  <a:lnTo>
                    <a:pt x="79" y="22"/>
                  </a:lnTo>
                  <a:lnTo>
                    <a:pt x="78" y="24"/>
                  </a:lnTo>
                  <a:lnTo>
                    <a:pt x="76" y="24"/>
                  </a:lnTo>
                  <a:lnTo>
                    <a:pt x="75" y="25"/>
                  </a:lnTo>
                  <a:lnTo>
                    <a:pt x="73" y="25"/>
                  </a:lnTo>
                  <a:lnTo>
                    <a:pt x="72" y="25"/>
                  </a:lnTo>
                  <a:lnTo>
                    <a:pt x="70" y="26"/>
                  </a:lnTo>
                  <a:lnTo>
                    <a:pt x="68" y="26"/>
                  </a:lnTo>
                  <a:lnTo>
                    <a:pt x="67" y="27"/>
                  </a:lnTo>
                  <a:lnTo>
                    <a:pt x="65" y="27"/>
                  </a:lnTo>
                  <a:lnTo>
                    <a:pt x="63" y="29"/>
                  </a:lnTo>
                  <a:lnTo>
                    <a:pt x="62" y="29"/>
                  </a:lnTo>
                  <a:lnTo>
                    <a:pt x="59" y="29"/>
                  </a:lnTo>
                  <a:lnTo>
                    <a:pt x="58" y="29"/>
                  </a:lnTo>
                  <a:lnTo>
                    <a:pt x="57" y="30"/>
                  </a:lnTo>
                  <a:lnTo>
                    <a:pt x="54" y="30"/>
                  </a:lnTo>
                  <a:lnTo>
                    <a:pt x="53" y="30"/>
                  </a:lnTo>
                  <a:lnTo>
                    <a:pt x="51" y="30"/>
                  </a:lnTo>
                  <a:lnTo>
                    <a:pt x="48" y="31"/>
                  </a:lnTo>
                  <a:lnTo>
                    <a:pt x="47" y="31"/>
                  </a:lnTo>
                  <a:lnTo>
                    <a:pt x="45" y="31"/>
                  </a:lnTo>
                  <a:lnTo>
                    <a:pt x="43" y="31"/>
                  </a:lnTo>
                  <a:lnTo>
                    <a:pt x="41" y="31"/>
                  </a:lnTo>
                  <a:lnTo>
                    <a:pt x="38" y="31"/>
                  </a:lnTo>
                  <a:lnTo>
                    <a:pt x="36" y="31"/>
                  </a:lnTo>
                  <a:lnTo>
                    <a:pt x="34" y="31"/>
                  </a:lnTo>
                  <a:lnTo>
                    <a:pt x="31" y="32"/>
                  </a:lnTo>
                  <a:lnTo>
                    <a:pt x="29" y="32"/>
                  </a:lnTo>
                  <a:lnTo>
                    <a:pt x="26" y="32"/>
                  </a:lnTo>
                  <a:lnTo>
                    <a:pt x="24" y="32"/>
                  </a:lnTo>
                  <a:lnTo>
                    <a:pt x="21" y="32"/>
                  </a:lnTo>
                  <a:lnTo>
                    <a:pt x="19" y="31"/>
                  </a:lnTo>
                  <a:lnTo>
                    <a:pt x="16" y="31"/>
                  </a:lnTo>
                  <a:lnTo>
                    <a:pt x="14" y="31"/>
                  </a:lnTo>
                  <a:lnTo>
                    <a:pt x="12" y="31"/>
                  </a:lnTo>
                  <a:lnTo>
                    <a:pt x="8" y="31"/>
                  </a:lnTo>
                  <a:lnTo>
                    <a:pt x="6" y="31"/>
                  </a:lnTo>
                  <a:lnTo>
                    <a:pt x="3" y="30"/>
                  </a:lnTo>
                  <a:lnTo>
                    <a:pt x="0" y="30"/>
                  </a:lnTo>
                  <a:lnTo>
                    <a:pt x="1" y="19"/>
                  </a:lnTo>
                  <a:lnTo>
                    <a:pt x="2" y="19"/>
                  </a:lnTo>
                  <a:lnTo>
                    <a:pt x="3" y="19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7" y="19"/>
                  </a:lnTo>
                  <a:lnTo>
                    <a:pt x="8" y="19"/>
                  </a:lnTo>
                  <a:lnTo>
                    <a:pt x="9" y="19"/>
                  </a:lnTo>
                  <a:lnTo>
                    <a:pt x="10" y="19"/>
                  </a:lnTo>
                  <a:lnTo>
                    <a:pt x="12" y="19"/>
                  </a:lnTo>
                  <a:lnTo>
                    <a:pt x="13" y="19"/>
                  </a:lnTo>
                  <a:lnTo>
                    <a:pt x="14" y="19"/>
                  </a:lnTo>
                  <a:lnTo>
                    <a:pt x="15" y="18"/>
                  </a:lnTo>
                  <a:lnTo>
                    <a:pt x="18" y="18"/>
                  </a:lnTo>
                  <a:lnTo>
                    <a:pt x="19" y="18"/>
                  </a:lnTo>
                  <a:lnTo>
                    <a:pt x="20" y="18"/>
                  </a:lnTo>
                  <a:lnTo>
                    <a:pt x="21" y="18"/>
                  </a:lnTo>
                  <a:lnTo>
                    <a:pt x="24" y="18"/>
                  </a:lnTo>
                  <a:lnTo>
                    <a:pt x="25" y="18"/>
                  </a:lnTo>
                  <a:lnTo>
                    <a:pt x="26" y="18"/>
                  </a:lnTo>
                  <a:lnTo>
                    <a:pt x="28" y="18"/>
                  </a:lnTo>
                  <a:lnTo>
                    <a:pt x="30" y="18"/>
                  </a:lnTo>
                  <a:lnTo>
                    <a:pt x="31" y="18"/>
                  </a:lnTo>
                  <a:lnTo>
                    <a:pt x="34" y="18"/>
                  </a:lnTo>
                  <a:lnTo>
                    <a:pt x="35" y="16"/>
                  </a:lnTo>
                  <a:lnTo>
                    <a:pt x="36" y="16"/>
                  </a:lnTo>
                  <a:lnTo>
                    <a:pt x="38" y="16"/>
                  </a:lnTo>
                  <a:lnTo>
                    <a:pt x="40" y="16"/>
                  </a:lnTo>
                  <a:lnTo>
                    <a:pt x="41" y="16"/>
                  </a:lnTo>
                  <a:lnTo>
                    <a:pt x="43" y="15"/>
                  </a:lnTo>
                  <a:lnTo>
                    <a:pt x="45" y="15"/>
                  </a:lnTo>
                  <a:lnTo>
                    <a:pt x="47" y="15"/>
                  </a:lnTo>
                  <a:lnTo>
                    <a:pt x="48" y="15"/>
                  </a:lnTo>
                  <a:lnTo>
                    <a:pt x="50" y="15"/>
                  </a:lnTo>
                  <a:lnTo>
                    <a:pt x="52" y="14"/>
                  </a:lnTo>
                  <a:lnTo>
                    <a:pt x="53" y="14"/>
                  </a:lnTo>
                  <a:lnTo>
                    <a:pt x="56" y="13"/>
                  </a:lnTo>
                  <a:lnTo>
                    <a:pt x="57" y="13"/>
                  </a:lnTo>
                  <a:lnTo>
                    <a:pt x="58" y="13"/>
                  </a:lnTo>
                  <a:lnTo>
                    <a:pt x="60" y="13"/>
                  </a:lnTo>
                  <a:lnTo>
                    <a:pt x="62" y="12"/>
                  </a:lnTo>
                  <a:lnTo>
                    <a:pt x="64" y="12"/>
                  </a:lnTo>
                  <a:lnTo>
                    <a:pt x="65" y="10"/>
                  </a:lnTo>
                  <a:lnTo>
                    <a:pt x="68" y="10"/>
                  </a:lnTo>
                  <a:lnTo>
                    <a:pt x="69" y="9"/>
                  </a:lnTo>
                  <a:lnTo>
                    <a:pt x="70" y="8"/>
                  </a:lnTo>
                  <a:lnTo>
                    <a:pt x="72" y="8"/>
                  </a:lnTo>
                  <a:lnTo>
                    <a:pt x="73" y="8"/>
                  </a:lnTo>
                  <a:lnTo>
                    <a:pt x="75" y="7"/>
                  </a:lnTo>
                  <a:lnTo>
                    <a:pt x="76" y="5"/>
                  </a:lnTo>
                  <a:lnTo>
                    <a:pt x="78" y="5"/>
                  </a:lnTo>
                  <a:lnTo>
                    <a:pt x="79" y="4"/>
                  </a:lnTo>
                  <a:lnTo>
                    <a:pt x="80" y="3"/>
                  </a:lnTo>
                  <a:lnTo>
                    <a:pt x="81" y="2"/>
                  </a:lnTo>
                  <a:lnTo>
                    <a:pt x="84" y="2"/>
                  </a:lnTo>
                  <a:lnTo>
                    <a:pt x="85" y="0"/>
                  </a:lnTo>
                  <a:lnTo>
                    <a:pt x="92" y="1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05" name="Freeform 219"/>
            <p:cNvSpPr>
              <a:spLocks/>
            </p:cNvSpPr>
            <p:nvPr/>
          </p:nvSpPr>
          <p:spPr bwMode="auto">
            <a:xfrm>
              <a:off x="5926138" y="1906588"/>
              <a:ext cx="287337" cy="322263"/>
            </a:xfrm>
            <a:custGeom>
              <a:avLst/>
              <a:gdLst>
                <a:gd name="T0" fmla="*/ 24 w 181"/>
                <a:gd name="T1" fmla="*/ 4 h 203"/>
                <a:gd name="T2" fmla="*/ 34 w 181"/>
                <a:gd name="T3" fmla="*/ 10 h 203"/>
                <a:gd name="T4" fmla="*/ 43 w 181"/>
                <a:gd name="T5" fmla="*/ 16 h 203"/>
                <a:gd name="T6" fmla="*/ 54 w 181"/>
                <a:gd name="T7" fmla="*/ 25 h 203"/>
                <a:gd name="T8" fmla="*/ 65 w 181"/>
                <a:gd name="T9" fmla="*/ 32 h 203"/>
                <a:gd name="T10" fmla="*/ 78 w 181"/>
                <a:gd name="T11" fmla="*/ 43 h 203"/>
                <a:gd name="T12" fmla="*/ 74 w 181"/>
                <a:gd name="T13" fmla="*/ 54 h 203"/>
                <a:gd name="T14" fmla="*/ 60 w 181"/>
                <a:gd name="T15" fmla="*/ 65 h 203"/>
                <a:gd name="T16" fmla="*/ 52 w 181"/>
                <a:gd name="T17" fmla="*/ 65 h 203"/>
                <a:gd name="T18" fmla="*/ 39 w 181"/>
                <a:gd name="T19" fmla="*/ 69 h 203"/>
                <a:gd name="T20" fmla="*/ 37 w 181"/>
                <a:gd name="T21" fmla="*/ 78 h 203"/>
                <a:gd name="T22" fmla="*/ 47 w 181"/>
                <a:gd name="T23" fmla="*/ 86 h 203"/>
                <a:gd name="T24" fmla="*/ 56 w 181"/>
                <a:gd name="T25" fmla="*/ 86 h 203"/>
                <a:gd name="T26" fmla="*/ 61 w 181"/>
                <a:gd name="T27" fmla="*/ 75 h 203"/>
                <a:gd name="T28" fmla="*/ 66 w 181"/>
                <a:gd name="T29" fmla="*/ 62 h 203"/>
                <a:gd name="T30" fmla="*/ 78 w 181"/>
                <a:gd name="T31" fmla="*/ 50 h 203"/>
                <a:gd name="T32" fmla="*/ 92 w 181"/>
                <a:gd name="T33" fmla="*/ 54 h 203"/>
                <a:gd name="T34" fmla="*/ 105 w 181"/>
                <a:gd name="T35" fmla="*/ 67 h 203"/>
                <a:gd name="T36" fmla="*/ 119 w 181"/>
                <a:gd name="T37" fmla="*/ 82 h 203"/>
                <a:gd name="T38" fmla="*/ 128 w 181"/>
                <a:gd name="T39" fmla="*/ 94 h 203"/>
                <a:gd name="T40" fmla="*/ 136 w 181"/>
                <a:gd name="T41" fmla="*/ 103 h 203"/>
                <a:gd name="T42" fmla="*/ 142 w 181"/>
                <a:gd name="T43" fmla="*/ 113 h 203"/>
                <a:gd name="T44" fmla="*/ 146 w 181"/>
                <a:gd name="T45" fmla="*/ 121 h 203"/>
                <a:gd name="T46" fmla="*/ 137 w 181"/>
                <a:gd name="T47" fmla="*/ 130 h 203"/>
                <a:gd name="T48" fmla="*/ 128 w 181"/>
                <a:gd name="T49" fmla="*/ 138 h 203"/>
                <a:gd name="T50" fmla="*/ 118 w 181"/>
                <a:gd name="T51" fmla="*/ 133 h 203"/>
                <a:gd name="T52" fmla="*/ 108 w 181"/>
                <a:gd name="T53" fmla="*/ 141 h 203"/>
                <a:gd name="T54" fmla="*/ 109 w 181"/>
                <a:gd name="T55" fmla="*/ 149 h 203"/>
                <a:gd name="T56" fmla="*/ 116 w 181"/>
                <a:gd name="T57" fmla="*/ 155 h 203"/>
                <a:gd name="T58" fmla="*/ 126 w 181"/>
                <a:gd name="T59" fmla="*/ 154 h 203"/>
                <a:gd name="T60" fmla="*/ 132 w 181"/>
                <a:gd name="T61" fmla="*/ 144 h 203"/>
                <a:gd name="T62" fmla="*/ 136 w 181"/>
                <a:gd name="T63" fmla="*/ 134 h 203"/>
                <a:gd name="T64" fmla="*/ 147 w 181"/>
                <a:gd name="T65" fmla="*/ 125 h 203"/>
                <a:gd name="T66" fmla="*/ 155 w 181"/>
                <a:gd name="T67" fmla="*/ 136 h 203"/>
                <a:gd name="T68" fmla="*/ 165 w 181"/>
                <a:gd name="T69" fmla="*/ 153 h 203"/>
                <a:gd name="T70" fmla="*/ 171 w 181"/>
                <a:gd name="T71" fmla="*/ 166 h 203"/>
                <a:gd name="T72" fmla="*/ 176 w 181"/>
                <a:gd name="T73" fmla="*/ 178 h 203"/>
                <a:gd name="T74" fmla="*/ 179 w 181"/>
                <a:gd name="T75" fmla="*/ 189 h 203"/>
                <a:gd name="T76" fmla="*/ 181 w 181"/>
                <a:gd name="T77" fmla="*/ 200 h 203"/>
                <a:gd name="T78" fmla="*/ 171 w 181"/>
                <a:gd name="T79" fmla="*/ 203 h 203"/>
                <a:gd name="T80" fmla="*/ 159 w 181"/>
                <a:gd name="T81" fmla="*/ 202 h 203"/>
                <a:gd name="T82" fmla="*/ 149 w 181"/>
                <a:gd name="T83" fmla="*/ 200 h 203"/>
                <a:gd name="T84" fmla="*/ 138 w 181"/>
                <a:gd name="T85" fmla="*/ 197 h 203"/>
                <a:gd name="T86" fmla="*/ 128 w 181"/>
                <a:gd name="T87" fmla="*/ 194 h 203"/>
                <a:gd name="T88" fmla="*/ 115 w 181"/>
                <a:gd name="T89" fmla="*/ 189 h 203"/>
                <a:gd name="T90" fmla="*/ 105 w 181"/>
                <a:gd name="T91" fmla="*/ 182 h 203"/>
                <a:gd name="T92" fmla="*/ 89 w 181"/>
                <a:gd name="T93" fmla="*/ 167 h 203"/>
                <a:gd name="T94" fmla="*/ 70 w 181"/>
                <a:gd name="T95" fmla="*/ 150 h 203"/>
                <a:gd name="T96" fmla="*/ 49 w 181"/>
                <a:gd name="T97" fmla="*/ 131 h 203"/>
                <a:gd name="T98" fmla="*/ 31 w 181"/>
                <a:gd name="T99" fmla="*/ 111 h 203"/>
                <a:gd name="T100" fmla="*/ 15 w 181"/>
                <a:gd name="T101" fmla="*/ 93 h 203"/>
                <a:gd name="T102" fmla="*/ 4 w 181"/>
                <a:gd name="T103" fmla="*/ 78 h 203"/>
                <a:gd name="T104" fmla="*/ 0 w 181"/>
                <a:gd name="T105" fmla="*/ 67 h 203"/>
                <a:gd name="T106" fmla="*/ 2 w 181"/>
                <a:gd name="T107" fmla="*/ 56 h 203"/>
                <a:gd name="T108" fmla="*/ 3 w 181"/>
                <a:gd name="T109" fmla="*/ 45 h 203"/>
                <a:gd name="T110" fmla="*/ 7 w 181"/>
                <a:gd name="T111" fmla="*/ 33 h 203"/>
                <a:gd name="T112" fmla="*/ 10 w 181"/>
                <a:gd name="T113" fmla="*/ 22 h 203"/>
                <a:gd name="T114" fmla="*/ 12 w 181"/>
                <a:gd name="T115" fmla="*/ 11 h 203"/>
                <a:gd name="T116" fmla="*/ 17 w 181"/>
                <a:gd name="T117" fmla="*/ 0 h 20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81"/>
                <a:gd name="T178" fmla="*/ 0 h 203"/>
                <a:gd name="T179" fmla="*/ 181 w 181"/>
                <a:gd name="T180" fmla="*/ 203 h 203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81" h="203">
                  <a:moveTo>
                    <a:pt x="17" y="0"/>
                  </a:moveTo>
                  <a:lnTo>
                    <a:pt x="17" y="0"/>
                  </a:lnTo>
                  <a:lnTo>
                    <a:pt x="19" y="0"/>
                  </a:lnTo>
                  <a:lnTo>
                    <a:pt x="19" y="1"/>
                  </a:lnTo>
                  <a:lnTo>
                    <a:pt x="20" y="1"/>
                  </a:lnTo>
                  <a:lnTo>
                    <a:pt x="21" y="3"/>
                  </a:lnTo>
                  <a:lnTo>
                    <a:pt x="22" y="3"/>
                  </a:lnTo>
                  <a:lnTo>
                    <a:pt x="24" y="4"/>
                  </a:lnTo>
                  <a:lnTo>
                    <a:pt x="25" y="5"/>
                  </a:lnTo>
                  <a:lnTo>
                    <a:pt x="27" y="5"/>
                  </a:lnTo>
                  <a:lnTo>
                    <a:pt x="29" y="6"/>
                  </a:lnTo>
                  <a:lnTo>
                    <a:pt x="30" y="7"/>
                  </a:lnTo>
                  <a:lnTo>
                    <a:pt x="31" y="9"/>
                  </a:lnTo>
                  <a:lnTo>
                    <a:pt x="32" y="9"/>
                  </a:lnTo>
                  <a:lnTo>
                    <a:pt x="33" y="10"/>
                  </a:lnTo>
                  <a:lnTo>
                    <a:pt x="34" y="10"/>
                  </a:lnTo>
                  <a:lnTo>
                    <a:pt x="36" y="11"/>
                  </a:lnTo>
                  <a:lnTo>
                    <a:pt x="37" y="11"/>
                  </a:lnTo>
                  <a:lnTo>
                    <a:pt x="38" y="12"/>
                  </a:lnTo>
                  <a:lnTo>
                    <a:pt x="38" y="13"/>
                  </a:lnTo>
                  <a:lnTo>
                    <a:pt x="39" y="13"/>
                  </a:lnTo>
                  <a:lnTo>
                    <a:pt x="41" y="15"/>
                  </a:lnTo>
                  <a:lnTo>
                    <a:pt x="42" y="16"/>
                  </a:lnTo>
                  <a:lnTo>
                    <a:pt x="43" y="16"/>
                  </a:lnTo>
                  <a:lnTo>
                    <a:pt x="44" y="17"/>
                  </a:lnTo>
                  <a:lnTo>
                    <a:pt x="47" y="18"/>
                  </a:lnTo>
                  <a:lnTo>
                    <a:pt x="47" y="20"/>
                  </a:lnTo>
                  <a:lnTo>
                    <a:pt x="49" y="20"/>
                  </a:lnTo>
                  <a:lnTo>
                    <a:pt x="49" y="21"/>
                  </a:lnTo>
                  <a:lnTo>
                    <a:pt x="52" y="22"/>
                  </a:lnTo>
                  <a:lnTo>
                    <a:pt x="53" y="22"/>
                  </a:lnTo>
                  <a:lnTo>
                    <a:pt x="54" y="25"/>
                  </a:lnTo>
                  <a:lnTo>
                    <a:pt x="55" y="25"/>
                  </a:lnTo>
                  <a:lnTo>
                    <a:pt x="56" y="26"/>
                  </a:lnTo>
                  <a:lnTo>
                    <a:pt x="58" y="27"/>
                  </a:lnTo>
                  <a:lnTo>
                    <a:pt x="60" y="28"/>
                  </a:lnTo>
                  <a:lnTo>
                    <a:pt x="61" y="29"/>
                  </a:lnTo>
                  <a:lnTo>
                    <a:pt x="63" y="31"/>
                  </a:lnTo>
                  <a:lnTo>
                    <a:pt x="64" y="32"/>
                  </a:lnTo>
                  <a:lnTo>
                    <a:pt x="65" y="32"/>
                  </a:lnTo>
                  <a:lnTo>
                    <a:pt x="68" y="33"/>
                  </a:lnTo>
                  <a:lnTo>
                    <a:pt x="69" y="34"/>
                  </a:lnTo>
                  <a:lnTo>
                    <a:pt x="70" y="35"/>
                  </a:lnTo>
                  <a:lnTo>
                    <a:pt x="71" y="37"/>
                  </a:lnTo>
                  <a:lnTo>
                    <a:pt x="74" y="38"/>
                  </a:lnTo>
                  <a:lnTo>
                    <a:pt x="75" y="40"/>
                  </a:lnTo>
                  <a:lnTo>
                    <a:pt x="76" y="42"/>
                  </a:lnTo>
                  <a:lnTo>
                    <a:pt x="78" y="43"/>
                  </a:lnTo>
                  <a:lnTo>
                    <a:pt x="80" y="43"/>
                  </a:lnTo>
                  <a:lnTo>
                    <a:pt x="81" y="45"/>
                  </a:lnTo>
                  <a:lnTo>
                    <a:pt x="80" y="47"/>
                  </a:lnTo>
                  <a:lnTo>
                    <a:pt x="78" y="48"/>
                  </a:lnTo>
                  <a:lnTo>
                    <a:pt x="77" y="49"/>
                  </a:lnTo>
                  <a:lnTo>
                    <a:pt x="76" y="50"/>
                  </a:lnTo>
                  <a:lnTo>
                    <a:pt x="74" y="51"/>
                  </a:lnTo>
                  <a:lnTo>
                    <a:pt x="74" y="54"/>
                  </a:lnTo>
                  <a:lnTo>
                    <a:pt x="71" y="55"/>
                  </a:lnTo>
                  <a:lnTo>
                    <a:pt x="70" y="56"/>
                  </a:lnTo>
                  <a:lnTo>
                    <a:pt x="69" y="57"/>
                  </a:lnTo>
                  <a:lnTo>
                    <a:pt x="66" y="60"/>
                  </a:lnTo>
                  <a:lnTo>
                    <a:pt x="65" y="61"/>
                  </a:lnTo>
                  <a:lnTo>
                    <a:pt x="64" y="62"/>
                  </a:lnTo>
                  <a:lnTo>
                    <a:pt x="61" y="64"/>
                  </a:lnTo>
                  <a:lnTo>
                    <a:pt x="60" y="65"/>
                  </a:lnTo>
                  <a:lnTo>
                    <a:pt x="59" y="67"/>
                  </a:lnTo>
                  <a:lnTo>
                    <a:pt x="58" y="69"/>
                  </a:lnTo>
                  <a:lnTo>
                    <a:pt x="58" y="67"/>
                  </a:lnTo>
                  <a:lnTo>
                    <a:pt x="56" y="67"/>
                  </a:lnTo>
                  <a:lnTo>
                    <a:pt x="56" y="66"/>
                  </a:lnTo>
                  <a:lnTo>
                    <a:pt x="54" y="65"/>
                  </a:lnTo>
                  <a:lnTo>
                    <a:pt x="53" y="65"/>
                  </a:lnTo>
                  <a:lnTo>
                    <a:pt x="52" y="65"/>
                  </a:lnTo>
                  <a:lnTo>
                    <a:pt x="49" y="64"/>
                  </a:lnTo>
                  <a:lnTo>
                    <a:pt x="48" y="64"/>
                  </a:lnTo>
                  <a:lnTo>
                    <a:pt x="47" y="64"/>
                  </a:lnTo>
                  <a:lnTo>
                    <a:pt x="44" y="65"/>
                  </a:lnTo>
                  <a:lnTo>
                    <a:pt x="43" y="65"/>
                  </a:lnTo>
                  <a:lnTo>
                    <a:pt x="42" y="66"/>
                  </a:lnTo>
                  <a:lnTo>
                    <a:pt x="41" y="67"/>
                  </a:lnTo>
                  <a:lnTo>
                    <a:pt x="39" y="69"/>
                  </a:lnTo>
                  <a:lnTo>
                    <a:pt x="38" y="70"/>
                  </a:lnTo>
                  <a:lnTo>
                    <a:pt x="38" y="71"/>
                  </a:lnTo>
                  <a:lnTo>
                    <a:pt x="38" y="72"/>
                  </a:lnTo>
                  <a:lnTo>
                    <a:pt x="37" y="73"/>
                  </a:lnTo>
                  <a:lnTo>
                    <a:pt x="37" y="75"/>
                  </a:lnTo>
                  <a:lnTo>
                    <a:pt x="37" y="76"/>
                  </a:lnTo>
                  <a:lnTo>
                    <a:pt x="37" y="77"/>
                  </a:lnTo>
                  <a:lnTo>
                    <a:pt x="37" y="78"/>
                  </a:lnTo>
                  <a:lnTo>
                    <a:pt x="38" y="79"/>
                  </a:lnTo>
                  <a:lnTo>
                    <a:pt x="38" y="81"/>
                  </a:lnTo>
                  <a:lnTo>
                    <a:pt x="38" y="82"/>
                  </a:lnTo>
                  <a:lnTo>
                    <a:pt x="39" y="82"/>
                  </a:lnTo>
                  <a:lnTo>
                    <a:pt x="42" y="84"/>
                  </a:lnTo>
                  <a:lnTo>
                    <a:pt x="43" y="84"/>
                  </a:lnTo>
                  <a:lnTo>
                    <a:pt x="44" y="86"/>
                  </a:lnTo>
                  <a:lnTo>
                    <a:pt x="47" y="86"/>
                  </a:lnTo>
                  <a:lnTo>
                    <a:pt x="48" y="86"/>
                  </a:lnTo>
                  <a:lnTo>
                    <a:pt x="49" y="86"/>
                  </a:lnTo>
                  <a:lnTo>
                    <a:pt x="51" y="86"/>
                  </a:lnTo>
                  <a:lnTo>
                    <a:pt x="52" y="86"/>
                  </a:lnTo>
                  <a:lnTo>
                    <a:pt x="53" y="86"/>
                  </a:lnTo>
                  <a:lnTo>
                    <a:pt x="54" y="86"/>
                  </a:lnTo>
                  <a:lnTo>
                    <a:pt x="55" y="86"/>
                  </a:lnTo>
                  <a:lnTo>
                    <a:pt x="56" y="86"/>
                  </a:lnTo>
                  <a:lnTo>
                    <a:pt x="58" y="84"/>
                  </a:lnTo>
                  <a:lnTo>
                    <a:pt x="59" y="84"/>
                  </a:lnTo>
                  <a:lnTo>
                    <a:pt x="60" y="83"/>
                  </a:lnTo>
                  <a:lnTo>
                    <a:pt x="61" y="82"/>
                  </a:lnTo>
                  <a:lnTo>
                    <a:pt x="61" y="79"/>
                  </a:lnTo>
                  <a:lnTo>
                    <a:pt x="61" y="78"/>
                  </a:lnTo>
                  <a:lnTo>
                    <a:pt x="63" y="76"/>
                  </a:lnTo>
                  <a:lnTo>
                    <a:pt x="61" y="75"/>
                  </a:lnTo>
                  <a:lnTo>
                    <a:pt x="61" y="73"/>
                  </a:lnTo>
                  <a:lnTo>
                    <a:pt x="60" y="72"/>
                  </a:lnTo>
                  <a:lnTo>
                    <a:pt x="60" y="70"/>
                  </a:lnTo>
                  <a:lnTo>
                    <a:pt x="60" y="69"/>
                  </a:lnTo>
                  <a:lnTo>
                    <a:pt x="61" y="67"/>
                  </a:lnTo>
                  <a:lnTo>
                    <a:pt x="64" y="65"/>
                  </a:lnTo>
                  <a:lnTo>
                    <a:pt x="65" y="64"/>
                  </a:lnTo>
                  <a:lnTo>
                    <a:pt x="66" y="62"/>
                  </a:lnTo>
                  <a:lnTo>
                    <a:pt x="69" y="61"/>
                  </a:lnTo>
                  <a:lnTo>
                    <a:pt x="70" y="59"/>
                  </a:lnTo>
                  <a:lnTo>
                    <a:pt x="71" y="57"/>
                  </a:lnTo>
                  <a:lnTo>
                    <a:pt x="74" y="56"/>
                  </a:lnTo>
                  <a:lnTo>
                    <a:pt x="75" y="55"/>
                  </a:lnTo>
                  <a:lnTo>
                    <a:pt x="76" y="53"/>
                  </a:lnTo>
                  <a:lnTo>
                    <a:pt x="78" y="51"/>
                  </a:lnTo>
                  <a:lnTo>
                    <a:pt x="78" y="50"/>
                  </a:lnTo>
                  <a:lnTo>
                    <a:pt x="81" y="49"/>
                  </a:lnTo>
                  <a:lnTo>
                    <a:pt x="82" y="48"/>
                  </a:lnTo>
                  <a:lnTo>
                    <a:pt x="83" y="47"/>
                  </a:lnTo>
                  <a:lnTo>
                    <a:pt x="85" y="48"/>
                  </a:lnTo>
                  <a:lnTo>
                    <a:pt x="86" y="49"/>
                  </a:lnTo>
                  <a:lnTo>
                    <a:pt x="88" y="51"/>
                  </a:lnTo>
                  <a:lnTo>
                    <a:pt x="89" y="53"/>
                  </a:lnTo>
                  <a:lnTo>
                    <a:pt x="92" y="54"/>
                  </a:lnTo>
                  <a:lnTo>
                    <a:pt x="93" y="55"/>
                  </a:lnTo>
                  <a:lnTo>
                    <a:pt x="96" y="57"/>
                  </a:lnTo>
                  <a:lnTo>
                    <a:pt x="97" y="59"/>
                  </a:lnTo>
                  <a:lnTo>
                    <a:pt x="99" y="60"/>
                  </a:lnTo>
                  <a:lnTo>
                    <a:pt x="100" y="62"/>
                  </a:lnTo>
                  <a:lnTo>
                    <a:pt x="102" y="64"/>
                  </a:lnTo>
                  <a:lnTo>
                    <a:pt x="104" y="66"/>
                  </a:lnTo>
                  <a:lnTo>
                    <a:pt x="105" y="67"/>
                  </a:lnTo>
                  <a:lnTo>
                    <a:pt x="108" y="70"/>
                  </a:lnTo>
                  <a:lnTo>
                    <a:pt x="109" y="71"/>
                  </a:lnTo>
                  <a:lnTo>
                    <a:pt x="111" y="73"/>
                  </a:lnTo>
                  <a:lnTo>
                    <a:pt x="113" y="75"/>
                  </a:lnTo>
                  <a:lnTo>
                    <a:pt x="114" y="76"/>
                  </a:lnTo>
                  <a:lnTo>
                    <a:pt x="116" y="78"/>
                  </a:lnTo>
                  <a:lnTo>
                    <a:pt x="118" y="81"/>
                  </a:lnTo>
                  <a:lnTo>
                    <a:pt x="119" y="82"/>
                  </a:lnTo>
                  <a:lnTo>
                    <a:pt x="121" y="84"/>
                  </a:lnTo>
                  <a:lnTo>
                    <a:pt x="122" y="86"/>
                  </a:lnTo>
                  <a:lnTo>
                    <a:pt x="124" y="87"/>
                  </a:lnTo>
                  <a:lnTo>
                    <a:pt x="124" y="88"/>
                  </a:lnTo>
                  <a:lnTo>
                    <a:pt x="126" y="91"/>
                  </a:lnTo>
                  <a:lnTo>
                    <a:pt x="127" y="92"/>
                  </a:lnTo>
                  <a:lnTo>
                    <a:pt x="127" y="93"/>
                  </a:lnTo>
                  <a:lnTo>
                    <a:pt x="128" y="94"/>
                  </a:lnTo>
                  <a:lnTo>
                    <a:pt x="130" y="95"/>
                  </a:lnTo>
                  <a:lnTo>
                    <a:pt x="131" y="97"/>
                  </a:lnTo>
                  <a:lnTo>
                    <a:pt x="132" y="98"/>
                  </a:lnTo>
                  <a:lnTo>
                    <a:pt x="132" y="99"/>
                  </a:lnTo>
                  <a:lnTo>
                    <a:pt x="133" y="100"/>
                  </a:lnTo>
                  <a:lnTo>
                    <a:pt x="133" y="101"/>
                  </a:lnTo>
                  <a:lnTo>
                    <a:pt x="135" y="103"/>
                  </a:lnTo>
                  <a:lnTo>
                    <a:pt x="136" y="103"/>
                  </a:lnTo>
                  <a:lnTo>
                    <a:pt x="137" y="104"/>
                  </a:lnTo>
                  <a:lnTo>
                    <a:pt x="137" y="105"/>
                  </a:lnTo>
                  <a:lnTo>
                    <a:pt x="138" y="106"/>
                  </a:lnTo>
                  <a:lnTo>
                    <a:pt x="138" y="108"/>
                  </a:lnTo>
                  <a:lnTo>
                    <a:pt x="140" y="109"/>
                  </a:lnTo>
                  <a:lnTo>
                    <a:pt x="141" y="110"/>
                  </a:lnTo>
                  <a:lnTo>
                    <a:pt x="141" y="111"/>
                  </a:lnTo>
                  <a:lnTo>
                    <a:pt x="142" y="113"/>
                  </a:lnTo>
                  <a:lnTo>
                    <a:pt x="142" y="114"/>
                  </a:lnTo>
                  <a:lnTo>
                    <a:pt x="143" y="114"/>
                  </a:lnTo>
                  <a:lnTo>
                    <a:pt x="144" y="116"/>
                  </a:lnTo>
                  <a:lnTo>
                    <a:pt x="144" y="117"/>
                  </a:lnTo>
                  <a:lnTo>
                    <a:pt x="146" y="119"/>
                  </a:lnTo>
                  <a:lnTo>
                    <a:pt x="147" y="119"/>
                  </a:lnTo>
                  <a:lnTo>
                    <a:pt x="147" y="121"/>
                  </a:lnTo>
                  <a:lnTo>
                    <a:pt x="146" y="121"/>
                  </a:lnTo>
                  <a:lnTo>
                    <a:pt x="144" y="122"/>
                  </a:lnTo>
                  <a:lnTo>
                    <a:pt x="143" y="123"/>
                  </a:lnTo>
                  <a:lnTo>
                    <a:pt x="143" y="125"/>
                  </a:lnTo>
                  <a:lnTo>
                    <a:pt x="141" y="126"/>
                  </a:lnTo>
                  <a:lnTo>
                    <a:pt x="141" y="127"/>
                  </a:lnTo>
                  <a:lnTo>
                    <a:pt x="140" y="128"/>
                  </a:lnTo>
                  <a:lnTo>
                    <a:pt x="138" y="130"/>
                  </a:lnTo>
                  <a:lnTo>
                    <a:pt x="137" y="130"/>
                  </a:lnTo>
                  <a:lnTo>
                    <a:pt x="136" y="132"/>
                  </a:lnTo>
                  <a:lnTo>
                    <a:pt x="135" y="133"/>
                  </a:lnTo>
                  <a:lnTo>
                    <a:pt x="133" y="134"/>
                  </a:lnTo>
                  <a:lnTo>
                    <a:pt x="132" y="136"/>
                  </a:lnTo>
                  <a:lnTo>
                    <a:pt x="131" y="136"/>
                  </a:lnTo>
                  <a:lnTo>
                    <a:pt x="130" y="137"/>
                  </a:lnTo>
                  <a:lnTo>
                    <a:pt x="130" y="138"/>
                  </a:lnTo>
                  <a:lnTo>
                    <a:pt x="128" y="138"/>
                  </a:lnTo>
                  <a:lnTo>
                    <a:pt x="128" y="137"/>
                  </a:lnTo>
                  <a:lnTo>
                    <a:pt x="127" y="136"/>
                  </a:lnTo>
                  <a:lnTo>
                    <a:pt x="126" y="136"/>
                  </a:lnTo>
                  <a:lnTo>
                    <a:pt x="125" y="134"/>
                  </a:lnTo>
                  <a:lnTo>
                    <a:pt x="124" y="134"/>
                  </a:lnTo>
                  <a:lnTo>
                    <a:pt x="121" y="133"/>
                  </a:lnTo>
                  <a:lnTo>
                    <a:pt x="120" y="133"/>
                  </a:lnTo>
                  <a:lnTo>
                    <a:pt x="118" y="133"/>
                  </a:lnTo>
                  <a:lnTo>
                    <a:pt x="116" y="133"/>
                  </a:lnTo>
                  <a:lnTo>
                    <a:pt x="114" y="133"/>
                  </a:lnTo>
                  <a:lnTo>
                    <a:pt x="113" y="134"/>
                  </a:lnTo>
                  <a:lnTo>
                    <a:pt x="111" y="136"/>
                  </a:lnTo>
                  <a:lnTo>
                    <a:pt x="110" y="136"/>
                  </a:lnTo>
                  <a:lnTo>
                    <a:pt x="109" y="138"/>
                  </a:lnTo>
                  <a:lnTo>
                    <a:pt x="109" y="139"/>
                  </a:lnTo>
                  <a:lnTo>
                    <a:pt x="108" y="141"/>
                  </a:lnTo>
                  <a:lnTo>
                    <a:pt x="108" y="142"/>
                  </a:lnTo>
                  <a:lnTo>
                    <a:pt x="108" y="143"/>
                  </a:lnTo>
                  <a:lnTo>
                    <a:pt x="108" y="144"/>
                  </a:lnTo>
                  <a:lnTo>
                    <a:pt x="108" y="145"/>
                  </a:lnTo>
                  <a:lnTo>
                    <a:pt x="108" y="147"/>
                  </a:lnTo>
                  <a:lnTo>
                    <a:pt x="108" y="148"/>
                  </a:lnTo>
                  <a:lnTo>
                    <a:pt x="108" y="149"/>
                  </a:lnTo>
                  <a:lnTo>
                    <a:pt x="109" y="149"/>
                  </a:lnTo>
                  <a:lnTo>
                    <a:pt x="109" y="150"/>
                  </a:lnTo>
                  <a:lnTo>
                    <a:pt x="109" y="151"/>
                  </a:lnTo>
                  <a:lnTo>
                    <a:pt x="110" y="151"/>
                  </a:lnTo>
                  <a:lnTo>
                    <a:pt x="111" y="153"/>
                  </a:lnTo>
                  <a:lnTo>
                    <a:pt x="113" y="154"/>
                  </a:lnTo>
                  <a:lnTo>
                    <a:pt x="114" y="154"/>
                  </a:lnTo>
                  <a:lnTo>
                    <a:pt x="115" y="154"/>
                  </a:lnTo>
                  <a:lnTo>
                    <a:pt x="116" y="155"/>
                  </a:lnTo>
                  <a:lnTo>
                    <a:pt x="118" y="155"/>
                  </a:lnTo>
                  <a:lnTo>
                    <a:pt x="119" y="155"/>
                  </a:lnTo>
                  <a:lnTo>
                    <a:pt x="120" y="155"/>
                  </a:lnTo>
                  <a:lnTo>
                    <a:pt x="121" y="155"/>
                  </a:lnTo>
                  <a:lnTo>
                    <a:pt x="122" y="155"/>
                  </a:lnTo>
                  <a:lnTo>
                    <a:pt x="124" y="155"/>
                  </a:lnTo>
                  <a:lnTo>
                    <a:pt x="125" y="155"/>
                  </a:lnTo>
                  <a:lnTo>
                    <a:pt x="126" y="154"/>
                  </a:lnTo>
                  <a:lnTo>
                    <a:pt x="127" y="154"/>
                  </a:lnTo>
                  <a:lnTo>
                    <a:pt x="128" y="153"/>
                  </a:lnTo>
                  <a:lnTo>
                    <a:pt x="130" y="153"/>
                  </a:lnTo>
                  <a:lnTo>
                    <a:pt x="131" y="150"/>
                  </a:lnTo>
                  <a:lnTo>
                    <a:pt x="132" y="149"/>
                  </a:lnTo>
                  <a:lnTo>
                    <a:pt x="132" y="148"/>
                  </a:lnTo>
                  <a:lnTo>
                    <a:pt x="132" y="147"/>
                  </a:lnTo>
                  <a:lnTo>
                    <a:pt x="132" y="144"/>
                  </a:lnTo>
                  <a:lnTo>
                    <a:pt x="132" y="143"/>
                  </a:lnTo>
                  <a:lnTo>
                    <a:pt x="131" y="142"/>
                  </a:lnTo>
                  <a:lnTo>
                    <a:pt x="131" y="141"/>
                  </a:lnTo>
                  <a:lnTo>
                    <a:pt x="131" y="139"/>
                  </a:lnTo>
                  <a:lnTo>
                    <a:pt x="132" y="138"/>
                  </a:lnTo>
                  <a:lnTo>
                    <a:pt x="133" y="137"/>
                  </a:lnTo>
                  <a:lnTo>
                    <a:pt x="135" y="136"/>
                  </a:lnTo>
                  <a:lnTo>
                    <a:pt x="136" y="134"/>
                  </a:lnTo>
                  <a:lnTo>
                    <a:pt x="137" y="133"/>
                  </a:lnTo>
                  <a:lnTo>
                    <a:pt x="138" y="132"/>
                  </a:lnTo>
                  <a:lnTo>
                    <a:pt x="140" y="132"/>
                  </a:lnTo>
                  <a:lnTo>
                    <a:pt x="141" y="130"/>
                  </a:lnTo>
                  <a:lnTo>
                    <a:pt x="142" y="128"/>
                  </a:lnTo>
                  <a:lnTo>
                    <a:pt x="143" y="127"/>
                  </a:lnTo>
                  <a:lnTo>
                    <a:pt x="144" y="126"/>
                  </a:lnTo>
                  <a:lnTo>
                    <a:pt x="147" y="125"/>
                  </a:lnTo>
                  <a:lnTo>
                    <a:pt x="147" y="123"/>
                  </a:lnTo>
                  <a:lnTo>
                    <a:pt x="148" y="122"/>
                  </a:lnTo>
                  <a:lnTo>
                    <a:pt x="149" y="125"/>
                  </a:lnTo>
                  <a:lnTo>
                    <a:pt x="150" y="127"/>
                  </a:lnTo>
                  <a:lnTo>
                    <a:pt x="152" y="130"/>
                  </a:lnTo>
                  <a:lnTo>
                    <a:pt x="154" y="132"/>
                  </a:lnTo>
                  <a:lnTo>
                    <a:pt x="154" y="133"/>
                  </a:lnTo>
                  <a:lnTo>
                    <a:pt x="155" y="136"/>
                  </a:lnTo>
                  <a:lnTo>
                    <a:pt x="158" y="138"/>
                  </a:lnTo>
                  <a:lnTo>
                    <a:pt x="159" y="141"/>
                  </a:lnTo>
                  <a:lnTo>
                    <a:pt x="160" y="143"/>
                  </a:lnTo>
                  <a:lnTo>
                    <a:pt x="160" y="144"/>
                  </a:lnTo>
                  <a:lnTo>
                    <a:pt x="163" y="147"/>
                  </a:lnTo>
                  <a:lnTo>
                    <a:pt x="163" y="149"/>
                  </a:lnTo>
                  <a:lnTo>
                    <a:pt x="164" y="150"/>
                  </a:lnTo>
                  <a:lnTo>
                    <a:pt x="165" y="153"/>
                  </a:lnTo>
                  <a:lnTo>
                    <a:pt x="165" y="154"/>
                  </a:lnTo>
                  <a:lnTo>
                    <a:pt x="166" y="156"/>
                  </a:lnTo>
                  <a:lnTo>
                    <a:pt x="168" y="158"/>
                  </a:lnTo>
                  <a:lnTo>
                    <a:pt x="168" y="160"/>
                  </a:lnTo>
                  <a:lnTo>
                    <a:pt x="169" y="161"/>
                  </a:lnTo>
                  <a:lnTo>
                    <a:pt x="170" y="163"/>
                  </a:lnTo>
                  <a:lnTo>
                    <a:pt x="170" y="165"/>
                  </a:lnTo>
                  <a:lnTo>
                    <a:pt x="171" y="166"/>
                  </a:lnTo>
                  <a:lnTo>
                    <a:pt x="172" y="167"/>
                  </a:lnTo>
                  <a:lnTo>
                    <a:pt x="172" y="170"/>
                  </a:lnTo>
                  <a:lnTo>
                    <a:pt x="174" y="171"/>
                  </a:lnTo>
                  <a:lnTo>
                    <a:pt x="174" y="172"/>
                  </a:lnTo>
                  <a:lnTo>
                    <a:pt x="174" y="175"/>
                  </a:lnTo>
                  <a:lnTo>
                    <a:pt x="175" y="176"/>
                  </a:lnTo>
                  <a:lnTo>
                    <a:pt x="175" y="177"/>
                  </a:lnTo>
                  <a:lnTo>
                    <a:pt x="176" y="178"/>
                  </a:lnTo>
                  <a:lnTo>
                    <a:pt x="176" y="180"/>
                  </a:lnTo>
                  <a:lnTo>
                    <a:pt x="177" y="181"/>
                  </a:lnTo>
                  <a:lnTo>
                    <a:pt x="177" y="182"/>
                  </a:lnTo>
                  <a:lnTo>
                    <a:pt x="177" y="185"/>
                  </a:lnTo>
                  <a:lnTo>
                    <a:pt x="179" y="186"/>
                  </a:lnTo>
                  <a:lnTo>
                    <a:pt x="179" y="187"/>
                  </a:lnTo>
                  <a:lnTo>
                    <a:pt x="179" y="188"/>
                  </a:lnTo>
                  <a:lnTo>
                    <a:pt x="179" y="189"/>
                  </a:lnTo>
                  <a:lnTo>
                    <a:pt x="179" y="190"/>
                  </a:lnTo>
                  <a:lnTo>
                    <a:pt x="180" y="192"/>
                  </a:lnTo>
                  <a:lnTo>
                    <a:pt x="180" y="194"/>
                  </a:lnTo>
                  <a:lnTo>
                    <a:pt x="180" y="195"/>
                  </a:lnTo>
                  <a:lnTo>
                    <a:pt x="181" y="197"/>
                  </a:lnTo>
                  <a:lnTo>
                    <a:pt x="181" y="198"/>
                  </a:lnTo>
                  <a:lnTo>
                    <a:pt x="181" y="199"/>
                  </a:lnTo>
                  <a:lnTo>
                    <a:pt x="181" y="200"/>
                  </a:lnTo>
                  <a:lnTo>
                    <a:pt x="181" y="202"/>
                  </a:lnTo>
                  <a:lnTo>
                    <a:pt x="180" y="202"/>
                  </a:lnTo>
                  <a:lnTo>
                    <a:pt x="179" y="203"/>
                  </a:lnTo>
                  <a:lnTo>
                    <a:pt x="177" y="203"/>
                  </a:lnTo>
                  <a:lnTo>
                    <a:pt x="176" y="203"/>
                  </a:lnTo>
                  <a:lnTo>
                    <a:pt x="175" y="203"/>
                  </a:lnTo>
                  <a:lnTo>
                    <a:pt x="174" y="203"/>
                  </a:lnTo>
                  <a:lnTo>
                    <a:pt x="171" y="203"/>
                  </a:lnTo>
                  <a:lnTo>
                    <a:pt x="169" y="203"/>
                  </a:lnTo>
                  <a:lnTo>
                    <a:pt x="168" y="203"/>
                  </a:lnTo>
                  <a:lnTo>
                    <a:pt x="165" y="203"/>
                  </a:lnTo>
                  <a:lnTo>
                    <a:pt x="164" y="203"/>
                  </a:lnTo>
                  <a:lnTo>
                    <a:pt x="163" y="202"/>
                  </a:lnTo>
                  <a:lnTo>
                    <a:pt x="162" y="202"/>
                  </a:lnTo>
                  <a:lnTo>
                    <a:pt x="160" y="202"/>
                  </a:lnTo>
                  <a:lnTo>
                    <a:pt x="159" y="202"/>
                  </a:lnTo>
                  <a:lnTo>
                    <a:pt x="158" y="202"/>
                  </a:lnTo>
                  <a:lnTo>
                    <a:pt x="157" y="202"/>
                  </a:lnTo>
                  <a:lnTo>
                    <a:pt x="155" y="202"/>
                  </a:lnTo>
                  <a:lnTo>
                    <a:pt x="154" y="202"/>
                  </a:lnTo>
                  <a:lnTo>
                    <a:pt x="153" y="200"/>
                  </a:lnTo>
                  <a:lnTo>
                    <a:pt x="152" y="200"/>
                  </a:lnTo>
                  <a:lnTo>
                    <a:pt x="150" y="200"/>
                  </a:lnTo>
                  <a:lnTo>
                    <a:pt x="149" y="200"/>
                  </a:lnTo>
                  <a:lnTo>
                    <a:pt x="148" y="199"/>
                  </a:lnTo>
                  <a:lnTo>
                    <a:pt x="147" y="199"/>
                  </a:lnTo>
                  <a:lnTo>
                    <a:pt x="144" y="199"/>
                  </a:lnTo>
                  <a:lnTo>
                    <a:pt x="143" y="198"/>
                  </a:lnTo>
                  <a:lnTo>
                    <a:pt x="142" y="198"/>
                  </a:lnTo>
                  <a:lnTo>
                    <a:pt x="141" y="198"/>
                  </a:lnTo>
                  <a:lnTo>
                    <a:pt x="140" y="198"/>
                  </a:lnTo>
                  <a:lnTo>
                    <a:pt x="138" y="197"/>
                  </a:lnTo>
                  <a:lnTo>
                    <a:pt x="137" y="197"/>
                  </a:lnTo>
                  <a:lnTo>
                    <a:pt x="136" y="197"/>
                  </a:lnTo>
                  <a:lnTo>
                    <a:pt x="135" y="197"/>
                  </a:lnTo>
                  <a:lnTo>
                    <a:pt x="133" y="197"/>
                  </a:lnTo>
                  <a:lnTo>
                    <a:pt x="132" y="195"/>
                  </a:lnTo>
                  <a:lnTo>
                    <a:pt x="131" y="195"/>
                  </a:lnTo>
                  <a:lnTo>
                    <a:pt x="130" y="195"/>
                  </a:lnTo>
                  <a:lnTo>
                    <a:pt x="128" y="194"/>
                  </a:lnTo>
                  <a:lnTo>
                    <a:pt x="127" y="194"/>
                  </a:lnTo>
                  <a:lnTo>
                    <a:pt x="126" y="194"/>
                  </a:lnTo>
                  <a:lnTo>
                    <a:pt x="124" y="193"/>
                  </a:lnTo>
                  <a:lnTo>
                    <a:pt x="121" y="193"/>
                  </a:lnTo>
                  <a:lnTo>
                    <a:pt x="120" y="192"/>
                  </a:lnTo>
                  <a:lnTo>
                    <a:pt x="118" y="192"/>
                  </a:lnTo>
                  <a:lnTo>
                    <a:pt x="116" y="190"/>
                  </a:lnTo>
                  <a:lnTo>
                    <a:pt x="115" y="189"/>
                  </a:lnTo>
                  <a:lnTo>
                    <a:pt x="114" y="189"/>
                  </a:lnTo>
                  <a:lnTo>
                    <a:pt x="113" y="189"/>
                  </a:lnTo>
                  <a:lnTo>
                    <a:pt x="111" y="187"/>
                  </a:lnTo>
                  <a:lnTo>
                    <a:pt x="110" y="187"/>
                  </a:lnTo>
                  <a:lnTo>
                    <a:pt x="109" y="185"/>
                  </a:lnTo>
                  <a:lnTo>
                    <a:pt x="108" y="185"/>
                  </a:lnTo>
                  <a:lnTo>
                    <a:pt x="106" y="183"/>
                  </a:lnTo>
                  <a:lnTo>
                    <a:pt x="105" y="182"/>
                  </a:lnTo>
                  <a:lnTo>
                    <a:pt x="103" y="180"/>
                  </a:lnTo>
                  <a:lnTo>
                    <a:pt x="102" y="178"/>
                  </a:lnTo>
                  <a:lnTo>
                    <a:pt x="99" y="177"/>
                  </a:lnTo>
                  <a:lnTo>
                    <a:pt x="98" y="175"/>
                  </a:lnTo>
                  <a:lnTo>
                    <a:pt x="96" y="173"/>
                  </a:lnTo>
                  <a:lnTo>
                    <a:pt x="94" y="172"/>
                  </a:lnTo>
                  <a:lnTo>
                    <a:pt x="91" y="170"/>
                  </a:lnTo>
                  <a:lnTo>
                    <a:pt x="89" y="167"/>
                  </a:lnTo>
                  <a:lnTo>
                    <a:pt x="87" y="165"/>
                  </a:lnTo>
                  <a:lnTo>
                    <a:pt x="85" y="164"/>
                  </a:lnTo>
                  <a:lnTo>
                    <a:pt x="82" y="161"/>
                  </a:lnTo>
                  <a:lnTo>
                    <a:pt x="80" y="159"/>
                  </a:lnTo>
                  <a:lnTo>
                    <a:pt x="77" y="158"/>
                  </a:lnTo>
                  <a:lnTo>
                    <a:pt x="75" y="155"/>
                  </a:lnTo>
                  <a:lnTo>
                    <a:pt x="73" y="153"/>
                  </a:lnTo>
                  <a:lnTo>
                    <a:pt x="70" y="150"/>
                  </a:lnTo>
                  <a:lnTo>
                    <a:pt x="68" y="148"/>
                  </a:lnTo>
                  <a:lnTo>
                    <a:pt x="65" y="145"/>
                  </a:lnTo>
                  <a:lnTo>
                    <a:pt x="63" y="143"/>
                  </a:lnTo>
                  <a:lnTo>
                    <a:pt x="60" y="141"/>
                  </a:lnTo>
                  <a:lnTo>
                    <a:pt x="58" y="138"/>
                  </a:lnTo>
                  <a:lnTo>
                    <a:pt x="55" y="136"/>
                  </a:lnTo>
                  <a:lnTo>
                    <a:pt x="53" y="133"/>
                  </a:lnTo>
                  <a:lnTo>
                    <a:pt x="49" y="131"/>
                  </a:lnTo>
                  <a:lnTo>
                    <a:pt x="48" y="128"/>
                  </a:lnTo>
                  <a:lnTo>
                    <a:pt x="44" y="126"/>
                  </a:lnTo>
                  <a:lnTo>
                    <a:pt x="42" y="123"/>
                  </a:lnTo>
                  <a:lnTo>
                    <a:pt x="39" y="121"/>
                  </a:lnTo>
                  <a:lnTo>
                    <a:pt x="37" y="117"/>
                  </a:lnTo>
                  <a:lnTo>
                    <a:pt x="34" y="116"/>
                  </a:lnTo>
                  <a:lnTo>
                    <a:pt x="33" y="114"/>
                  </a:lnTo>
                  <a:lnTo>
                    <a:pt x="31" y="111"/>
                  </a:lnTo>
                  <a:lnTo>
                    <a:pt x="29" y="109"/>
                  </a:lnTo>
                  <a:lnTo>
                    <a:pt x="26" y="106"/>
                  </a:lnTo>
                  <a:lnTo>
                    <a:pt x="25" y="104"/>
                  </a:lnTo>
                  <a:lnTo>
                    <a:pt x="22" y="101"/>
                  </a:lnTo>
                  <a:lnTo>
                    <a:pt x="20" y="99"/>
                  </a:lnTo>
                  <a:lnTo>
                    <a:pt x="19" y="97"/>
                  </a:lnTo>
                  <a:lnTo>
                    <a:pt x="16" y="95"/>
                  </a:lnTo>
                  <a:lnTo>
                    <a:pt x="15" y="93"/>
                  </a:lnTo>
                  <a:lnTo>
                    <a:pt x="12" y="91"/>
                  </a:lnTo>
                  <a:lnTo>
                    <a:pt x="11" y="88"/>
                  </a:lnTo>
                  <a:lnTo>
                    <a:pt x="10" y="87"/>
                  </a:lnTo>
                  <a:lnTo>
                    <a:pt x="8" y="84"/>
                  </a:lnTo>
                  <a:lnTo>
                    <a:pt x="7" y="83"/>
                  </a:lnTo>
                  <a:lnTo>
                    <a:pt x="7" y="82"/>
                  </a:lnTo>
                  <a:lnTo>
                    <a:pt x="4" y="79"/>
                  </a:lnTo>
                  <a:lnTo>
                    <a:pt x="4" y="78"/>
                  </a:lnTo>
                  <a:lnTo>
                    <a:pt x="3" y="77"/>
                  </a:lnTo>
                  <a:lnTo>
                    <a:pt x="3" y="76"/>
                  </a:lnTo>
                  <a:lnTo>
                    <a:pt x="2" y="73"/>
                  </a:lnTo>
                  <a:lnTo>
                    <a:pt x="0" y="72"/>
                  </a:lnTo>
                  <a:lnTo>
                    <a:pt x="0" y="71"/>
                  </a:lnTo>
                  <a:lnTo>
                    <a:pt x="0" y="70"/>
                  </a:lnTo>
                  <a:lnTo>
                    <a:pt x="0" y="69"/>
                  </a:lnTo>
                  <a:lnTo>
                    <a:pt x="0" y="67"/>
                  </a:lnTo>
                  <a:lnTo>
                    <a:pt x="0" y="65"/>
                  </a:lnTo>
                  <a:lnTo>
                    <a:pt x="0" y="64"/>
                  </a:lnTo>
                  <a:lnTo>
                    <a:pt x="0" y="62"/>
                  </a:lnTo>
                  <a:lnTo>
                    <a:pt x="0" y="61"/>
                  </a:lnTo>
                  <a:lnTo>
                    <a:pt x="0" y="60"/>
                  </a:lnTo>
                  <a:lnTo>
                    <a:pt x="0" y="59"/>
                  </a:lnTo>
                  <a:lnTo>
                    <a:pt x="0" y="57"/>
                  </a:lnTo>
                  <a:lnTo>
                    <a:pt x="2" y="56"/>
                  </a:lnTo>
                  <a:lnTo>
                    <a:pt x="2" y="55"/>
                  </a:lnTo>
                  <a:lnTo>
                    <a:pt x="2" y="54"/>
                  </a:lnTo>
                  <a:lnTo>
                    <a:pt x="2" y="53"/>
                  </a:lnTo>
                  <a:lnTo>
                    <a:pt x="2" y="51"/>
                  </a:lnTo>
                  <a:lnTo>
                    <a:pt x="3" y="49"/>
                  </a:lnTo>
                  <a:lnTo>
                    <a:pt x="3" y="48"/>
                  </a:lnTo>
                  <a:lnTo>
                    <a:pt x="3" y="47"/>
                  </a:lnTo>
                  <a:lnTo>
                    <a:pt x="3" y="45"/>
                  </a:lnTo>
                  <a:lnTo>
                    <a:pt x="3" y="43"/>
                  </a:lnTo>
                  <a:lnTo>
                    <a:pt x="4" y="42"/>
                  </a:lnTo>
                  <a:lnTo>
                    <a:pt x="4" y="40"/>
                  </a:lnTo>
                  <a:lnTo>
                    <a:pt x="4" y="39"/>
                  </a:lnTo>
                  <a:lnTo>
                    <a:pt x="5" y="38"/>
                  </a:lnTo>
                  <a:lnTo>
                    <a:pt x="5" y="37"/>
                  </a:lnTo>
                  <a:lnTo>
                    <a:pt x="7" y="34"/>
                  </a:lnTo>
                  <a:lnTo>
                    <a:pt x="7" y="33"/>
                  </a:lnTo>
                  <a:lnTo>
                    <a:pt x="7" y="32"/>
                  </a:lnTo>
                  <a:lnTo>
                    <a:pt x="7" y="31"/>
                  </a:lnTo>
                  <a:lnTo>
                    <a:pt x="8" y="28"/>
                  </a:lnTo>
                  <a:lnTo>
                    <a:pt x="8" y="27"/>
                  </a:lnTo>
                  <a:lnTo>
                    <a:pt x="9" y="26"/>
                  </a:lnTo>
                  <a:lnTo>
                    <a:pt x="9" y="25"/>
                  </a:lnTo>
                  <a:lnTo>
                    <a:pt x="9" y="23"/>
                  </a:lnTo>
                  <a:lnTo>
                    <a:pt x="10" y="22"/>
                  </a:lnTo>
                  <a:lnTo>
                    <a:pt x="10" y="21"/>
                  </a:lnTo>
                  <a:lnTo>
                    <a:pt x="10" y="20"/>
                  </a:lnTo>
                  <a:lnTo>
                    <a:pt x="11" y="18"/>
                  </a:lnTo>
                  <a:lnTo>
                    <a:pt x="11" y="17"/>
                  </a:lnTo>
                  <a:lnTo>
                    <a:pt x="11" y="16"/>
                  </a:lnTo>
                  <a:lnTo>
                    <a:pt x="12" y="15"/>
                  </a:lnTo>
                  <a:lnTo>
                    <a:pt x="12" y="12"/>
                  </a:lnTo>
                  <a:lnTo>
                    <a:pt x="12" y="11"/>
                  </a:lnTo>
                  <a:lnTo>
                    <a:pt x="14" y="10"/>
                  </a:lnTo>
                  <a:lnTo>
                    <a:pt x="14" y="9"/>
                  </a:lnTo>
                  <a:lnTo>
                    <a:pt x="15" y="7"/>
                  </a:lnTo>
                  <a:lnTo>
                    <a:pt x="15" y="6"/>
                  </a:lnTo>
                  <a:lnTo>
                    <a:pt x="15" y="5"/>
                  </a:lnTo>
                  <a:lnTo>
                    <a:pt x="16" y="3"/>
                  </a:lnTo>
                  <a:lnTo>
                    <a:pt x="17" y="1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06" name="Freeform 220"/>
            <p:cNvSpPr>
              <a:spLocks/>
            </p:cNvSpPr>
            <p:nvPr/>
          </p:nvSpPr>
          <p:spPr bwMode="auto">
            <a:xfrm>
              <a:off x="5756275" y="2038351"/>
              <a:ext cx="344487" cy="312738"/>
            </a:xfrm>
            <a:custGeom>
              <a:avLst/>
              <a:gdLst>
                <a:gd name="T0" fmla="*/ 7 w 217"/>
                <a:gd name="T1" fmla="*/ 3 h 197"/>
                <a:gd name="T2" fmla="*/ 21 w 217"/>
                <a:gd name="T3" fmla="*/ 1 h 197"/>
                <a:gd name="T4" fmla="*/ 35 w 217"/>
                <a:gd name="T5" fmla="*/ 0 h 197"/>
                <a:gd name="T6" fmla="*/ 51 w 217"/>
                <a:gd name="T7" fmla="*/ 0 h 197"/>
                <a:gd name="T8" fmla="*/ 67 w 217"/>
                <a:gd name="T9" fmla="*/ 0 h 197"/>
                <a:gd name="T10" fmla="*/ 80 w 217"/>
                <a:gd name="T11" fmla="*/ 3 h 197"/>
                <a:gd name="T12" fmla="*/ 93 w 217"/>
                <a:gd name="T13" fmla="*/ 5 h 197"/>
                <a:gd name="T14" fmla="*/ 105 w 217"/>
                <a:gd name="T15" fmla="*/ 12 h 197"/>
                <a:gd name="T16" fmla="*/ 121 w 217"/>
                <a:gd name="T17" fmla="*/ 27 h 197"/>
                <a:gd name="T18" fmla="*/ 140 w 217"/>
                <a:gd name="T19" fmla="*/ 44 h 197"/>
                <a:gd name="T20" fmla="*/ 161 w 217"/>
                <a:gd name="T21" fmla="*/ 65 h 197"/>
                <a:gd name="T22" fmla="*/ 182 w 217"/>
                <a:gd name="T23" fmla="*/ 84 h 197"/>
                <a:gd name="T24" fmla="*/ 199 w 217"/>
                <a:gd name="T25" fmla="*/ 103 h 197"/>
                <a:gd name="T26" fmla="*/ 212 w 217"/>
                <a:gd name="T27" fmla="*/ 117 h 197"/>
                <a:gd name="T28" fmla="*/ 217 w 217"/>
                <a:gd name="T29" fmla="*/ 128 h 197"/>
                <a:gd name="T30" fmla="*/ 217 w 217"/>
                <a:gd name="T31" fmla="*/ 141 h 197"/>
                <a:gd name="T32" fmla="*/ 217 w 217"/>
                <a:gd name="T33" fmla="*/ 150 h 197"/>
                <a:gd name="T34" fmla="*/ 216 w 217"/>
                <a:gd name="T35" fmla="*/ 163 h 197"/>
                <a:gd name="T36" fmla="*/ 215 w 217"/>
                <a:gd name="T37" fmla="*/ 175 h 197"/>
                <a:gd name="T38" fmla="*/ 212 w 217"/>
                <a:gd name="T39" fmla="*/ 185 h 197"/>
                <a:gd name="T40" fmla="*/ 211 w 217"/>
                <a:gd name="T41" fmla="*/ 197 h 197"/>
                <a:gd name="T42" fmla="*/ 200 w 217"/>
                <a:gd name="T43" fmla="*/ 193 h 197"/>
                <a:gd name="T44" fmla="*/ 190 w 217"/>
                <a:gd name="T45" fmla="*/ 188 h 197"/>
                <a:gd name="T46" fmla="*/ 178 w 217"/>
                <a:gd name="T47" fmla="*/ 181 h 197"/>
                <a:gd name="T48" fmla="*/ 166 w 217"/>
                <a:gd name="T49" fmla="*/ 173 h 197"/>
                <a:gd name="T50" fmla="*/ 150 w 217"/>
                <a:gd name="T51" fmla="*/ 164 h 197"/>
                <a:gd name="T52" fmla="*/ 133 w 217"/>
                <a:gd name="T53" fmla="*/ 151 h 197"/>
                <a:gd name="T54" fmla="*/ 134 w 217"/>
                <a:gd name="T55" fmla="*/ 139 h 197"/>
                <a:gd name="T56" fmla="*/ 146 w 217"/>
                <a:gd name="T57" fmla="*/ 127 h 197"/>
                <a:gd name="T58" fmla="*/ 156 w 217"/>
                <a:gd name="T59" fmla="*/ 126 h 197"/>
                <a:gd name="T60" fmla="*/ 166 w 217"/>
                <a:gd name="T61" fmla="*/ 121 h 197"/>
                <a:gd name="T62" fmla="*/ 168 w 217"/>
                <a:gd name="T63" fmla="*/ 112 h 197"/>
                <a:gd name="T64" fmla="*/ 163 w 217"/>
                <a:gd name="T65" fmla="*/ 105 h 197"/>
                <a:gd name="T66" fmla="*/ 151 w 217"/>
                <a:gd name="T67" fmla="*/ 104 h 197"/>
                <a:gd name="T68" fmla="*/ 145 w 217"/>
                <a:gd name="T69" fmla="*/ 114 h 197"/>
                <a:gd name="T70" fmla="*/ 149 w 217"/>
                <a:gd name="T71" fmla="*/ 122 h 197"/>
                <a:gd name="T72" fmla="*/ 137 w 217"/>
                <a:gd name="T73" fmla="*/ 133 h 197"/>
                <a:gd name="T74" fmla="*/ 126 w 217"/>
                <a:gd name="T75" fmla="*/ 146 h 197"/>
                <a:gd name="T76" fmla="*/ 115 w 217"/>
                <a:gd name="T77" fmla="*/ 137 h 197"/>
                <a:gd name="T78" fmla="*/ 106 w 217"/>
                <a:gd name="T79" fmla="*/ 128 h 197"/>
                <a:gd name="T80" fmla="*/ 95 w 217"/>
                <a:gd name="T81" fmla="*/ 120 h 197"/>
                <a:gd name="T82" fmla="*/ 85 w 217"/>
                <a:gd name="T83" fmla="*/ 110 h 197"/>
                <a:gd name="T84" fmla="*/ 75 w 217"/>
                <a:gd name="T85" fmla="*/ 100 h 197"/>
                <a:gd name="T86" fmla="*/ 67 w 217"/>
                <a:gd name="T87" fmla="*/ 92 h 197"/>
                <a:gd name="T88" fmla="*/ 58 w 217"/>
                <a:gd name="T89" fmla="*/ 82 h 197"/>
                <a:gd name="T90" fmla="*/ 52 w 217"/>
                <a:gd name="T91" fmla="*/ 71 h 197"/>
                <a:gd name="T92" fmla="*/ 61 w 217"/>
                <a:gd name="T93" fmla="*/ 62 h 197"/>
                <a:gd name="T94" fmla="*/ 72 w 217"/>
                <a:gd name="T95" fmla="*/ 60 h 197"/>
                <a:gd name="T96" fmla="*/ 82 w 217"/>
                <a:gd name="T97" fmla="*/ 59 h 197"/>
                <a:gd name="T98" fmla="*/ 88 w 217"/>
                <a:gd name="T99" fmla="*/ 51 h 197"/>
                <a:gd name="T100" fmla="*/ 84 w 217"/>
                <a:gd name="T101" fmla="*/ 43 h 197"/>
                <a:gd name="T102" fmla="*/ 73 w 217"/>
                <a:gd name="T103" fmla="*/ 38 h 197"/>
                <a:gd name="T104" fmla="*/ 62 w 217"/>
                <a:gd name="T105" fmla="*/ 45 h 197"/>
                <a:gd name="T106" fmla="*/ 65 w 217"/>
                <a:gd name="T107" fmla="*/ 56 h 197"/>
                <a:gd name="T108" fmla="*/ 55 w 217"/>
                <a:gd name="T109" fmla="*/ 66 h 197"/>
                <a:gd name="T110" fmla="*/ 44 w 217"/>
                <a:gd name="T111" fmla="*/ 65 h 197"/>
                <a:gd name="T112" fmla="*/ 33 w 217"/>
                <a:gd name="T113" fmla="*/ 51 h 197"/>
                <a:gd name="T114" fmla="*/ 24 w 217"/>
                <a:gd name="T115" fmla="*/ 39 h 197"/>
                <a:gd name="T116" fmla="*/ 16 w 217"/>
                <a:gd name="T117" fmla="*/ 27 h 197"/>
                <a:gd name="T118" fmla="*/ 10 w 217"/>
                <a:gd name="T119" fmla="*/ 18 h 197"/>
                <a:gd name="T120" fmla="*/ 2 w 217"/>
                <a:gd name="T121" fmla="*/ 8 h 19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17"/>
                <a:gd name="T184" fmla="*/ 0 h 197"/>
                <a:gd name="T185" fmla="*/ 217 w 217"/>
                <a:gd name="T186" fmla="*/ 197 h 197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17" h="197">
                  <a:moveTo>
                    <a:pt x="0" y="4"/>
                  </a:moveTo>
                  <a:lnTo>
                    <a:pt x="0" y="4"/>
                  </a:lnTo>
                  <a:lnTo>
                    <a:pt x="1" y="4"/>
                  </a:lnTo>
                  <a:lnTo>
                    <a:pt x="2" y="3"/>
                  </a:lnTo>
                  <a:lnTo>
                    <a:pt x="4" y="3"/>
                  </a:lnTo>
                  <a:lnTo>
                    <a:pt x="5" y="3"/>
                  </a:lnTo>
                  <a:lnTo>
                    <a:pt x="6" y="3"/>
                  </a:lnTo>
                  <a:lnTo>
                    <a:pt x="7" y="3"/>
                  </a:lnTo>
                  <a:lnTo>
                    <a:pt x="8" y="3"/>
                  </a:lnTo>
                  <a:lnTo>
                    <a:pt x="10" y="3"/>
                  </a:lnTo>
                  <a:lnTo>
                    <a:pt x="12" y="3"/>
                  </a:lnTo>
                  <a:lnTo>
                    <a:pt x="15" y="3"/>
                  </a:lnTo>
                  <a:lnTo>
                    <a:pt x="16" y="1"/>
                  </a:lnTo>
                  <a:lnTo>
                    <a:pt x="17" y="1"/>
                  </a:lnTo>
                  <a:lnTo>
                    <a:pt x="18" y="1"/>
                  </a:lnTo>
                  <a:lnTo>
                    <a:pt x="21" y="1"/>
                  </a:lnTo>
                  <a:lnTo>
                    <a:pt x="22" y="1"/>
                  </a:lnTo>
                  <a:lnTo>
                    <a:pt x="24" y="1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29" y="0"/>
                  </a:lnTo>
                  <a:lnTo>
                    <a:pt x="32" y="0"/>
                  </a:lnTo>
                  <a:lnTo>
                    <a:pt x="33" y="0"/>
                  </a:lnTo>
                  <a:lnTo>
                    <a:pt x="35" y="0"/>
                  </a:lnTo>
                  <a:lnTo>
                    <a:pt x="38" y="0"/>
                  </a:lnTo>
                  <a:lnTo>
                    <a:pt x="39" y="0"/>
                  </a:lnTo>
                  <a:lnTo>
                    <a:pt x="42" y="0"/>
                  </a:lnTo>
                  <a:lnTo>
                    <a:pt x="43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49" y="0"/>
                  </a:lnTo>
                  <a:lnTo>
                    <a:pt x="51" y="0"/>
                  </a:lnTo>
                  <a:lnTo>
                    <a:pt x="52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60" y="0"/>
                  </a:lnTo>
                  <a:lnTo>
                    <a:pt x="61" y="0"/>
                  </a:lnTo>
                  <a:lnTo>
                    <a:pt x="63" y="0"/>
                  </a:lnTo>
                  <a:lnTo>
                    <a:pt x="65" y="0"/>
                  </a:lnTo>
                  <a:lnTo>
                    <a:pt x="67" y="0"/>
                  </a:lnTo>
                  <a:lnTo>
                    <a:pt x="68" y="0"/>
                  </a:lnTo>
                  <a:lnTo>
                    <a:pt x="71" y="0"/>
                  </a:lnTo>
                  <a:lnTo>
                    <a:pt x="73" y="0"/>
                  </a:lnTo>
                  <a:lnTo>
                    <a:pt x="74" y="0"/>
                  </a:lnTo>
                  <a:lnTo>
                    <a:pt x="77" y="1"/>
                  </a:lnTo>
                  <a:lnTo>
                    <a:pt x="78" y="1"/>
                  </a:lnTo>
                  <a:lnTo>
                    <a:pt x="79" y="1"/>
                  </a:lnTo>
                  <a:lnTo>
                    <a:pt x="80" y="3"/>
                  </a:lnTo>
                  <a:lnTo>
                    <a:pt x="83" y="3"/>
                  </a:lnTo>
                  <a:lnTo>
                    <a:pt x="84" y="3"/>
                  </a:lnTo>
                  <a:lnTo>
                    <a:pt x="87" y="3"/>
                  </a:lnTo>
                  <a:lnTo>
                    <a:pt x="88" y="4"/>
                  </a:lnTo>
                  <a:lnTo>
                    <a:pt x="89" y="4"/>
                  </a:lnTo>
                  <a:lnTo>
                    <a:pt x="90" y="4"/>
                  </a:lnTo>
                  <a:lnTo>
                    <a:pt x="92" y="5"/>
                  </a:lnTo>
                  <a:lnTo>
                    <a:pt x="93" y="5"/>
                  </a:lnTo>
                  <a:lnTo>
                    <a:pt x="94" y="6"/>
                  </a:lnTo>
                  <a:lnTo>
                    <a:pt x="95" y="6"/>
                  </a:lnTo>
                  <a:lnTo>
                    <a:pt x="96" y="8"/>
                  </a:lnTo>
                  <a:lnTo>
                    <a:pt x="99" y="9"/>
                  </a:lnTo>
                  <a:lnTo>
                    <a:pt x="100" y="10"/>
                  </a:lnTo>
                  <a:lnTo>
                    <a:pt x="101" y="10"/>
                  </a:lnTo>
                  <a:lnTo>
                    <a:pt x="102" y="12"/>
                  </a:lnTo>
                  <a:lnTo>
                    <a:pt x="105" y="12"/>
                  </a:lnTo>
                  <a:lnTo>
                    <a:pt x="106" y="15"/>
                  </a:lnTo>
                  <a:lnTo>
                    <a:pt x="107" y="16"/>
                  </a:lnTo>
                  <a:lnTo>
                    <a:pt x="110" y="17"/>
                  </a:lnTo>
                  <a:lnTo>
                    <a:pt x="112" y="20"/>
                  </a:lnTo>
                  <a:lnTo>
                    <a:pt x="115" y="21"/>
                  </a:lnTo>
                  <a:lnTo>
                    <a:pt x="116" y="22"/>
                  </a:lnTo>
                  <a:lnTo>
                    <a:pt x="118" y="25"/>
                  </a:lnTo>
                  <a:lnTo>
                    <a:pt x="121" y="27"/>
                  </a:lnTo>
                  <a:lnTo>
                    <a:pt x="123" y="30"/>
                  </a:lnTo>
                  <a:lnTo>
                    <a:pt x="126" y="31"/>
                  </a:lnTo>
                  <a:lnTo>
                    <a:pt x="128" y="33"/>
                  </a:lnTo>
                  <a:lnTo>
                    <a:pt x="129" y="34"/>
                  </a:lnTo>
                  <a:lnTo>
                    <a:pt x="133" y="38"/>
                  </a:lnTo>
                  <a:lnTo>
                    <a:pt x="136" y="39"/>
                  </a:lnTo>
                  <a:lnTo>
                    <a:pt x="138" y="42"/>
                  </a:lnTo>
                  <a:lnTo>
                    <a:pt x="140" y="44"/>
                  </a:lnTo>
                  <a:lnTo>
                    <a:pt x="143" y="47"/>
                  </a:lnTo>
                  <a:lnTo>
                    <a:pt x="145" y="49"/>
                  </a:lnTo>
                  <a:lnTo>
                    <a:pt x="148" y="51"/>
                  </a:lnTo>
                  <a:lnTo>
                    <a:pt x="150" y="54"/>
                  </a:lnTo>
                  <a:lnTo>
                    <a:pt x="154" y="58"/>
                  </a:lnTo>
                  <a:lnTo>
                    <a:pt x="156" y="59"/>
                  </a:lnTo>
                  <a:lnTo>
                    <a:pt x="159" y="61"/>
                  </a:lnTo>
                  <a:lnTo>
                    <a:pt x="161" y="65"/>
                  </a:lnTo>
                  <a:lnTo>
                    <a:pt x="163" y="67"/>
                  </a:lnTo>
                  <a:lnTo>
                    <a:pt x="167" y="70"/>
                  </a:lnTo>
                  <a:lnTo>
                    <a:pt x="170" y="72"/>
                  </a:lnTo>
                  <a:lnTo>
                    <a:pt x="172" y="75"/>
                  </a:lnTo>
                  <a:lnTo>
                    <a:pt x="175" y="77"/>
                  </a:lnTo>
                  <a:lnTo>
                    <a:pt x="177" y="80"/>
                  </a:lnTo>
                  <a:lnTo>
                    <a:pt x="180" y="82"/>
                  </a:lnTo>
                  <a:lnTo>
                    <a:pt x="182" y="84"/>
                  </a:lnTo>
                  <a:lnTo>
                    <a:pt x="184" y="87"/>
                  </a:lnTo>
                  <a:lnTo>
                    <a:pt x="185" y="89"/>
                  </a:lnTo>
                  <a:lnTo>
                    <a:pt x="188" y="92"/>
                  </a:lnTo>
                  <a:lnTo>
                    <a:pt x="190" y="94"/>
                  </a:lnTo>
                  <a:lnTo>
                    <a:pt x="193" y="97"/>
                  </a:lnTo>
                  <a:lnTo>
                    <a:pt x="195" y="99"/>
                  </a:lnTo>
                  <a:lnTo>
                    <a:pt x="198" y="100"/>
                  </a:lnTo>
                  <a:lnTo>
                    <a:pt x="199" y="103"/>
                  </a:lnTo>
                  <a:lnTo>
                    <a:pt x="201" y="105"/>
                  </a:lnTo>
                  <a:lnTo>
                    <a:pt x="203" y="106"/>
                  </a:lnTo>
                  <a:lnTo>
                    <a:pt x="205" y="109"/>
                  </a:lnTo>
                  <a:lnTo>
                    <a:pt x="206" y="110"/>
                  </a:lnTo>
                  <a:lnTo>
                    <a:pt x="207" y="112"/>
                  </a:lnTo>
                  <a:lnTo>
                    <a:pt x="210" y="115"/>
                  </a:lnTo>
                  <a:lnTo>
                    <a:pt x="211" y="116"/>
                  </a:lnTo>
                  <a:lnTo>
                    <a:pt x="212" y="117"/>
                  </a:lnTo>
                  <a:lnTo>
                    <a:pt x="212" y="119"/>
                  </a:lnTo>
                  <a:lnTo>
                    <a:pt x="213" y="120"/>
                  </a:lnTo>
                  <a:lnTo>
                    <a:pt x="215" y="121"/>
                  </a:lnTo>
                  <a:lnTo>
                    <a:pt x="216" y="122"/>
                  </a:lnTo>
                  <a:lnTo>
                    <a:pt x="216" y="124"/>
                  </a:lnTo>
                  <a:lnTo>
                    <a:pt x="217" y="125"/>
                  </a:lnTo>
                  <a:lnTo>
                    <a:pt x="217" y="126"/>
                  </a:lnTo>
                  <a:lnTo>
                    <a:pt x="217" y="128"/>
                  </a:lnTo>
                  <a:lnTo>
                    <a:pt x="217" y="131"/>
                  </a:lnTo>
                  <a:lnTo>
                    <a:pt x="217" y="132"/>
                  </a:lnTo>
                  <a:lnTo>
                    <a:pt x="217" y="133"/>
                  </a:lnTo>
                  <a:lnTo>
                    <a:pt x="217" y="134"/>
                  </a:lnTo>
                  <a:lnTo>
                    <a:pt x="217" y="136"/>
                  </a:lnTo>
                  <a:lnTo>
                    <a:pt x="217" y="137"/>
                  </a:lnTo>
                  <a:lnTo>
                    <a:pt x="217" y="139"/>
                  </a:lnTo>
                  <a:lnTo>
                    <a:pt x="217" y="141"/>
                  </a:lnTo>
                  <a:lnTo>
                    <a:pt x="217" y="142"/>
                  </a:lnTo>
                  <a:lnTo>
                    <a:pt x="217" y="143"/>
                  </a:lnTo>
                  <a:lnTo>
                    <a:pt x="217" y="144"/>
                  </a:lnTo>
                  <a:lnTo>
                    <a:pt x="217" y="146"/>
                  </a:lnTo>
                  <a:lnTo>
                    <a:pt x="217" y="147"/>
                  </a:lnTo>
                  <a:lnTo>
                    <a:pt x="217" y="148"/>
                  </a:lnTo>
                  <a:lnTo>
                    <a:pt x="217" y="149"/>
                  </a:lnTo>
                  <a:lnTo>
                    <a:pt x="217" y="150"/>
                  </a:lnTo>
                  <a:lnTo>
                    <a:pt x="216" y="151"/>
                  </a:lnTo>
                  <a:lnTo>
                    <a:pt x="216" y="154"/>
                  </a:lnTo>
                  <a:lnTo>
                    <a:pt x="216" y="155"/>
                  </a:lnTo>
                  <a:lnTo>
                    <a:pt x="216" y="158"/>
                  </a:lnTo>
                  <a:lnTo>
                    <a:pt x="216" y="159"/>
                  </a:lnTo>
                  <a:lnTo>
                    <a:pt x="216" y="160"/>
                  </a:lnTo>
                  <a:lnTo>
                    <a:pt x="216" y="161"/>
                  </a:lnTo>
                  <a:lnTo>
                    <a:pt x="216" y="163"/>
                  </a:lnTo>
                  <a:lnTo>
                    <a:pt x="216" y="164"/>
                  </a:lnTo>
                  <a:lnTo>
                    <a:pt x="216" y="165"/>
                  </a:lnTo>
                  <a:lnTo>
                    <a:pt x="215" y="168"/>
                  </a:lnTo>
                  <a:lnTo>
                    <a:pt x="215" y="170"/>
                  </a:lnTo>
                  <a:lnTo>
                    <a:pt x="215" y="171"/>
                  </a:lnTo>
                  <a:lnTo>
                    <a:pt x="215" y="172"/>
                  </a:lnTo>
                  <a:lnTo>
                    <a:pt x="215" y="173"/>
                  </a:lnTo>
                  <a:lnTo>
                    <a:pt x="215" y="175"/>
                  </a:lnTo>
                  <a:lnTo>
                    <a:pt x="213" y="176"/>
                  </a:lnTo>
                  <a:lnTo>
                    <a:pt x="213" y="177"/>
                  </a:lnTo>
                  <a:lnTo>
                    <a:pt x="213" y="178"/>
                  </a:lnTo>
                  <a:lnTo>
                    <a:pt x="213" y="180"/>
                  </a:lnTo>
                  <a:lnTo>
                    <a:pt x="213" y="181"/>
                  </a:lnTo>
                  <a:lnTo>
                    <a:pt x="213" y="182"/>
                  </a:lnTo>
                  <a:lnTo>
                    <a:pt x="212" y="183"/>
                  </a:lnTo>
                  <a:lnTo>
                    <a:pt x="212" y="185"/>
                  </a:lnTo>
                  <a:lnTo>
                    <a:pt x="212" y="186"/>
                  </a:lnTo>
                  <a:lnTo>
                    <a:pt x="212" y="187"/>
                  </a:lnTo>
                  <a:lnTo>
                    <a:pt x="212" y="188"/>
                  </a:lnTo>
                  <a:lnTo>
                    <a:pt x="212" y="190"/>
                  </a:lnTo>
                  <a:lnTo>
                    <a:pt x="211" y="192"/>
                  </a:lnTo>
                  <a:lnTo>
                    <a:pt x="211" y="194"/>
                  </a:lnTo>
                  <a:lnTo>
                    <a:pt x="211" y="195"/>
                  </a:lnTo>
                  <a:lnTo>
                    <a:pt x="211" y="197"/>
                  </a:lnTo>
                  <a:lnTo>
                    <a:pt x="210" y="197"/>
                  </a:lnTo>
                  <a:lnTo>
                    <a:pt x="209" y="197"/>
                  </a:lnTo>
                  <a:lnTo>
                    <a:pt x="207" y="195"/>
                  </a:lnTo>
                  <a:lnTo>
                    <a:pt x="206" y="195"/>
                  </a:lnTo>
                  <a:lnTo>
                    <a:pt x="205" y="194"/>
                  </a:lnTo>
                  <a:lnTo>
                    <a:pt x="204" y="194"/>
                  </a:lnTo>
                  <a:lnTo>
                    <a:pt x="203" y="193"/>
                  </a:lnTo>
                  <a:lnTo>
                    <a:pt x="200" y="193"/>
                  </a:lnTo>
                  <a:lnTo>
                    <a:pt x="199" y="192"/>
                  </a:lnTo>
                  <a:lnTo>
                    <a:pt x="198" y="191"/>
                  </a:lnTo>
                  <a:lnTo>
                    <a:pt x="196" y="191"/>
                  </a:lnTo>
                  <a:lnTo>
                    <a:pt x="195" y="190"/>
                  </a:lnTo>
                  <a:lnTo>
                    <a:pt x="194" y="190"/>
                  </a:lnTo>
                  <a:lnTo>
                    <a:pt x="193" y="190"/>
                  </a:lnTo>
                  <a:lnTo>
                    <a:pt x="192" y="188"/>
                  </a:lnTo>
                  <a:lnTo>
                    <a:pt x="190" y="188"/>
                  </a:lnTo>
                  <a:lnTo>
                    <a:pt x="189" y="187"/>
                  </a:lnTo>
                  <a:lnTo>
                    <a:pt x="188" y="186"/>
                  </a:lnTo>
                  <a:lnTo>
                    <a:pt x="187" y="186"/>
                  </a:lnTo>
                  <a:lnTo>
                    <a:pt x="185" y="186"/>
                  </a:lnTo>
                  <a:lnTo>
                    <a:pt x="183" y="185"/>
                  </a:lnTo>
                  <a:lnTo>
                    <a:pt x="182" y="183"/>
                  </a:lnTo>
                  <a:lnTo>
                    <a:pt x="181" y="182"/>
                  </a:lnTo>
                  <a:lnTo>
                    <a:pt x="178" y="181"/>
                  </a:lnTo>
                  <a:lnTo>
                    <a:pt x="177" y="181"/>
                  </a:lnTo>
                  <a:lnTo>
                    <a:pt x="176" y="180"/>
                  </a:lnTo>
                  <a:lnTo>
                    <a:pt x="175" y="178"/>
                  </a:lnTo>
                  <a:lnTo>
                    <a:pt x="172" y="177"/>
                  </a:lnTo>
                  <a:lnTo>
                    <a:pt x="171" y="176"/>
                  </a:lnTo>
                  <a:lnTo>
                    <a:pt x="168" y="176"/>
                  </a:lnTo>
                  <a:lnTo>
                    <a:pt x="167" y="175"/>
                  </a:lnTo>
                  <a:lnTo>
                    <a:pt x="166" y="173"/>
                  </a:lnTo>
                  <a:lnTo>
                    <a:pt x="163" y="172"/>
                  </a:lnTo>
                  <a:lnTo>
                    <a:pt x="161" y="171"/>
                  </a:lnTo>
                  <a:lnTo>
                    <a:pt x="160" y="170"/>
                  </a:lnTo>
                  <a:lnTo>
                    <a:pt x="159" y="169"/>
                  </a:lnTo>
                  <a:lnTo>
                    <a:pt x="156" y="168"/>
                  </a:lnTo>
                  <a:lnTo>
                    <a:pt x="154" y="166"/>
                  </a:lnTo>
                  <a:lnTo>
                    <a:pt x="153" y="165"/>
                  </a:lnTo>
                  <a:lnTo>
                    <a:pt x="150" y="164"/>
                  </a:lnTo>
                  <a:lnTo>
                    <a:pt x="148" y="163"/>
                  </a:lnTo>
                  <a:lnTo>
                    <a:pt x="146" y="160"/>
                  </a:lnTo>
                  <a:lnTo>
                    <a:pt x="144" y="159"/>
                  </a:lnTo>
                  <a:lnTo>
                    <a:pt x="141" y="158"/>
                  </a:lnTo>
                  <a:lnTo>
                    <a:pt x="140" y="155"/>
                  </a:lnTo>
                  <a:lnTo>
                    <a:pt x="138" y="154"/>
                  </a:lnTo>
                  <a:lnTo>
                    <a:pt x="136" y="154"/>
                  </a:lnTo>
                  <a:lnTo>
                    <a:pt x="133" y="151"/>
                  </a:lnTo>
                  <a:lnTo>
                    <a:pt x="132" y="150"/>
                  </a:lnTo>
                  <a:lnTo>
                    <a:pt x="129" y="148"/>
                  </a:lnTo>
                  <a:lnTo>
                    <a:pt x="127" y="147"/>
                  </a:lnTo>
                  <a:lnTo>
                    <a:pt x="128" y="146"/>
                  </a:lnTo>
                  <a:lnTo>
                    <a:pt x="129" y="144"/>
                  </a:lnTo>
                  <a:lnTo>
                    <a:pt x="131" y="142"/>
                  </a:lnTo>
                  <a:lnTo>
                    <a:pt x="133" y="141"/>
                  </a:lnTo>
                  <a:lnTo>
                    <a:pt x="134" y="139"/>
                  </a:lnTo>
                  <a:lnTo>
                    <a:pt x="136" y="137"/>
                  </a:lnTo>
                  <a:lnTo>
                    <a:pt x="138" y="136"/>
                  </a:lnTo>
                  <a:lnTo>
                    <a:pt x="139" y="134"/>
                  </a:lnTo>
                  <a:lnTo>
                    <a:pt x="140" y="133"/>
                  </a:lnTo>
                  <a:lnTo>
                    <a:pt x="141" y="132"/>
                  </a:lnTo>
                  <a:lnTo>
                    <a:pt x="143" y="129"/>
                  </a:lnTo>
                  <a:lnTo>
                    <a:pt x="145" y="128"/>
                  </a:lnTo>
                  <a:lnTo>
                    <a:pt x="146" y="127"/>
                  </a:lnTo>
                  <a:lnTo>
                    <a:pt x="148" y="126"/>
                  </a:lnTo>
                  <a:lnTo>
                    <a:pt x="149" y="125"/>
                  </a:lnTo>
                  <a:lnTo>
                    <a:pt x="150" y="124"/>
                  </a:lnTo>
                  <a:lnTo>
                    <a:pt x="151" y="125"/>
                  </a:lnTo>
                  <a:lnTo>
                    <a:pt x="153" y="125"/>
                  </a:lnTo>
                  <a:lnTo>
                    <a:pt x="154" y="126"/>
                  </a:lnTo>
                  <a:lnTo>
                    <a:pt x="155" y="126"/>
                  </a:lnTo>
                  <a:lnTo>
                    <a:pt x="156" y="126"/>
                  </a:lnTo>
                  <a:lnTo>
                    <a:pt x="158" y="126"/>
                  </a:lnTo>
                  <a:lnTo>
                    <a:pt x="159" y="126"/>
                  </a:lnTo>
                  <a:lnTo>
                    <a:pt x="160" y="125"/>
                  </a:lnTo>
                  <a:lnTo>
                    <a:pt x="161" y="125"/>
                  </a:lnTo>
                  <a:lnTo>
                    <a:pt x="162" y="125"/>
                  </a:lnTo>
                  <a:lnTo>
                    <a:pt x="163" y="124"/>
                  </a:lnTo>
                  <a:lnTo>
                    <a:pt x="166" y="122"/>
                  </a:lnTo>
                  <a:lnTo>
                    <a:pt x="166" y="121"/>
                  </a:lnTo>
                  <a:lnTo>
                    <a:pt x="167" y="120"/>
                  </a:lnTo>
                  <a:lnTo>
                    <a:pt x="167" y="119"/>
                  </a:lnTo>
                  <a:lnTo>
                    <a:pt x="167" y="117"/>
                  </a:lnTo>
                  <a:lnTo>
                    <a:pt x="168" y="117"/>
                  </a:lnTo>
                  <a:lnTo>
                    <a:pt x="168" y="116"/>
                  </a:lnTo>
                  <a:lnTo>
                    <a:pt x="168" y="115"/>
                  </a:lnTo>
                  <a:lnTo>
                    <a:pt x="168" y="114"/>
                  </a:lnTo>
                  <a:lnTo>
                    <a:pt x="168" y="112"/>
                  </a:lnTo>
                  <a:lnTo>
                    <a:pt x="168" y="111"/>
                  </a:lnTo>
                  <a:lnTo>
                    <a:pt x="168" y="110"/>
                  </a:lnTo>
                  <a:lnTo>
                    <a:pt x="167" y="110"/>
                  </a:lnTo>
                  <a:lnTo>
                    <a:pt x="167" y="109"/>
                  </a:lnTo>
                  <a:lnTo>
                    <a:pt x="167" y="107"/>
                  </a:lnTo>
                  <a:lnTo>
                    <a:pt x="166" y="106"/>
                  </a:lnTo>
                  <a:lnTo>
                    <a:pt x="165" y="105"/>
                  </a:lnTo>
                  <a:lnTo>
                    <a:pt x="163" y="105"/>
                  </a:lnTo>
                  <a:lnTo>
                    <a:pt x="162" y="104"/>
                  </a:lnTo>
                  <a:lnTo>
                    <a:pt x="161" y="104"/>
                  </a:lnTo>
                  <a:lnTo>
                    <a:pt x="160" y="103"/>
                  </a:lnTo>
                  <a:lnTo>
                    <a:pt x="158" y="103"/>
                  </a:lnTo>
                  <a:lnTo>
                    <a:pt x="156" y="103"/>
                  </a:lnTo>
                  <a:lnTo>
                    <a:pt x="155" y="103"/>
                  </a:lnTo>
                  <a:lnTo>
                    <a:pt x="153" y="103"/>
                  </a:lnTo>
                  <a:lnTo>
                    <a:pt x="151" y="104"/>
                  </a:lnTo>
                  <a:lnTo>
                    <a:pt x="149" y="105"/>
                  </a:lnTo>
                  <a:lnTo>
                    <a:pt x="149" y="106"/>
                  </a:lnTo>
                  <a:lnTo>
                    <a:pt x="148" y="107"/>
                  </a:lnTo>
                  <a:lnTo>
                    <a:pt x="146" y="109"/>
                  </a:lnTo>
                  <a:lnTo>
                    <a:pt x="145" y="110"/>
                  </a:lnTo>
                  <a:lnTo>
                    <a:pt x="145" y="111"/>
                  </a:lnTo>
                  <a:lnTo>
                    <a:pt x="145" y="112"/>
                  </a:lnTo>
                  <a:lnTo>
                    <a:pt x="145" y="114"/>
                  </a:lnTo>
                  <a:lnTo>
                    <a:pt x="145" y="115"/>
                  </a:lnTo>
                  <a:lnTo>
                    <a:pt x="145" y="116"/>
                  </a:lnTo>
                  <a:lnTo>
                    <a:pt x="145" y="117"/>
                  </a:lnTo>
                  <a:lnTo>
                    <a:pt x="145" y="119"/>
                  </a:lnTo>
                  <a:lnTo>
                    <a:pt x="146" y="120"/>
                  </a:lnTo>
                  <a:lnTo>
                    <a:pt x="148" y="121"/>
                  </a:lnTo>
                  <a:lnTo>
                    <a:pt x="148" y="122"/>
                  </a:lnTo>
                  <a:lnTo>
                    <a:pt x="149" y="122"/>
                  </a:lnTo>
                  <a:lnTo>
                    <a:pt x="148" y="124"/>
                  </a:lnTo>
                  <a:lnTo>
                    <a:pt x="145" y="125"/>
                  </a:lnTo>
                  <a:lnTo>
                    <a:pt x="144" y="126"/>
                  </a:lnTo>
                  <a:lnTo>
                    <a:pt x="143" y="128"/>
                  </a:lnTo>
                  <a:lnTo>
                    <a:pt x="141" y="129"/>
                  </a:lnTo>
                  <a:lnTo>
                    <a:pt x="140" y="131"/>
                  </a:lnTo>
                  <a:lnTo>
                    <a:pt x="138" y="132"/>
                  </a:lnTo>
                  <a:lnTo>
                    <a:pt x="137" y="133"/>
                  </a:lnTo>
                  <a:lnTo>
                    <a:pt x="136" y="136"/>
                  </a:lnTo>
                  <a:lnTo>
                    <a:pt x="134" y="137"/>
                  </a:lnTo>
                  <a:lnTo>
                    <a:pt x="132" y="138"/>
                  </a:lnTo>
                  <a:lnTo>
                    <a:pt x="131" y="141"/>
                  </a:lnTo>
                  <a:lnTo>
                    <a:pt x="129" y="142"/>
                  </a:lnTo>
                  <a:lnTo>
                    <a:pt x="128" y="143"/>
                  </a:lnTo>
                  <a:lnTo>
                    <a:pt x="127" y="144"/>
                  </a:lnTo>
                  <a:lnTo>
                    <a:pt x="126" y="146"/>
                  </a:lnTo>
                  <a:lnTo>
                    <a:pt x="124" y="144"/>
                  </a:lnTo>
                  <a:lnTo>
                    <a:pt x="123" y="144"/>
                  </a:lnTo>
                  <a:lnTo>
                    <a:pt x="122" y="142"/>
                  </a:lnTo>
                  <a:lnTo>
                    <a:pt x="121" y="142"/>
                  </a:lnTo>
                  <a:lnTo>
                    <a:pt x="118" y="141"/>
                  </a:lnTo>
                  <a:lnTo>
                    <a:pt x="118" y="139"/>
                  </a:lnTo>
                  <a:lnTo>
                    <a:pt x="117" y="138"/>
                  </a:lnTo>
                  <a:lnTo>
                    <a:pt x="115" y="137"/>
                  </a:lnTo>
                  <a:lnTo>
                    <a:pt x="115" y="136"/>
                  </a:lnTo>
                  <a:lnTo>
                    <a:pt x="114" y="134"/>
                  </a:lnTo>
                  <a:lnTo>
                    <a:pt x="111" y="134"/>
                  </a:lnTo>
                  <a:lnTo>
                    <a:pt x="111" y="133"/>
                  </a:lnTo>
                  <a:lnTo>
                    <a:pt x="110" y="132"/>
                  </a:lnTo>
                  <a:lnTo>
                    <a:pt x="107" y="131"/>
                  </a:lnTo>
                  <a:lnTo>
                    <a:pt x="106" y="129"/>
                  </a:lnTo>
                  <a:lnTo>
                    <a:pt x="106" y="128"/>
                  </a:lnTo>
                  <a:lnTo>
                    <a:pt x="104" y="127"/>
                  </a:lnTo>
                  <a:lnTo>
                    <a:pt x="104" y="126"/>
                  </a:lnTo>
                  <a:lnTo>
                    <a:pt x="101" y="125"/>
                  </a:lnTo>
                  <a:lnTo>
                    <a:pt x="101" y="124"/>
                  </a:lnTo>
                  <a:lnTo>
                    <a:pt x="99" y="122"/>
                  </a:lnTo>
                  <a:lnTo>
                    <a:pt x="97" y="122"/>
                  </a:lnTo>
                  <a:lnTo>
                    <a:pt x="96" y="120"/>
                  </a:lnTo>
                  <a:lnTo>
                    <a:pt x="95" y="120"/>
                  </a:lnTo>
                  <a:lnTo>
                    <a:pt x="94" y="117"/>
                  </a:lnTo>
                  <a:lnTo>
                    <a:pt x="93" y="117"/>
                  </a:lnTo>
                  <a:lnTo>
                    <a:pt x="92" y="116"/>
                  </a:lnTo>
                  <a:lnTo>
                    <a:pt x="90" y="115"/>
                  </a:lnTo>
                  <a:lnTo>
                    <a:pt x="89" y="112"/>
                  </a:lnTo>
                  <a:lnTo>
                    <a:pt x="88" y="111"/>
                  </a:lnTo>
                  <a:lnTo>
                    <a:pt x="87" y="110"/>
                  </a:lnTo>
                  <a:lnTo>
                    <a:pt x="85" y="110"/>
                  </a:lnTo>
                  <a:lnTo>
                    <a:pt x="84" y="109"/>
                  </a:lnTo>
                  <a:lnTo>
                    <a:pt x="83" y="107"/>
                  </a:lnTo>
                  <a:lnTo>
                    <a:pt x="80" y="106"/>
                  </a:lnTo>
                  <a:lnTo>
                    <a:pt x="80" y="105"/>
                  </a:lnTo>
                  <a:lnTo>
                    <a:pt x="79" y="104"/>
                  </a:lnTo>
                  <a:lnTo>
                    <a:pt x="78" y="103"/>
                  </a:lnTo>
                  <a:lnTo>
                    <a:pt x="77" y="102"/>
                  </a:lnTo>
                  <a:lnTo>
                    <a:pt x="75" y="100"/>
                  </a:lnTo>
                  <a:lnTo>
                    <a:pt x="74" y="99"/>
                  </a:lnTo>
                  <a:lnTo>
                    <a:pt x="74" y="98"/>
                  </a:lnTo>
                  <a:lnTo>
                    <a:pt x="72" y="97"/>
                  </a:lnTo>
                  <a:lnTo>
                    <a:pt x="72" y="95"/>
                  </a:lnTo>
                  <a:lnTo>
                    <a:pt x="71" y="94"/>
                  </a:lnTo>
                  <a:lnTo>
                    <a:pt x="70" y="94"/>
                  </a:lnTo>
                  <a:lnTo>
                    <a:pt x="68" y="92"/>
                  </a:lnTo>
                  <a:lnTo>
                    <a:pt x="67" y="92"/>
                  </a:lnTo>
                  <a:lnTo>
                    <a:pt x="66" y="90"/>
                  </a:lnTo>
                  <a:lnTo>
                    <a:pt x="65" y="89"/>
                  </a:lnTo>
                  <a:lnTo>
                    <a:pt x="63" y="88"/>
                  </a:lnTo>
                  <a:lnTo>
                    <a:pt x="62" y="87"/>
                  </a:lnTo>
                  <a:lnTo>
                    <a:pt x="62" y="85"/>
                  </a:lnTo>
                  <a:lnTo>
                    <a:pt x="61" y="84"/>
                  </a:lnTo>
                  <a:lnTo>
                    <a:pt x="60" y="83"/>
                  </a:lnTo>
                  <a:lnTo>
                    <a:pt x="58" y="82"/>
                  </a:lnTo>
                  <a:lnTo>
                    <a:pt x="57" y="81"/>
                  </a:lnTo>
                  <a:lnTo>
                    <a:pt x="56" y="80"/>
                  </a:lnTo>
                  <a:lnTo>
                    <a:pt x="55" y="78"/>
                  </a:lnTo>
                  <a:lnTo>
                    <a:pt x="52" y="77"/>
                  </a:lnTo>
                  <a:lnTo>
                    <a:pt x="52" y="75"/>
                  </a:lnTo>
                  <a:lnTo>
                    <a:pt x="51" y="73"/>
                  </a:lnTo>
                  <a:lnTo>
                    <a:pt x="52" y="72"/>
                  </a:lnTo>
                  <a:lnTo>
                    <a:pt x="52" y="71"/>
                  </a:lnTo>
                  <a:lnTo>
                    <a:pt x="54" y="70"/>
                  </a:lnTo>
                  <a:lnTo>
                    <a:pt x="55" y="68"/>
                  </a:lnTo>
                  <a:lnTo>
                    <a:pt x="56" y="68"/>
                  </a:lnTo>
                  <a:lnTo>
                    <a:pt x="57" y="67"/>
                  </a:lnTo>
                  <a:lnTo>
                    <a:pt x="57" y="66"/>
                  </a:lnTo>
                  <a:lnTo>
                    <a:pt x="60" y="65"/>
                  </a:lnTo>
                  <a:lnTo>
                    <a:pt x="60" y="64"/>
                  </a:lnTo>
                  <a:lnTo>
                    <a:pt x="61" y="62"/>
                  </a:lnTo>
                  <a:lnTo>
                    <a:pt x="62" y="61"/>
                  </a:lnTo>
                  <a:lnTo>
                    <a:pt x="63" y="61"/>
                  </a:lnTo>
                  <a:lnTo>
                    <a:pt x="65" y="59"/>
                  </a:lnTo>
                  <a:lnTo>
                    <a:pt x="66" y="58"/>
                  </a:lnTo>
                  <a:lnTo>
                    <a:pt x="67" y="58"/>
                  </a:lnTo>
                  <a:lnTo>
                    <a:pt x="68" y="59"/>
                  </a:lnTo>
                  <a:lnTo>
                    <a:pt x="70" y="59"/>
                  </a:lnTo>
                  <a:lnTo>
                    <a:pt x="72" y="60"/>
                  </a:lnTo>
                  <a:lnTo>
                    <a:pt x="73" y="60"/>
                  </a:lnTo>
                  <a:lnTo>
                    <a:pt x="74" y="60"/>
                  </a:lnTo>
                  <a:lnTo>
                    <a:pt x="75" y="60"/>
                  </a:lnTo>
                  <a:lnTo>
                    <a:pt x="77" y="60"/>
                  </a:lnTo>
                  <a:lnTo>
                    <a:pt x="78" y="60"/>
                  </a:lnTo>
                  <a:lnTo>
                    <a:pt x="79" y="60"/>
                  </a:lnTo>
                  <a:lnTo>
                    <a:pt x="80" y="60"/>
                  </a:lnTo>
                  <a:lnTo>
                    <a:pt x="82" y="59"/>
                  </a:lnTo>
                  <a:lnTo>
                    <a:pt x="83" y="59"/>
                  </a:lnTo>
                  <a:lnTo>
                    <a:pt x="84" y="58"/>
                  </a:lnTo>
                  <a:lnTo>
                    <a:pt x="85" y="58"/>
                  </a:lnTo>
                  <a:lnTo>
                    <a:pt x="85" y="56"/>
                  </a:lnTo>
                  <a:lnTo>
                    <a:pt x="87" y="55"/>
                  </a:lnTo>
                  <a:lnTo>
                    <a:pt x="87" y="54"/>
                  </a:lnTo>
                  <a:lnTo>
                    <a:pt x="87" y="53"/>
                  </a:lnTo>
                  <a:lnTo>
                    <a:pt x="88" y="51"/>
                  </a:lnTo>
                  <a:lnTo>
                    <a:pt x="88" y="49"/>
                  </a:lnTo>
                  <a:lnTo>
                    <a:pt x="87" y="49"/>
                  </a:lnTo>
                  <a:lnTo>
                    <a:pt x="87" y="48"/>
                  </a:lnTo>
                  <a:lnTo>
                    <a:pt x="87" y="47"/>
                  </a:lnTo>
                  <a:lnTo>
                    <a:pt x="87" y="45"/>
                  </a:lnTo>
                  <a:lnTo>
                    <a:pt x="85" y="44"/>
                  </a:lnTo>
                  <a:lnTo>
                    <a:pt x="84" y="44"/>
                  </a:lnTo>
                  <a:lnTo>
                    <a:pt x="84" y="43"/>
                  </a:lnTo>
                  <a:lnTo>
                    <a:pt x="83" y="42"/>
                  </a:lnTo>
                  <a:lnTo>
                    <a:pt x="82" y="40"/>
                  </a:lnTo>
                  <a:lnTo>
                    <a:pt x="80" y="39"/>
                  </a:lnTo>
                  <a:lnTo>
                    <a:pt x="79" y="39"/>
                  </a:lnTo>
                  <a:lnTo>
                    <a:pt x="78" y="39"/>
                  </a:lnTo>
                  <a:lnTo>
                    <a:pt x="77" y="38"/>
                  </a:lnTo>
                  <a:lnTo>
                    <a:pt x="74" y="38"/>
                  </a:lnTo>
                  <a:lnTo>
                    <a:pt x="73" y="38"/>
                  </a:lnTo>
                  <a:lnTo>
                    <a:pt x="72" y="38"/>
                  </a:lnTo>
                  <a:lnTo>
                    <a:pt x="70" y="38"/>
                  </a:lnTo>
                  <a:lnTo>
                    <a:pt x="68" y="39"/>
                  </a:lnTo>
                  <a:lnTo>
                    <a:pt x="66" y="39"/>
                  </a:lnTo>
                  <a:lnTo>
                    <a:pt x="65" y="40"/>
                  </a:lnTo>
                  <a:lnTo>
                    <a:pt x="65" y="43"/>
                  </a:lnTo>
                  <a:lnTo>
                    <a:pt x="63" y="44"/>
                  </a:lnTo>
                  <a:lnTo>
                    <a:pt x="62" y="45"/>
                  </a:lnTo>
                  <a:lnTo>
                    <a:pt x="62" y="47"/>
                  </a:lnTo>
                  <a:lnTo>
                    <a:pt x="62" y="48"/>
                  </a:lnTo>
                  <a:lnTo>
                    <a:pt x="62" y="49"/>
                  </a:lnTo>
                  <a:lnTo>
                    <a:pt x="62" y="50"/>
                  </a:lnTo>
                  <a:lnTo>
                    <a:pt x="62" y="53"/>
                  </a:lnTo>
                  <a:lnTo>
                    <a:pt x="63" y="53"/>
                  </a:lnTo>
                  <a:lnTo>
                    <a:pt x="63" y="55"/>
                  </a:lnTo>
                  <a:lnTo>
                    <a:pt x="65" y="56"/>
                  </a:lnTo>
                  <a:lnTo>
                    <a:pt x="63" y="58"/>
                  </a:lnTo>
                  <a:lnTo>
                    <a:pt x="61" y="60"/>
                  </a:lnTo>
                  <a:lnTo>
                    <a:pt x="60" y="60"/>
                  </a:lnTo>
                  <a:lnTo>
                    <a:pt x="60" y="61"/>
                  </a:lnTo>
                  <a:lnTo>
                    <a:pt x="58" y="62"/>
                  </a:lnTo>
                  <a:lnTo>
                    <a:pt x="57" y="64"/>
                  </a:lnTo>
                  <a:lnTo>
                    <a:pt x="56" y="65"/>
                  </a:lnTo>
                  <a:lnTo>
                    <a:pt x="55" y="66"/>
                  </a:lnTo>
                  <a:lnTo>
                    <a:pt x="52" y="67"/>
                  </a:lnTo>
                  <a:lnTo>
                    <a:pt x="52" y="68"/>
                  </a:lnTo>
                  <a:lnTo>
                    <a:pt x="51" y="70"/>
                  </a:lnTo>
                  <a:lnTo>
                    <a:pt x="50" y="71"/>
                  </a:lnTo>
                  <a:lnTo>
                    <a:pt x="48" y="70"/>
                  </a:lnTo>
                  <a:lnTo>
                    <a:pt x="46" y="68"/>
                  </a:lnTo>
                  <a:lnTo>
                    <a:pt x="45" y="66"/>
                  </a:lnTo>
                  <a:lnTo>
                    <a:pt x="44" y="65"/>
                  </a:lnTo>
                  <a:lnTo>
                    <a:pt x="43" y="62"/>
                  </a:lnTo>
                  <a:lnTo>
                    <a:pt x="42" y="61"/>
                  </a:lnTo>
                  <a:lnTo>
                    <a:pt x="39" y="60"/>
                  </a:lnTo>
                  <a:lnTo>
                    <a:pt x="39" y="58"/>
                  </a:lnTo>
                  <a:lnTo>
                    <a:pt x="37" y="56"/>
                  </a:lnTo>
                  <a:lnTo>
                    <a:pt x="37" y="55"/>
                  </a:lnTo>
                  <a:lnTo>
                    <a:pt x="34" y="53"/>
                  </a:lnTo>
                  <a:lnTo>
                    <a:pt x="33" y="51"/>
                  </a:lnTo>
                  <a:lnTo>
                    <a:pt x="32" y="50"/>
                  </a:lnTo>
                  <a:lnTo>
                    <a:pt x="30" y="49"/>
                  </a:lnTo>
                  <a:lnTo>
                    <a:pt x="29" y="48"/>
                  </a:lnTo>
                  <a:lnTo>
                    <a:pt x="28" y="45"/>
                  </a:lnTo>
                  <a:lnTo>
                    <a:pt x="28" y="44"/>
                  </a:lnTo>
                  <a:lnTo>
                    <a:pt x="27" y="43"/>
                  </a:lnTo>
                  <a:lnTo>
                    <a:pt x="26" y="42"/>
                  </a:lnTo>
                  <a:lnTo>
                    <a:pt x="24" y="39"/>
                  </a:lnTo>
                  <a:lnTo>
                    <a:pt x="23" y="38"/>
                  </a:lnTo>
                  <a:lnTo>
                    <a:pt x="22" y="37"/>
                  </a:lnTo>
                  <a:lnTo>
                    <a:pt x="21" y="36"/>
                  </a:lnTo>
                  <a:lnTo>
                    <a:pt x="21" y="34"/>
                  </a:lnTo>
                  <a:lnTo>
                    <a:pt x="20" y="33"/>
                  </a:lnTo>
                  <a:lnTo>
                    <a:pt x="18" y="31"/>
                  </a:lnTo>
                  <a:lnTo>
                    <a:pt x="17" y="30"/>
                  </a:lnTo>
                  <a:lnTo>
                    <a:pt x="16" y="27"/>
                  </a:lnTo>
                  <a:lnTo>
                    <a:pt x="15" y="26"/>
                  </a:lnTo>
                  <a:lnTo>
                    <a:pt x="15" y="25"/>
                  </a:lnTo>
                  <a:lnTo>
                    <a:pt x="13" y="23"/>
                  </a:lnTo>
                  <a:lnTo>
                    <a:pt x="12" y="22"/>
                  </a:lnTo>
                  <a:lnTo>
                    <a:pt x="12" y="21"/>
                  </a:lnTo>
                  <a:lnTo>
                    <a:pt x="11" y="21"/>
                  </a:lnTo>
                  <a:lnTo>
                    <a:pt x="10" y="20"/>
                  </a:lnTo>
                  <a:lnTo>
                    <a:pt x="10" y="18"/>
                  </a:lnTo>
                  <a:lnTo>
                    <a:pt x="8" y="17"/>
                  </a:lnTo>
                  <a:lnTo>
                    <a:pt x="7" y="16"/>
                  </a:lnTo>
                  <a:lnTo>
                    <a:pt x="7" y="15"/>
                  </a:lnTo>
                  <a:lnTo>
                    <a:pt x="6" y="14"/>
                  </a:lnTo>
                  <a:lnTo>
                    <a:pt x="5" y="12"/>
                  </a:lnTo>
                  <a:lnTo>
                    <a:pt x="4" y="10"/>
                  </a:lnTo>
                  <a:lnTo>
                    <a:pt x="4" y="9"/>
                  </a:lnTo>
                  <a:lnTo>
                    <a:pt x="2" y="8"/>
                  </a:lnTo>
                  <a:lnTo>
                    <a:pt x="2" y="6"/>
                  </a:lnTo>
                  <a:lnTo>
                    <a:pt x="1" y="5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91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50808" y="4266522"/>
            <a:ext cx="623888" cy="62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Oval 92"/>
          <p:cNvSpPr/>
          <p:nvPr/>
        </p:nvSpPr>
        <p:spPr bwMode="auto">
          <a:xfrm>
            <a:off x="6546032" y="4178491"/>
            <a:ext cx="845575" cy="816078"/>
          </a:xfrm>
          <a:prstGeom prst="ellipse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5" name="Straight Connector 94"/>
          <p:cNvCxnSpPr>
            <a:endCxn id="93" idx="1"/>
          </p:cNvCxnSpPr>
          <p:nvPr/>
        </p:nvCxnSpPr>
        <p:spPr bwMode="auto">
          <a:xfrm flipV="1">
            <a:off x="6148223" y="4298003"/>
            <a:ext cx="521641" cy="627714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97" name="Straight Connector 96"/>
          <p:cNvCxnSpPr>
            <a:stCxn id="93" idx="4"/>
          </p:cNvCxnSpPr>
          <p:nvPr/>
        </p:nvCxnSpPr>
        <p:spPr bwMode="auto">
          <a:xfrm flipH="1">
            <a:off x="6198576" y="4994569"/>
            <a:ext cx="770244" cy="26262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98" name="Oval 97"/>
          <p:cNvSpPr/>
          <p:nvPr/>
        </p:nvSpPr>
        <p:spPr bwMode="auto">
          <a:xfrm>
            <a:off x="7115733" y="4864835"/>
            <a:ext cx="1027472" cy="997974"/>
          </a:xfrm>
          <a:prstGeom prst="ellipse">
            <a:avLst/>
          </a:prstGeom>
          <a:noFill/>
          <a:ln w="38100" cap="flat" cmpd="sng" algn="ctr">
            <a:solidFill>
              <a:srgbClr val="FFFF66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0" name="Straight Connector 99"/>
          <p:cNvCxnSpPr/>
          <p:nvPr/>
        </p:nvCxnSpPr>
        <p:spPr bwMode="auto">
          <a:xfrm flipH="1" flipV="1">
            <a:off x="6942813" y="4429798"/>
            <a:ext cx="944970" cy="504190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02" name="Straight Connector 101"/>
          <p:cNvCxnSpPr>
            <a:stCxn id="98" idx="2"/>
            <a:endCxn id="106" idx="1"/>
          </p:cNvCxnSpPr>
          <p:nvPr/>
        </p:nvCxnSpPr>
        <p:spPr bwMode="auto">
          <a:xfrm flipH="1" flipV="1">
            <a:off x="6893378" y="4479046"/>
            <a:ext cx="222355" cy="884776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06" name="Cloud 105"/>
          <p:cNvSpPr/>
          <p:nvPr/>
        </p:nvSpPr>
        <p:spPr bwMode="auto">
          <a:xfrm>
            <a:off x="6836228" y="4358524"/>
            <a:ext cx="114300" cy="120650"/>
          </a:xfrm>
          <a:prstGeom prst="cloud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9"/>
          <a:srcRect l="10607"/>
          <a:stretch/>
        </p:blipFill>
        <p:spPr>
          <a:xfrm>
            <a:off x="1473822" y="1561352"/>
            <a:ext cx="1398491" cy="879993"/>
          </a:xfrm>
          <a:prstGeom prst="rect">
            <a:avLst/>
          </a:prstGeom>
        </p:spPr>
      </p:pic>
      <p:sp>
        <p:nvSpPr>
          <p:cNvPr id="9" name="Curved Down Arrow 8"/>
          <p:cNvSpPr/>
          <p:nvPr/>
        </p:nvSpPr>
        <p:spPr bwMode="auto">
          <a:xfrm rot="16200000">
            <a:off x="-591788" y="2968564"/>
            <a:ext cx="2483329" cy="1012938"/>
          </a:xfrm>
          <a:prstGeom prst="curvedDownArrow">
            <a:avLst>
              <a:gd name="adj1" fmla="val 25000"/>
              <a:gd name="adj2" fmla="val 50263"/>
              <a:gd name="adj3" fmla="val 25000"/>
            </a:avLst>
          </a:prstGeom>
          <a:solidFill>
            <a:srgbClr val="66FFFF"/>
          </a:solidFill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3" name="Curved Down Arrow 102"/>
          <p:cNvSpPr/>
          <p:nvPr/>
        </p:nvSpPr>
        <p:spPr bwMode="auto">
          <a:xfrm rot="5400000">
            <a:off x="7252343" y="3112376"/>
            <a:ext cx="2491504" cy="1012938"/>
          </a:xfrm>
          <a:prstGeom prst="curvedDownArrow">
            <a:avLst>
              <a:gd name="adj1" fmla="val 25000"/>
              <a:gd name="adj2" fmla="val 50263"/>
              <a:gd name="adj3" fmla="val 25000"/>
            </a:avLst>
          </a:prstGeom>
          <a:solidFill>
            <a:srgbClr val="66FFFF"/>
          </a:solidFill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>
            <a:off x="3529183" y="1874943"/>
            <a:ext cx="2204919" cy="498147"/>
          </a:xfrm>
          <a:prstGeom prst="rightArrow">
            <a:avLst/>
          </a:prstGeom>
          <a:solidFill>
            <a:srgbClr val="66FFFF"/>
          </a:solidFill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4" name="Right Arrow 103"/>
          <p:cNvSpPr/>
          <p:nvPr/>
        </p:nvSpPr>
        <p:spPr bwMode="auto">
          <a:xfrm rot="10800000">
            <a:off x="3416505" y="5333923"/>
            <a:ext cx="2204919" cy="498147"/>
          </a:xfrm>
          <a:prstGeom prst="rightArrow">
            <a:avLst/>
          </a:prstGeom>
          <a:solidFill>
            <a:srgbClr val="66FFFF"/>
          </a:solidFill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6" name="Rectangle 2"/>
          <p:cNvSpPr txBox="1">
            <a:spLocks noChangeArrowheads="1"/>
          </p:cNvSpPr>
          <p:nvPr/>
        </p:nvSpPr>
        <p:spPr bwMode="auto">
          <a:xfrm>
            <a:off x="0" y="118819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3600" b="1" kern="0" dirty="0">
                <a:solidFill>
                  <a:srgbClr val="D5EBFF"/>
                </a:solidFill>
                <a:ea typeface="ＭＳ Ｐゴシック" charset="0"/>
                <a:cs typeface="ＭＳ Ｐゴシック" charset="0"/>
              </a:rPr>
              <a:t>Post-silicon Validation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801728" y="3112505"/>
            <a:ext cx="4955203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3600" b="1" dirty="0">
                <a:solidFill>
                  <a:srgbClr val="FFFF00"/>
                </a:solidFill>
              </a:rPr>
              <a:t>Q</a:t>
            </a:r>
            <a:r>
              <a:rPr lang="en-US" sz="3600" b="1" dirty="0"/>
              <a:t>uick</a:t>
            </a:r>
            <a:r>
              <a:rPr lang="en-US" sz="3600" b="1" dirty="0">
                <a:solidFill>
                  <a:srgbClr val="FFFF00"/>
                </a:solidFill>
              </a:rPr>
              <a:t> E</a:t>
            </a:r>
            <a:r>
              <a:rPr lang="en-US" sz="3600" b="1" dirty="0"/>
              <a:t>rror</a:t>
            </a:r>
            <a:r>
              <a:rPr lang="en-US" sz="3600" b="1" dirty="0">
                <a:solidFill>
                  <a:srgbClr val="FFFF00"/>
                </a:solidFill>
              </a:rPr>
              <a:t> D</a:t>
            </a:r>
            <a:r>
              <a:rPr lang="en-US" sz="3600" b="1" dirty="0"/>
              <a:t>etection</a:t>
            </a:r>
          </a:p>
          <a:p>
            <a:pPr algn="ctr">
              <a:spcBef>
                <a:spcPts val="1200"/>
              </a:spcBef>
            </a:pPr>
            <a:r>
              <a:rPr lang="en-US" sz="2800" b="1" dirty="0">
                <a:solidFill>
                  <a:srgbClr val="FFFF00"/>
                </a:solidFill>
              </a:rPr>
              <a:t> </a:t>
            </a:r>
            <a:r>
              <a:rPr lang="en-US" sz="2800" dirty="0"/>
              <a:t>[Lin, IEEE TCAD 14]</a:t>
            </a:r>
          </a:p>
          <a:p>
            <a:pPr algn="ctr">
              <a:spcBef>
                <a:spcPts val="1200"/>
              </a:spcBef>
            </a:pPr>
            <a:endParaRPr lang="en-US" sz="3200" dirty="0">
              <a:solidFill>
                <a:schemeClr val="tx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20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21582">
        <p:fade/>
      </p:transition>
    </mc:Choice>
    <mc:Fallback xmlns="">
      <p:transition advTm="215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7" grpId="0"/>
      <p:bldP spid="3058" grpId="0"/>
      <p:bldP spid="588" grpId="0"/>
      <p:bldP spid="1886" grpId="0"/>
      <p:bldP spid="93" grpId="0" animBg="1"/>
      <p:bldP spid="98" grpId="0" animBg="1"/>
      <p:bldP spid="106" grpId="0" animBg="1"/>
      <p:bldP spid="9" grpId="0" animBg="1"/>
      <p:bldP spid="103" grpId="0" animBg="1"/>
      <p:bldP spid="104" grpId="0" animBg="1"/>
      <p:bldP spid="9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lide Number Placeholder 1"/>
          <p:cNvSpPr txBox="1">
            <a:spLocks noGrp="1"/>
          </p:cNvSpPr>
          <p:nvPr/>
        </p:nvSpPr>
        <p:spPr bwMode="auto">
          <a:xfrm>
            <a:off x="7478712" y="6527141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796CF6B2-3E4D-4942-A08C-2246C144377A}" type="slidenum">
              <a:rPr lang="en-US" sz="1400">
                <a:solidFill>
                  <a:srgbClr val="FFFFFF"/>
                </a:solidFill>
              </a:rPr>
              <a:pPr algn="r"/>
              <a:t>30</a:t>
            </a:fld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99354" y="2076257"/>
            <a:ext cx="388189" cy="4744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6"/>
          <p:cNvSpPr/>
          <p:nvPr/>
        </p:nvSpPr>
        <p:spPr>
          <a:xfrm>
            <a:off x="2815810" y="2447193"/>
            <a:ext cx="155275" cy="103517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699354" y="4280293"/>
            <a:ext cx="388189" cy="4744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8"/>
          <p:cNvSpPr/>
          <p:nvPr/>
        </p:nvSpPr>
        <p:spPr>
          <a:xfrm>
            <a:off x="2815810" y="4651229"/>
            <a:ext cx="155275" cy="103517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537857" y="2042565"/>
            <a:ext cx="388189" cy="4744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0"/>
          <p:cNvSpPr/>
          <p:nvPr/>
        </p:nvSpPr>
        <p:spPr>
          <a:xfrm>
            <a:off x="4654313" y="2413501"/>
            <a:ext cx="155275" cy="103517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537857" y="3147406"/>
            <a:ext cx="388189" cy="4744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2"/>
          <p:cNvSpPr/>
          <p:nvPr/>
        </p:nvSpPr>
        <p:spPr>
          <a:xfrm>
            <a:off x="4654313" y="3518342"/>
            <a:ext cx="155275" cy="103517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537857" y="4275335"/>
            <a:ext cx="388189" cy="4744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4"/>
          <p:cNvSpPr/>
          <p:nvPr/>
        </p:nvSpPr>
        <p:spPr>
          <a:xfrm>
            <a:off x="4654312" y="4646271"/>
            <a:ext cx="155275" cy="103517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3087543" y="2296740"/>
            <a:ext cx="1434621" cy="167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3096168" y="4512133"/>
            <a:ext cx="1441430" cy="25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803519" y="2291842"/>
            <a:ext cx="884933" cy="56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814421" y="4514681"/>
            <a:ext cx="866228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6761513" y="2268762"/>
            <a:ext cx="470408" cy="28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773174" y="3413611"/>
            <a:ext cx="481908" cy="47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6773174" y="4506169"/>
            <a:ext cx="454950" cy="85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451035" y="2088325"/>
            <a:ext cx="232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435940" y="4275335"/>
            <a:ext cx="232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255082" y="2038790"/>
            <a:ext cx="232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272332" y="3205234"/>
            <a:ext cx="232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7255082" y="4256681"/>
            <a:ext cx="232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Z</a:t>
            </a:r>
          </a:p>
        </p:txBody>
      </p:sp>
      <p:sp>
        <p:nvSpPr>
          <p:cNvPr id="96" name="Rectangle 95"/>
          <p:cNvSpPr/>
          <p:nvPr/>
        </p:nvSpPr>
        <p:spPr>
          <a:xfrm>
            <a:off x="6376360" y="2045025"/>
            <a:ext cx="388189" cy="4744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Isosceles Triangle 10"/>
          <p:cNvSpPr/>
          <p:nvPr/>
        </p:nvSpPr>
        <p:spPr>
          <a:xfrm>
            <a:off x="6492816" y="2415961"/>
            <a:ext cx="155275" cy="103517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6376360" y="3149866"/>
            <a:ext cx="388189" cy="4744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Isosceles Triangle 12"/>
          <p:cNvSpPr/>
          <p:nvPr/>
        </p:nvSpPr>
        <p:spPr>
          <a:xfrm>
            <a:off x="6492816" y="3520802"/>
            <a:ext cx="155275" cy="103517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6376360" y="4286429"/>
            <a:ext cx="388189" cy="4744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Isosceles Triangle 14"/>
          <p:cNvSpPr/>
          <p:nvPr/>
        </p:nvSpPr>
        <p:spPr>
          <a:xfrm>
            <a:off x="6492815" y="4657365"/>
            <a:ext cx="155275" cy="103517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4074282" y="3394442"/>
            <a:ext cx="454950" cy="85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Isosceles Triangle 230"/>
          <p:cNvSpPr/>
          <p:nvPr/>
        </p:nvSpPr>
        <p:spPr>
          <a:xfrm rot="5400000">
            <a:off x="5466081" y="2136909"/>
            <a:ext cx="269083" cy="276310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5753070" y="2232929"/>
            <a:ext cx="86866" cy="9182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6" name="Group 125"/>
          <p:cNvGrpSpPr/>
          <p:nvPr/>
        </p:nvGrpSpPr>
        <p:grpSpPr>
          <a:xfrm>
            <a:off x="5433829" y="3229523"/>
            <a:ext cx="381129" cy="329838"/>
            <a:chOff x="3201330" y="3815951"/>
            <a:chExt cx="402131" cy="255922"/>
          </a:xfrm>
          <a:noFill/>
        </p:grpSpPr>
        <p:sp>
          <p:nvSpPr>
            <p:cNvPr id="127" name="Moon 126"/>
            <p:cNvSpPr/>
            <p:nvPr/>
          </p:nvSpPr>
          <p:spPr>
            <a:xfrm rot="10800000">
              <a:off x="3201330" y="3815951"/>
              <a:ext cx="402131" cy="255922"/>
            </a:xfrm>
            <a:prstGeom prst="moon">
              <a:avLst>
                <a:gd name="adj" fmla="val 8509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28" name="Moon 127"/>
            <p:cNvSpPr/>
            <p:nvPr/>
          </p:nvSpPr>
          <p:spPr>
            <a:xfrm rot="10800000">
              <a:off x="3238290" y="3861868"/>
              <a:ext cx="210404" cy="164087"/>
            </a:xfrm>
            <a:prstGeom prst="moon">
              <a:avLst>
                <a:gd name="adj" fmla="val 85091"/>
              </a:avLst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5436674" y="4378189"/>
            <a:ext cx="381129" cy="329838"/>
            <a:chOff x="3201330" y="3815951"/>
            <a:chExt cx="402131" cy="255922"/>
          </a:xfrm>
          <a:noFill/>
        </p:grpSpPr>
        <p:sp>
          <p:nvSpPr>
            <p:cNvPr id="130" name="Moon 129"/>
            <p:cNvSpPr/>
            <p:nvPr/>
          </p:nvSpPr>
          <p:spPr>
            <a:xfrm rot="10800000">
              <a:off x="3201330" y="3815951"/>
              <a:ext cx="402131" cy="255922"/>
            </a:xfrm>
            <a:prstGeom prst="moon">
              <a:avLst>
                <a:gd name="adj" fmla="val 8509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31" name="Moon 130"/>
            <p:cNvSpPr/>
            <p:nvPr/>
          </p:nvSpPr>
          <p:spPr>
            <a:xfrm rot="10800000">
              <a:off x="3238290" y="3861868"/>
              <a:ext cx="210404" cy="164087"/>
            </a:xfrm>
            <a:prstGeom prst="moon">
              <a:avLst>
                <a:gd name="adj" fmla="val 85091"/>
              </a:avLst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cxnSp>
        <p:nvCxnSpPr>
          <p:cNvPr id="132" name="Straight Connector 131"/>
          <p:cNvCxnSpPr>
            <a:endCxn id="124" idx="3"/>
          </p:cNvCxnSpPr>
          <p:nvPr/>
        </p:nvCxnSpPr>
        <p:spPr>
          <a:xfrm flipV="1">
            <a:off x="4926046" y="2275065"/>
            <a:ext cx="536422" cy="37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V="1">
            <a:off x="5831839" y="2269712"/>
            <a:ext cx="536422" cy="37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H="1">
            <a:off x="5156988" y="2273678"/>
            <a:ext cx="1431" cy="10754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5827448" y="3402954"/>
            <a:ext cx="536422" cy="37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5828283" y="4543108"/>
            <a:ext cx="536422" cy="37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V="1">
            <a:off x="4935320" y="4615675"/>
            <a:ext cx="536422" cy="37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V="1">
            <a:off x="5148363" y="3331622"/>
            <a:ext cx="342950" cy="65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 flipV="1">
            <a:off x="5163387" y="4462374"/>
            <a:ext cx="311053" cy="23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2658070" y="2046120"/>
            <a:ext cx="53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</a:t>
            </a:r>
            <a:r>
              <a:rPr lang="en-US" sz="2400" b="1" baseline="-25000" dirty="0"/>
              <a:t>1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2665601" y="4215262"/>
            <a:ext cx="53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</a:t>
            </a:r>
            <a:r>
              <a:rPr lang="en-US" sz="2400" b="1" baseline="-25000" dirty="0"/>
              <a:t>2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4484932" y="1982032"/>
            <a:ext cx="53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</a:t>
            </a:r>
            <a:r>
              <a:rPr lang="en-US" sz="2400" b="1" baseline="-25000" dirty="0"/>
              <a:t>3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4502113" y="3094697"/>
            <a:ext cx="53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</a:t>
            </a:r>
            <a:r>
              <a:rPr lang="en-US" sz="2400" b="1" baseline="-25000" dirty="0"/>
              <a:t>4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4500389" y="4197844"/>
            <a:ext cx="53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</a:t>
            </a:r>
            <a:r>
              <a:rPr lang="en-US" sz="2400" b="1" baseline="-25000" dirty="0"/>
              <a:t>5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6311450" y="1972067"/>
            <a:ext cx="53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</a:t>
            </a:r>
            <a:r>
              <a:rPr lang="en-US" sz="2400" b="1" baseline="-25000" dirty="0"/>
              <a:t>6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6322741" y="3083244"/>
            <a:ext cx="53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</a:t>
            </a:r>
            <a:r>
              <a:rPr lang="en-US" sz="2400" b="1" baseline="-25000" dirty="0"/>
              <a:t>7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6322741" y="4220991"/>
            <a:ext cx="53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</a:t>
            </a:r>
            <a:r>
              <a:rPr lang="en-US" sz="2400" b="1" baseline="-25000" dirty="0"/>
              <a:t>8</a:t>
            </a:r>
          </a:p>
        </p:txBody>
      </p:sp>
      <p:cxnSp>
        <p:nvCxnSpPr>
          <p:cNvPr id="80" name="Straight Connector 79"/>
          <p:cNvCxnSpPr/>
          <p:nvPr/>
        </p:nvCxnSpPr>
        <p:spPr>
          <a:xfrm flipV="1">
            <a:off x="3633505" y="3324585"/>
            <a:ext cx="342950" cy="65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3640858" y="3516149"/>
            <a:ext cx="3022" cy="9819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3624182" y="3496915"/>
            <a:ext cx="342950" cy="65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3643765" y="2305111"/>
            <a:ext cx="264" cy="10170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2662407" y="1595882"/>
            <a:ext cx="37061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00" b="1" dirty="0"/>
              <a:t>1</a:t>
            </a:r>
          </a:p>
        </p:txBody>
      </p:sp>
      <p:sp>
        <p:nvSpPr>
          <p:cNvPr id="92" name="Rectangle 91"/>
          <p:cNvSpPr/>
          <p:nvPr/>
        </p:nvSpPr>
        <p:spPr>
          <a:xfrm>
            <a:off x="2662407" y="3818721"/>
            <a:ext cx="37061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00" b="1" dirty="0"/>
              <a:t>1</a:t>
            </a:r>
          </a:p>
        </p:txBody>
      </p:sp>
      <p:sp>
        <p:nvSpPr>
          <p:cNvPr id="93" name="Rectangle 92"/>
          <p:cNvSpPr/>
          <p:nvPr/>
        </p:nvSpPr>
        <p:spPr>
          <a:xfrm>
            <a:off x="4536456" y="1595882"/>
            <a:ext cx="37061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94" name="Rectangle 93"/>
          <p:cNvSpPr/>
          <p:nvPr/>
        </p:nvSpPr>
        <p:spPr>
          <a:xfrm>
            <a:off x="4536456" y="3818721"/>
            <a:ext cx="37061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00" b="1" dirty="0"/>
              <a:t>1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4543553" y="2720849"/>
            <a:ext cx="37061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6352142" y="1595882"/>
            <a:ext cx="37061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00" b="1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6352141" y="3818721"/>
            <a:ext cx="37061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00" b="1" dirty="0"/>
              <a:t>1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359238" y="2720849"/>
            <a:ext cx="37061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7821633" y="2022540"/>
            <a:ext cx="37061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00" b="1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821633" y="4245379"/>
            <a:ext cx="37061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00" b="1" dirty="0"/>
              <a:t>1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7828730" y="3147507"/>
            <a:ext cx="37061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77" name="Cross 29" descr=" 123"/>
          <p:cNvSpPr>
            <a:spLocks noChangeAspect="1" noChangeArrowheads="1"/>
          </p:cNvSpPr>
          <p:nvPr/>
        </p:nvSpPr>
        <p:spPr bwMode="auto">
          <a:xfrm rot="2700000">
            <a:off x="8157302" y="2046069"/>
            <a:ext cx="403725" cy="419734"/>
          </a:xfrm>
          <a:prstGeom prst="plus">
            <a:avLst>
              <a:gd name="adj" fmla="val 34241"/>
            </a:avLst>
          </a:prstGeom>
          <a:solidFill>
            <a:srgbClr val="FC0128"/>
          </a:solidFill>
          <a:ln w="381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en-US" sz="2000" b="1">
              <a:solidFill>
                <a:srgbClr val="66FFFF"/>
              </a:solidFill>
              <a:cs typeface="Arial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7503364" y="3501908"/>
            <a:ext cx="1730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Different</a:t>
            </a:r>
          </a:p>
          <a:p>
            <a:pPr algn="ctr"/>
            <a:r>
              <a:rPr lang="en-US" sz="2400" b="1" dirty="0">
                <a:solidFill>
                  <a:schemeClr val="tx2"/>
                </a:solidFill>
              </a:rPr>
              <a:t>Error!</a:t>
            </a:r>
          </a:p>
        </p:txBody>
      </p:sp>
      <p:sp>
        <p:nvSpPr>
          <p:cNvPr id="83" name="Rectangle 82"/>
          <p:cNvSpPr/>
          <p:nvPr/>
        </p:nvSpPr>
        <p:spPr>
          <a:xfrm>
            <a:off x="4022568" y="1153204"/>
            <a:ext cx="12634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Cycle 2</a:t>
            </a:r>
          </a:p>
        </p:txBody>
      </p:sp>
      <p:sp>
        <p:nvSpPr>
          <p:cNvPr id="88" name="Cross 29" descr=" 123"/>
          <p:cNvSpPr>
            <a:spLocks noChangeAspect="1" noChangeArrowheads="1"/>
          </p:cNvSpPr>
          <p:nvPr/>
        </p:nvSpPr>
        <p:spPr bwMode="auto">
          <a:xfrm rot="2700000">
            <a:off x="8168701" y="3189462"/>
            <a:ext cx="403725" cy="419734"/>
          </a:xfrm>
          <a:prstGeom prst="plus">
            <a:avLst>
              <a:gd name="adj" fmla="val 34241"/>
            </a:avLst>
          </a:prstGeom>
          <a:solidFill>
            <a:srgbClr val="FC0128"/>
          </a:solidFill>
          <a:ln w="381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en-US" sz="2000" b="1">
              <a:solidFill>
                <a:srgbClr val="66FFFF"/>
              </a:solidFill>
              <a:cs typeface="Arial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2664842" y="1590965"/>
            <a:ext cx="37061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4022568" y="1154983"/>
            <a:ext cx="12634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Cycle 3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4022568" y="1154983"/>
            <a:ext cx="12634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Cycle 4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3454824" y="5256947"/>
            <a:ext cx="2274659" cy="12513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sz="2000" dirty="0">
              <a:solidFill>
                <a:schemeClr val="tx1"/>
              </a:solidFill>
              <a:latin typeface="Consolas"/>
              <a:cs typeface="Consolas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3454824" y="5282470"/>
            <a:ext cx="23501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Candidate FFs</a:t>
            </a:r>
            <a:endParaRPr lang="en-US" sz="2400" dirty="0"/>
          </a:p>
          <a:p>
            <a:r>
              <a:rPr lang="en-US" sz="2400" dirty="0"/>
              <a:t>Cycle  4: F</a:t>
            </a:r>
            <a:r>
              <a:rPr lang="en-US" sz="2400" baseline="-25000" dirty="0"/>
              <a:t>6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2537460" y="4766841"/>
            <a:ext cx="411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Not a Potential Candidate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3454824" y="5974320"/>
            <a:ext cx="2350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Cycle  3: F</a:t>
            </a:r>
            <a:r>
              <a:rPr lang="en-US" sz="2400" baseline="-25000" dirty="0"/>
              <a:t>3</a:t>
            </a:r>
          </a:p>
        </p:txBody>
      </p:sp>
      <p:sp>
        <p:nvSpPr>
          <p:cNvPr id="90" name="Chord 89"/>
          <p:cNvSpPr/>
          <p:nvPr/>
        </p:nvSpPr>
        <p:spPr bwMode="auto">
          <a:xfrm rot="10800000">
            <a:off x="3567897" y="3210820"/>
            <a:ext cx="731938" cy="390701"/>
          </a:xfrm>
          <a:prstGeom prst="chord">
            <a:avLst>
              <a:gd name="adj1" fmla="val 5201736"/>
              <a:gd name="adj2" fmla="val 16407902"/>
            </a:avLst>
          </a:prstGeom>
          <a:solidFill>
            <a:srgbClr val="01001E"/>
          </a:solidFill>
          <a:ln w="28575"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7" name="Rectangle 2"/>
          <p:cNvSpPr txBox="1">
            <a:spLocks noChangeArrowheads="1"/>
          </p:cNvSpPr>
          <p:nvPr/>
        </p:nvSpPr>
        <p:spPr bwMode="auto">
          <a:xfrm>
            <a:off x="0" y="112993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3600" b="1" kern="0" dirty="0">
                <a:solidFill>
                  <a:srgbClr val="D5EBFF"/>
                </a:solidFill>
                <a:ea typeface="ＭＳ Ｐゴシック" charset="0"/>
                <a:cs typeface="ＭＳ Ｐゴシック" charset="0"/>
              </a:rPr>
              <a:t>Single Cycle Flip-Flop Error Localization</a:t>
            </a:r>
          </a:p>
        </p:txBody>
      </p:sp>
      <p:cxnSp>
        <p:nvCxnSpPr>
          <p:cNvPr id="110" name="Straight Connector 109"/>
          <p:cNvCxnSpPr/>
          <p:nvPr/>
        </p:nvCxnSpPr>
        <p:spPr>
          <a:xfrm flipV="1">
            <a:off x="4938018" y="3466177"/>
            <a:ext cx="536422" cy="37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H="1">
            <a:off x="5163547" y="3489239"/>
            <a:ext cx="1041" cy="9982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2075668" y="5094443"/>
            <a:ext cx="5285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Try F</a:t>
            </a:r>
            <a:r>
              <a:rPr lang="en-US" sz="2800" b="1" baseline="-25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2547831" y="4770946"/>
            <a:ext cx="411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Two final candidates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598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17057">
        <p:fade/>
      </p:transition>
    </mc:Choice>
    <mc:Fallback xmlns="">
      <p:transition advTm="170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1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0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2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/>
      <p:bldP spid="165" grpId="1"/>
      <p:bldP spid="167" grpId="0"/>
      <p:bldP spid="170" grpId="0"/>
      <p:bldP spid="91" grpId="0"/>
      <p:bldP spid="92" grpId="0"/>
      <p:bldP spid="93" grpId="0"/>
      <p:bldP spid="93" grpId="1"/>
      <p:bldP spid="94" grpId="0"/>
      <p:bldP spid="94" grpId="1"/>
      <p:bldP spid="102" grpId="0"/>
      <p:bldP spid="102" grpId="1"/>
      <p:bldP spid="103" grpId="0"/>
      <p:bldP spid="103" grpId="1"/>
      <p:bldP spid="104" grpId="0"/>
      <p:bldP spid="104" grpId="1"/>
      <p:bldP spid="106" grpId="0"/>
      <p:bldP spid="106" grpId="1"/>
      <p:bldP spid="107" grpId="0"/>
      <p:bldP spid="107" grpId="1"/>
      <p:bldP spid="108" grpId="0"/>
      <p:bldP spid="108" grpId="1"/>
      <p:bldP spid="109" grpId="0"/>
      <p:bldP spid="109" grpId="1"/>
      <p:bldP spid="77" grpId="0" animBg="1"/>
      <p:bldP spid="77" grpId="1" animBg="1"/>
      <p:bldP spid="78" grpId="0"/>
      <p:bldP spid="78" grpId="1"/>
      <p:bldP spid="83" grpId="0"/>
      <p:bldP spid="88" grpId="0" animBg="1"/>
      <p:bldP spid="88" grpId="1" animBg="1"/>
      <p:bldP spid="89" grpId="0"/>
      <p:bldP spid="89" grpId="1"/>
      <p:bldP spid="114" grpId="0"/>
      <p:bldP spid="114" grpId="1"/>
      <p:bldP spid="115" grpId="0"/>
      <p:bldP spid="115" grpId="1"/>
      <p:bldP spid="116" grpId="0" animBg="1"/>
      <p:bldP spid="117" grpId="0"/>
      <p:bldP spid="118" grpId="0"/>
      <p:bldP spid="118" grpId="1"/>
      <p:bldP spid="120" grpId="0"/>
      <p:bldP spid="112" grpId="0"/>
      <p:bldP spid="112" grpId="1"/>
      <p:bldP spid="1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lide Number Placeholder 1"/>
          <p:cNvSpPr txBox="1">
            <a:spLocks noGrp="1"/>
          </p:cNvSpPr>
          <p:nvPr/>
        </p:nvSpPr>
        <p:spPr bwMode="auto">
          <a:xfrm>
            <a:off x="7478712" y="6527141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796CF6B2-3E4D-4942-A08C-2246C144377A}" type="slidenum">
              <a:rPr lang="en-US" sz="1400">
                <a:solidFill>
                  <a:srgbClr val="FFFFFF"/>
                </a:solidFill>
              </a:rPr>
              <a:pPr algn="r"/>
              <a:t>31</a:t>
            </a:fld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09" name="Content Placeholder 2"/>
          <p:cNvSpPr txBox="1">
            <a:spLocks/>
          </p:cNvSpPr>
          <p:nvPr/>
        </p:nvSpPr>
        <p:spPr bwMode="auto">
          <a:xfrm>
            <a:off x="410839" y="926049"/>
            <a:ext cx="8443912" cy="699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r>
              <a:rPr lang="en-US" sz="2800" dirty="0"/>
              <a:t>Modified RTL design </a:t>
            </a:r>
            <a:r>
              <a:rPr lang="mr-IN" sz="2800" dirty="0"/>
              <a:t>–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66FFFF"/>
                </a:solidFill>
              </a:rPr>
              <a:t>Only during BMC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719574" y="1628398"/>
            <a:ext cx="3063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 each flip-flop:</a:t>
            </a:r>
          </a:p>
        </p:txBody>
      </p:sp>
      <p:sp>
        <p:nvSpPr>
          <p:cNvPr id="99" name="Rectangle 98"/>
          <p:cNvSpPr/>
          <p:nvPr/>
        </p:nvSpPr>
        <p:spPr bwMode="auto">
          <a:xfrm>
            <a:off x="6301529" y="3287488"/>
            <a:ext cx="1385215" cy="1460500"/>
          </a:xfrm>
          <a:prstGeom prst="rect">
            <a:avLst/>
          </a:prstGeom>
          <a:noFill/>
          <a:ln w="57150"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1" name="Triangle 3"/>
          <p:cNvSpPr/>
          <p:nvPr/>
        </p:nvSpPr>
        <p:spPr bwMode="auto">
          <a:xfrm>
            <a:off x="6736960" y="4417788"/>
            <a:ext cx="482600" cy="330200"/>
          </a:xfrm>
          <a:prstGeom prst="triangle">
            <a:avLst/>
          </a:prstGeom>
          <a:noFill/>
          <a:ln w="57150"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rapezoid 101"/>
          <p:cNvSpPr/>
          <p:nvPr/>
        </p:nvSpPr>
        <p:spPr bwMode="auto">
          <a:xfrm rot="5400000">
            <a:off x="4566135" y="3314769"/>
            <a:ext cx="1672517" cy="812800"/>
          </a:xfrm>
          <a:prstGeom prst="trapezoid">
            <a:avLst>
              <a:gd name="adj" fmla="val 43750"/>
            </a:avLst>
          </a:prstGeom>
          <a:noFill/>
          <a:ln w="57150"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3" name="Isosceles Triangle 230"/>
          <p:cNvSpPr/>
          <p:nvPr/>
        </p:nvSpPr>
        <p:spPr>
          <a:xfrm rot="5400000">
            <a:off x="3314707" y="3778273"/>
            <a:ext cx="538164" cy="539751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3879064" y="3955869"/>
            <a:ext cx="194287" cy="184558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Connector 106"/>
          <p:cNvCxnSpPr/>
          <p:nvPr/>
        </p:nvCxnSpPr>
        <p:spPr bwMode="auto">
          <a:xfrm>
            <a:off x="1091354" y="3430313"/>
            <a:ext cx="3904638" cy="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19" name="Straight Connector 118"/>
          <p:cNvCxnSpPr/>
          <p:nvPr/>
        </p:nvCxnSpPr>
        <p:spPr bwMode="auto">
          <a:xfrm>
            <a:off x="5790354" y="3661145"/>
            <a:ext cx="511175" cy="61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24" name="Straight Connector 123"/>
          <p:cNvCxnSpPr/>
          <p:nvPr/>
        </p:nvCxnSpPr>
        <p:spPr bwMode="auto">
          <a:xfrm flipV="1">
            <a:off x="2787717" y="4035449"/>
            <a:ext cx="522169" cy="1582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25" name="Straight Connector 124"/>
          <p:cNvCxnSpPr/>
          <p:nvPr/>
        </p:nvCxnSpPr>
        <p:spPr bwMode="auto">
          <a:xfrm flipV="1">
            <a:off x="4080677" y="4048148"/>
            <a:ext cx="915315" cy="1582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26" name="Straight Connector 125"/>
          <p:cNvCxnSpPr/>
          <p:nvPr/>
        </p:nvCxnSpPr>
        <p:spPr bwMode="auto">
          <a:xfrm flipV="1">
            <a:off x="2793214" y="3443000"/>
            <a:ext cx="1" cy="620951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27" name="Straight Connector 126"/>
          <p:cNvCxnSpPr/>
          <p:nvPr/>
        </p:nvCxnSpPr>
        <p:spPr bwMode="auto">
          <a:xfrm flipV="1">
            <a:off x="1091354" y="5149772"/>
            <a:ext cx="4311040" cy="1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28" name="Straight Connector 127"/>
          <p:cNvCxnSpPr>
            <a:endCxn id="102" idx="3"/>
          </p:cNvCxnSpPr>
          <p:nvPr/>
        </p:nvCxnSpPr>
        <p:spPr bwMode="auto">
          <a:xfrm flipV="1">
            <a:off x="5402394" y="4379628"/>
            <a:ext cx="0" cy="798752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29" name="TextBox 128"/>
          <p:cNvSpPr txBox="1"/>
          <p:nvPr/>
        </p:nvSpPr>
        <p:spPr>
          <a:xfrm>
            <a:off x="6307878" y="3430313"/>
            <a:ext cx="800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4995992" y="3786906"/>
            <a:ext cx="800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5008695" y="3191222"/>
            <a:ext cx="800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5215679" y="3942221"/>
            <a:ext cx="800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7235436" y="3430313"/>
            <a:ext cx="800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Q</a:t>
            </a:r>
          </a:p>
        </p:txBody>
      </p:sp>
      <p:cxnSp>
        <p:nvCxnSpPr>
          <p:cNvPr id="144" name="Straight Connector 143"/>
          <p:cNvCxnSpPr/>
          <p:nvPr/>
        </p:nvCxnSpPr>
        <p:spPr bwMode="auto">
          <a:xfrm>
            <a:off x="7686744" y="3661145"/>
            <a:ext cx="1085849" cy="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46" name="Rectangle 145"/>
          <p:cNvSpPr/>
          <p:nvPr/>
        </p:nvSpPr>
        <p:spPr bwMode="auto">
          <a:xfrm>
            <a:off x="2374054" y="2573436"/>
            <a:ext cx="3671887" cy="3086100"/>
          </a:xfrm>
          <a:prstGeom prst="rect">
            <a:avLst/>
          </a:prstGeom>
          <a:noFill/>
          <a:ln w="28575">
            <a:solidFill>
              <a:schemeClr val="tx2"/>
            </a:solidFill>
            <a:prstDash val="lgDash"/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1983224" y="2619827"/>
            <a:ext cx="2527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Insert MUX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723900" y="2524178"/>
            <a:ext cx="1417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Original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844105" y="2913412"/>
            <a:ext cx="11769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/>
              <a:t>D Input</a:t>
            </a:r>
            <a:endParaRPr lang="en-US" sz="2400" dirty="0"/>
          </a:p>
        </p:txBody>
      </p:sp>
      <p:sp>
        <p:nvSpPr>
          <p:cNvPr id="155" name="TextBox 154"/>
          <p:cNvSpPr txBox="1"/>
          <p:nvPr/>
        </p:nvSpPr>
        <p:spPr>
          <a:xfrm>
            <a:off x="361949" y="5178380"/>
            <a:ext cx="2141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BMC-controlled</a:t>
            </a:r>
          </a:p>
          <a:p>
            <a:pPr algn="ctr"/>
            <a:r>
              <a:rPr lang="en-US" sz="2400" dirty="0"/>
              <a:t>Select</a:t>
            </a:r>
            <a:endParaRPr lang="en-US" sz="2400" i="1" dirty="0"/>
          </a:p>
        </p:txBody>
      </p:sp>
      <p:sp>
        <p:nvSpPr>
          <p:cNvPr id="30" name="Rectangle 2"/>
          <p:cNvSpPr txBox="1">
            <a:spLocks noChangeArrowheads="1"/>
          </p:cNvSpPr>
          <p:nvPr/>
        </p:nvSpPr>
        <p:spPr bwMode="auto">
          <a:xfrm>
            <a:off x="0" y="11299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3600" b="1" kern="0" dirty="0">
                <a:solidFill>
                  <a:srgbClr val="D5EBFF"/>
                </a:solidFill>
                <a:ea typeface="ＭＳ Ｐゴシック" charset="0"/>
                <a:cs typeface="ＭＳ Ｐゴシック" charset="0"/>
              </a:rPr>
              <a:t>BMC Flip-Flop Localization</a:t>
            </a:r>
          </a:p>
        </p:txBody>
      </p:sp>
    </p:spTree>
    <p:extLst>
      <p:ext uri="{BB962C8B-B14F-4D97-AF65-F5344CB8AC3E}">
        <p14:creationId xmlns:p14="http://schemas.microsoft.com/office/powerpoint/2010/main" val="20520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19317">
        <p:fade/>
      </p:transition>
    </mc:Choice>
    <mc:Fallback xmlns="">
      <p:transition advTm="19317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5" name="Straight Connector 294"/>
          <p:cNvCxnSpPr/>
          <p:nvPr/>
        </p:nvCxnSpPr>
        <p:spPr>
          <a:xfrm flipV="1">
            <a:off x="5989408" y="3274383"/>
            <a:ext cx="536422" cy="37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0" y="11299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3600" b="1" kern="0" dirty="0">
                <a:solidFill>
                  <a:srgbClr val="D5EBFF"/>
                </a:solidFill>
                <a:ea typeface="ＭＳ Ｐゴシック" charset="0"/>
                <a:cs typeface="ＭＳ Ｐゴシック" charset="0"/>
              </a:rPr>
              <a:t>BMC Flip-Flop Localization</a:t>
            </a:r>
          </a:p>
        </p:txBody>
      </p:sp>
      <p:sp>
        <p:nvSpPr>
          <p:cNvPr id="105" name="Slide Number Placeholder 1"/>
          <p:cNvSpPr txBox="1">
            <a:spLocks noGrp="1"/>
          </p:cNvSpPr>
          <p:nvPr/>
        </p:nvSpPr>
        <p:spPr bwMode="auto">
          <a:xfrm>
            <a:off x="7478712" y="6527141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796CF6B2-3E4D-4942-A08C-2246C144377A}" type="slidenum">
              <a:rPr lang="en-US" sz="1400">
                <a:solidFill>
                  <a:srgbClr val="FFFFFF"/>
                </a:solidFill>
              </a:rPr>
              <a:pPr algn="r"/>
              <a:t>32</a:t>
            </a:fld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09" name="Content Placeholder 2"/>
          <p:cNvSpPr txBox="1">
            <a:spLocks/>
          </p:cNvSpPr>
          <p:nvPr/>
        </p:nvSpPr>
        <p:spPr bwMode="auto">
          <a:xfrm>
            <a:off x="410839" y="926049"/>
            <a:ext cx="8443912" cy="699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r>
              <a:rPr lang="en-US" sz="2800" dirty="0"/>
              <a:t>Find candidates: satisfy </a:t>
            </a:r>
            <a:r>
              <a:rPr lang="en-US" sz="2800" b="1" i="1" dirty="0">
                <a:solidFill>
                  <a:schemeClr val="tx2"/>
                </a:solidFill>
              </a:rPr>
              <a:t>signature consistency</a:t>
            </a:r>
          </a:p>
        </p:txBody>
      </p:sp>
      <p:cxnSp>
        <p:nvCxnSpPr>
          <p:cNvPr id="263" name="Straight Connector 262"/>
          <p:cNvCxnSpPr/>
          <p:nvPr/>
        </p:nvCxnSpPr>
        <p:spPr>
          <a:xfrm flipV="1">
            <a:off x="5990242" y="3975263"/>
            <a:ext cx="536422" cy="37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Rectangle 263"/>
          <p:cNvSpPr/>
          <p:nvPr/>
        </p:nvSpPr>
        <p:spPr>
          <a:xfrm>
            <a:off x="3294218" y="3717545"/>
            <a:ext cx="388189" cy="4744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5" name="Isosceles Triangle 8"/>
          <p:cNvSpPr/>
          <p:nvPr/>
        </p:nvSpPr>
        <p:spPr>
          <a:xfrm>
            <a:off x="3410673" y="4088481"/>
            <a:ext cx="155275" cy="103517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6" name="Rectangle 265"/>
          <p:cNvSpPr/>
          <p:nvPr/>
        </p:nvSpPr>
        <p:spPr>
          <a:xfrm>
            <a:off x="4699819" y="2425853"/>
            <a:ext cx="388189" cy="4744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7" name="Isosceles Triangle 10"/>
          <p:cNvSpPr/>
          <p:nvPr/>
        </p:nvSpPr>
        <p:spPr>
          <a:xfrm>
            <a:off x="4816275" y="2796790"/>
            <a:ext cx="155275" cy="103517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8" name="Rectangle 267"/>
          <p:cNvSpPr/>
          <p:nvPr/>
        </p:nvSpPr>
        <p:spPr>
          <a:xfrm>
            <a:off x="4699819" y="3085774"/>
            <a:ext cx="388189" cy="4744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9" name="Isosceles Triangle 12"/>
          <p:cNvSpPr/>
          <p:nvPr/>
        </p:nvSpPr>
        <p:spPr>
          <a:xfrm>
            <a:off x="4816275" y="3456710"/>
            <a:ext cx="155275" cy="103517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0" name="Rectangle 269"/>
          <p:cNvSpPr/>
          <p:nvPr/>
        </p:nvSpPr>
        <p:spPr>
          <a:xfrm>
            <a:off x="4699819" y="3712586"/>
            <a:ext cx="388189" cy="4744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1" name="Isosceles Triangle 14"/>
          <p:cNvSpPr/>
          <p:nvPr/>
        </p:nvSpPr>
        <p:spPr>
          <a:xfrm>
            <a:off x="4816274" y="4083523"/>
            <a:ext cx="155275" cy="103517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72" name="Straight Connector 271"/>
          <p:cNvCxnSpPr/>
          <p:nvPr/>
        </p:nvCxnSpPr>
        <p:spPr>
          <a:xfrm>
            <a:off x="3940155" y="3257951"/>
            <a:ext cx="293122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/>
          <p:nvPr/>
        </p:nvCxnSpPr>
        <p:spPr>
          <a:xfrm flipV="1">
            <a:off x="3672190" y="3951534"/>
            <a:ext cx="1027626" cy="78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/>
          <p:nvPr/>
        </p:nvCxnSpPr>
        <p:spPr>
          <a:xfrm>
            <a:off x="1151777" y="3930524"/>
            <a:ext cx="1534577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/>
          <p:nvPr/>
        </p:nvCxnSpPr>
        <p:spPr>
          <a:xfrm>
            <a:off x="6701063" y="2607073"/>
            <a:ext cx="1621805" cy="75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/>
          <p:nvPr/>
        </p:nvCxnSpPr>
        <p:spPr>
          <a:xfrm flipV="1">
            <a:off x="6695486" y="3250119"/>
            <a:ext cx="1626005" cy="49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/>
          <p:nvPr/>
        </p:nvCxnSpPr>
        <p:spPr>
          <a:xfrm flipV="1">
            <a:off x="6693341" y="3948354"/>
            <a:ext cx="1613045" cy="176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TextBox 277"/>
          <p:cNvSpPr txBox="1"/>
          <p:nvPr/>
        </p:nvSpPr>
        <p:spPr>
          <a:xfrm>
            <a:off x="8411237" y="2382979"/>
            <a:ext cx="232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279" name="TextBox 278"/>
          <p:cNvSpPr txBox="1"/>
          <p:nvPr/>
        </p:nvSpPr>
        <p:spPr>
          <a:xfrm>
            <a:off x="8428487" y="3075814"/>
            <a:ext cx="232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  <p:sp>
        <p:nvSpPr>
          <p:cNvPr id="280" name="TextBox 279"/>
          <p:cNvSpPr txBox="1"/>
          <p:nvPr/>
        </p:nvSpPr>
        <p:spPr>
          <a:xfrm>
            <a:off x="8411237" y="3716676"/>
            <a:ext cx="232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Z</a:t>
            </a:r>
          </a:p>
        </p:txBody>
      </p:sp>
      <p:sp>
        <p:nvSpPr>
          <p:cNvPr id="281" name="Rectangle 280"/>
          <p:cNvSpPr/>
          <p:nvPr/>
        </p:nvSpPr>
        <p:spPr>
          <a:xfrm>
            <a:off x="6305236" y="3088234"/>
            <a:ext cx="388189" cy="474453"/>
          </a:xfrm>
          <a:prstGeom prst="rect">
            <a:avLst/>
          </a:prstGeom>
          <a:solidFill>
            <a:srgbClr val="01001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2" name="Rectangle 281"/>
          <p:cNvSpPr/>
          <p:nvPr/>
        </p:nvSpPr>
        <p:spPr>
          <a:xfrm>
            <a:off x="6305236" y="3723681"/>
            <a:ext cx="388189" cy="474453"/>
          </a:xfrm>
          <a:prstGeom prst="rect">
            <a:avLst/>
          </a:prstGeom>
          <a:solidFill>
            <a:srgbClr val="01001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3" name="Isosceles Triangle 230"/>
          <p:cNvSpPr/>
          <p:nvPr/>
        </p:nvSpPr>
        <p:spPr>
          <a:xfrm rot="5400000">
            <a:off x="5628043" y="2453260"/>
            <a:ext cx="269083" cy="276310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4" name="Oval 283"/>
          <p:cNvSpPr/>
          <p:nvPr/>
        </p:nvSpPr>
        <p:spPr>
          <a:xfrm>
            <a:off x="5915029" y="2549279"/>
            <a:ext cx="86866" cy="9182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5" name="Group 284"/>
          <p:cNvGrpSpPr/>
          <p:nvPr/>
        </p:nvGrpSpPr>
        <p:grpSpPr>
          <a:xfrm>
            <a:off x="5595791" y="3100952"/>
            <a:ext cx="381129" cy="329838"/>
            <a:chOff x="3201330" y="3815951"/>
            <a:chExt cx="402131" cy="255922"/>
          </a:xfrm>
          <a:noFill/>
        </p:grpSpPr>
        <p:sp>
          <p:nvSpPr>
            <p:cNvPr id="286" name="Moon 285"/>
            <p:cNvSpPr/>
            <p:nvPr/>
          </p:nvSpPr>
          <p:spPr>
            <a:xfrm rot="10800000">
              <a:off x="3201330" y="3815951"/>
              <a:ext cx="402131" cy="255922"/>
            </a:xfrm>
            <a:prstGeom prst="moon">
              <a:avLst>
                <a:gd name="adj" fmla="val 8509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</a:endParaRPr>
            </a:p>
          </p:txBody>
        </p:sp>
        <p:sp>
          <p:nvSpPr>
            <p:cNvPr id="287" name="Moon 286"/>
            <p:cNvSpPr/>
            <p:nvPr/>
          </p:nvSpPr>
          <p:spPr>
            <a:xfrm rot="10800000">
              <a:off x="3238290" y="3861868"/>
              <a:ext cx="210404" cy="164087"/>
            </a:xfrm>
            <a:prstGeom prst="moon">
              <a:avLst>
                <a:gd name="adj" fmla="val 85091"/>
              </a:avLst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</a:endParaRPr>
            </a:p>
          </p:txBody>
        </p:sp>
      </p:grpSp>
      <p:grpSp>
        <p:nvGrpSpPr>
          <p:cNvPr id="288" name="Group 287"/>
          <p:cNvGrpSpPr/>
          <p:nvPr/>
        </p:nvGrpSpPr>
        <p:grpSpPr>
          <a:xfrm>
            <a:off x="5598636" y="3810344"/>
            <a:ext cx="381129" cy="329838"/>
            <a:chOff x="3201330" y="3815951"/>
            <a:chExt cx="402131" cy="255922"/>
          </a:xfrm>
          <a:noFill/>
        </p:grpSpPr>
        <p:sp>
          <p:nvSpPr>
            <p:cNvPr id="289" name="Moon 288"/>
            <p:cNvSpPr/>
            <p:nvPr/>
          </p:nvSpPr>
          <p:spPr>
            <a:xfrm rot="10800000">
              <a:off x="3201330" y="3815951"/>
              <a:ext cx="402131" cy="255922"/>
            </a:xfrm>
            <a:prstGeom prst="moon">
              <a:avLst>
                <a:gd name="adj" fmla="val 8509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</a:endParaRPr>
            </a:p>
          </p:txBody>
        </p:sp>
        <p:sp>
          <p:nvSpPr>
            <p:cNvPr id="290" name="Moon 289"/>
            <p:cNvSpPr/>
            <p:nvPr/>
          </p:nvSpPr>
          <p:spPr>
            <a:xfrm rot="10800000">
              <a:off x="3238290" y="3861868"/>
              <a:ext cx="210404" cy="164087"/>
            </a:xfrm>
            <a:prstGeom prst="moon">
              <a:avLst>
                <a:gd name="adj" fmla="val 85091"/>
              </a:avLst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</a:endParaRPr>
            </a:p>
          </p:txBody>
        </p:sp>
      </p:grpSp>
      <p:cxnSp>
        <p:nvCxnSpPr>
          <p:cNvPr id="291" name="Straight Connector 290"/>
          <p:cNvCxnSpPr>
            <a:endCxn id="283" idx="3"/>
          </p:cNvCxnSpPr>
          <p:nvPr/>
        </p:nvCxnSpPr>
        <p:spPr>
          <a:xfrm flipV="1">
            <a:off x="5088006" y="2591415"/>
            <a:ext cx="536422" cy="37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/>
          <p:cNvCxnSpPr/>
          <p:nvPr/>
        </p:nvCxnSpPr>
        <p:spPr>
          <a:xfrm flipV="1">
            <a:off x="5993799" y="2586062"/>
            <a:ext cx="536422" cy="37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/>
          <p:cNvCxnSpPr/>
          <p:nvPr/>
        </p:nvCxnSpPr>
        <p:spPr>
          <a:xfrm flipV="1">
            <a:off x="5099977" y="3324331"/>
            <a:ext cx="536422" cy="37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/>
          <p:cNvCxnSpPr/>
          <p:nvPr/>
        </p:nvCxnSpPr>
        <p:spPr>
          <a:xfrm>
            <a:off x="5338292" y="3317652"/>
            <a:ext cx="0" cy="5768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/>
          <p:cNvCxnSpPr/>
          <p:nvPr/>
        </p:nvCxnSpPr>
        <p:spPr>
          <a:xfrm flipV="1">
            <a:off x="5074689" y="4041441"/>
            <a:ext cx="581740" cy="94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/>
          <p:cNvCxnSpPr/>
          <p:nvPr/>
        </p:nvCxnSpPr>
        <p:spPr>
          <a:xfrm flipV="1">
            <a:off x="5318950" y="3197007"/>
            <a:ext cx="311053" cy="23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 flipV="1">
            <a:off x="5325349" y="3894533"/>
            <a:ext cx="311053" cy="23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/>
          <p:cNvSpPr txBox="1"/>
          <p:nvPr/>
        </p:nvSpPr>
        <p:spPr>
          <a:xfrm>
            <a:off x="3252931" y="2429409"/>
            <a:ext cx="53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</a:t>
            </a:r>
            <a:r>
              <a:rPr lang="en-US" sz="2400" b="1" baseline="-25000" dirty="0"/>
              <a:t>1</a:t>
            </a:r>
          </a:p>
        </p:txBody>
      </p:sp>
      <p:sp>
        <p:nvSpPr>
          <p:cNvPr id="300" name="TextBox 299"/>
          <p:cNvSpPr txBox="1"/>
          <p:nvPr/>
        </p:nvSpPr>
        <p:spPr>
          <a:xfrm>
            <a:off x="3260462" y="3652514"/>
            <a:ext cx="53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</a:t>
            </a:r>
            <a:r>
              <a:rPr lang="en-US" sz="2400" b="1" baseline="-25000" dirty="0"/>
              <a:t>2</a:t>
            </a:r>
          </a:p>
        </p:txBody>
      </p:sp>
      <p:sp>
        <p:nvSpPr>
          <p:cNvPr id="301" name="TextBox 300"/>
          <p:cNvSpPr txBox="1"/>
          <p:nvPr/>
        </p:nvSpPr>
        <p:spPr>
          <a:xfrm>
            <a:off x="4646892" y="2365321"/>
            <a:ext cx="53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</a:t>
            </a:r>
            <a:r>
              <a:rPr lang="en-US" sz="2400" b="1" baseline="-25000" dirty="0"/>
              <a:t>3</a:t>
            </a:r>
          </a:p>
        </p:txBody>
      </p:sp>
      <p:sp>
        <p:nvSpPr>
          <p:cNvPr id="302" name="TextBox 301"/>
          <p:cNvSpPr txBox="1"/>
          <p:nvPr/>
        </p:nvSpPr>
        <p:spPr>
          <a:xfrm>
            <a:off x="4664072" y="3033066"/>
            <a:ext cx="53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</a:t>
            </a:r>
            <a:r>
              <a:rPr lang="en-US" sz="2400" b="1" baseline="-25000" dirty="0"/>
              <a:t>4</a:t>
            </a:r>
          </a:p>
        </p:txBody>
      </p:sp>
      <p:sp>
        <p:nvSpPr>
          <p:cNvPr id="303" name="TextBox 302"/>
          <p:cNvSpPr txBox="1"/>
          <p:nvPr/>
        </p:nvSpPr>
        <p:spPr>
          <a:xfrm>
            <a:off x="4662349" y="3652765"/>
            <a:ext cx="53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</a:t>
            </a:r>
            <a:r>
              <a:rPr lang="en-US" sz="2400" b="1" baseline="-25000" dirty="0"/>
              <a:t>5</a:t>
            </a:r>
          </a:p>
        </p:txBody>
      </p:sp>
      <p:sp>
        <p:nvSpPr>
          <p:cNvPr id="304" name="Rectangle 303"/>
          <p:cNvSpPr/>
          <p:nvPr/>
        </p:nvSpPr>
        <p:spPr>
          <a:xfrm>
            <a:off x="2383657" y="2101897"/>
            <a:ext cx="4597335" cy="2588964"/>
          </a:xfrm>
          <a:prstGeom prst="rect">
            <a:avLst/>
          </a:prstGeom>
          <a:noFill/>
          <a:ln w="28575">
            <a:solidFill>
              <a:srgbClr val="66FF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TextBox 304"/>
          <p:cNvSpPr txBox="1"/>
          <p:nvPr/>
        </p:nvSpPr>
        <p:spPr>
          <a:xfrm>
            <a:off x="2458657" y="4348138"/>
            <a:ext cx="3368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Module E</a:t>
            </a:r>
          </a:p>
        </p:txBody>
      </p:sp>
      <p:cxnSp>
        <p:nvCxnSpPr>
          <p:cNvPr id="306" name="Straight Connector 305"/>
          <p:cNvCxnSpPr/>
          <p:nvPr/>
        </p:nvCxnSpPr>
        <p:spPr>
          <a:xfrm>
            <a:off x="1165142" y="2602104"/>
            <a:ext cx="1534577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>
            <a:off x="2176277" y="2637065"/>
            <a:ext cx="17250" cy="27662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TextBox 307"/>
          <p:cNvSpPr txBox="1"/>
          <p:nvPr/>
        </p:nvSpPr>
        <p:spPr>
          <a:xfrm>
            <a:off x="1560482" y="5650396"/>
            <a:ext cx="1859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Input MISR</a:t>
            </a:r>
          </a:p>
        </p:txBody>
      </p:sp>
      <p:sp>
        <p:nvSpPr>
          <p:cNvPr id="309" name="TextBox 308"/>
          <p:cNvSpPr txBox="1"/>
          <p:nvPr/>
        </p:nvSpPr>
        <p:spPr>
          <a:xfrm>
            <a:off x="5906572" y="5600138"/>
            <a:ext cx="2072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Output MISR</a:t>
            </a:r>
          </a:p>
        </p:txBody>
      </p:sp>
      <p:cxnSp>
        <p:nvCxnSpPr>
          <p:cNvPr id="310" name="Straight Connector 309"/>
          <p:cNvCxnSpPr/>
          <p:nvPr/>
        </p:nvCxnSpPr>
        <p:spPr>
          <a:xfrm>
            <a:off x="8019801" y="2578795"/>
            <a:ext cx="0" cy="28244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/>
          <p:cNvCxnSpPr/>
          <p:nvPr/>
        </p:nvCxnSpPr>
        <p:spPr>
          <a:xfrm>
            <a:off x="7669108" y="3243960"/>
            <a:ext cx="5041" cy="21422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Oval 311"/>
          <p:cNvSpPr/>
          <p:nvPr/>
        </p:nvSpPr>
        <p:spPr>
          <a:xfrm>
            <a:off x="1795557" y="3894633"/>
            <a:ext cx="78896" cy="790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3" name="Oval 312"/>
          <p:cNvSpPr/>
          <p:nvPr/>
        </p:nvSpPr>
        <p:spPr>
          <a:xfrm>
            <a:off x="2134521" y="2563519"/>
            <a:ext cx="78896" cy="790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4" name="Oval 313"/>
          <p:cNvSpPr/>
          <p:nvPr/>
        </p:nvSpPr>
        <p:spPr>
          <a:xfrm>
            <a:off x="7980353" y="2570072"/>
            <a:ext cx="78896" cy="790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5" name="Oval 314"/>
          <p:cNvSpPr/>
          <p:nvPr/>
        </p:nvSpPr>
        <p:spPr>
          <a:xfrm>
            <a:off x="7627315" y="3218831"/>
            <a:ext cx="78896" cy="790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6" name="Oval 315"/>
          <p:cNvSpPr/>
          <p:nvPr/>
        </p:nvSpPr>
        <p:spPr>
          <a:xfrm>
            <a:off x="7280729" y="3925427"/>
            <a:ext cx="78896" cy="790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317" name="Straight Connector 316"/>
          <p:cNvCxnSpPr/>
          <p:nvPr/>
        </p:nvCxnSpPr>
        <p:spPr>
          <a:xfrm>
            <a:off x="7322417" y="3963771"/>
            <a:ext cx="12710" cy="14225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/>
          <p:cNvCxnSpPr/>
          <p:nvPr/>
        </p:nvCxnSpPr>
        <p:spPr>
          <a:xfrm>
            <a:off x="1829674" y="3921984"/>
            <a:ext cx="11891" cy="14812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9" name="Table 3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200930"/>
              </p:ext>
            </p:extLst>
          </p:nvPr>
        </p:nvGraphicFramePr>
        <p:xfrm>
          <a:off x="895712" y="5113098"/>
          <a:ext cx="3052278" cy="5179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08713">
                  <a:extLst>
                    <a:ext uri="{9D8B030D-6E8A-4147-A177-3AD203B41FA5}">
                      <a16:colId xmlns:a16="http://schemas.microsoft.com/office/drawing/2014/main" val="2305897704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3265327538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3679008225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102990012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640009595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1942687609"/>
                    </a:ext>
                  </a:extLst>
                </a:gridCol>
              </a:tblGrid>
              <a:tr h="517981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352861"/>
                  </a:ext>
                </a:extLst>
              </a:tr>
            </a:tbl>
          </a:graphicData>
        </a:graphic>
      </p:graphicFrame>
      <p:sp>
        <p:nvSpPr>
          <p:cNvPr id="320" name="TextBox 319"/>
          <p:cNvSpPr txBox="1"/>
          <p:nvPr/>
        </p:nvSpPr>
        <p:spPr>
          <a:xfrm>
            <a:off x="729148" y="2371271"/>
            <a:ext cx="232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</a:t>
            </a:r>
          </a:p>
        </p:txBody>
      </p:sp>
      <p:sp>
        <p:nvSpPr>
          <p:cNvPr id="321" name="TextBox 320"/>
          <p:cNvSpPr txBox="1"/>
          <p:nvPr/>
        </p:nvSpPr>
        <p:spPr>
          <a:xfrm>
            <a:off x="725934" y="3712586"/>
            <a:ext cx="232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</a:t>
            </a:r>
          </a:p>
        </p:txBody>
      </p:sp>
      <p:grpSp>
        <p:nvGrpSpPr>
          <p:cNvPr id="322" name="Group 321"/>
          <p:cNvGrpSpPr/>
          <p:nvPr/>
        </p:nvGrpSpPr>
        <p:grpSpPr>
          <a:xfrm>
            <a:off x="2493213" y="3703064"/>
            <a:ext cx="520626" cy="320469"/>
            <a:chOff x="2909663" y="3388430"/>
            <a:chExt cx="685854" cy="255923"/>
          </a:xfrm>
          <a:effectLst/>
        </p:grpSpPr>
        <p:sp>
          <p:nvSpPr>
            <p:cNvPr id="323" name="Moon 322"/>
            <p:cNvSpPr/>
            <p:nvPr/>
          </p:nvSpPr>
          <p:spPr>
            <a:xfrm rot="10800000">
              <a:off x="3193386" y="3388430"/>
              <a:ext cx="402131" cy="255922"/>
            </a:xfrm>
            <a:prstGeom prst="moon">
              <a:avLst>
                <a:gd name="adj" fmla="val 85091"/>
              </a:avLst>
            </a:prstGeom>
            <a:solidFill>
              <a:srgbClr val="01001E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4" name="Arc 323"/>
            <p:cNvSpPr/>
            <p:nvPr/>
          </p:nvSpPr>
          <p:spPr>
            <a:xfrm>
              <a:off x="2909663" y="3388430"/>
              <a:ext cx="283722" cy="255923"/>
            </a:xfrm>
            <a:prstGeom prst="arc">
              <a:avLst>
                <a:gd name="adj1" fmla="val 17237321"/>
                <a:gd name="adj2" fmla="val 4504964"/>
              </a:avLst>
            </a:prstGeom>
            <a:ln w="28575" cmpd="sng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5" name="Moon 324"/>
            <p:cNvSpPr/>
            <p:nvPr/>
          </p:nvSpPr>
          <p:spPr>
            <a:xfrm rot="10800000">
              <a:off x="3144952" y="3434347"/>
              <a:ext cx="210404" cy="164087"/>
            </a:xfrm>
            <a:prstGeom prst="moon">
              <a:avLst>
                <a:gd name="adj" fmla="val 85091"/>
              </a:avLst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cxnSp>
        <p:nvCxnSpPr>
          <p:cNvPr id="326" name="Straight Connector 325"/>
          <p:cNvCxnSpPr/>
          <p:nvPr/>
        </p:nvCxnSpPr>
        <p:spPr>
          <a:xfrm>
            <a:off x="4523002" y="3320648"/>
            <a:ext cx="18200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/>
          <p:cNvCxnSpPr/>
          <p:nvPr/>
        </p:nvCxnSpPr>
        <p:spPr>
          <a:xfrm flipV="1">
            <a:off x="3668142" y="2622451"/>
            <a:ext cx="1027626" cy="78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/>
          <p:cNvCxnSpPr/>
          <p:nvPr/>
        </p:nvCxnSpPr>
        <p:spPr>
          <a:xfrm>
            <a:off x="3932273" y="3393418"/>
            <a:ext cx="293122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/>
          <p:cNvCxnSpPr/>
          <p:nvPr/>
        </p:nvCxnSpPr>
        <p:spPr>
          <a:xfrm>
            <a:off x="5334351" y="2593255"/>
            <a:ext cx="0" cy="6060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/>
          <p:nvPr/>
        </p:nvCxnSpPr>
        <p:spPr>
          <a:xfrm>
            <a:off x="3951937" y="2623923"/>
            <a:ext cx="0" cy="6345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/>
          <p:cNvCxnSpPr/>
          <p:nvPr/>
        </p:nvCxnSpPr>
        <p:spPr>
          <a:xfrm>
            <a:off x="3946049" y="3389000"/>
            <a:ext cx="0" cy="5768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/>
          <p:cNvCxnSpPr/>
          <p:nvPr/>
        </p:nvCxnSpPr>
        <p:spPr>
          <a:xfrm>
            <a:off x="3009560" y="3864606"/>
            <a:ext cx="293122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/>
          <p:cNvCxnSpPr/>
          <p:nvPr/>
        </p:nvCxnSpPr>
        <p:spPr>
          <a:xfrm flipH="1">
            <a:off x="2496623" y="2590193"/>
            <a:ext cx="2578" cy="12111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/>
          <p:cNvCxnSpPr/>
          <p:nvPr/>
        </p:nvCxnSpPr>
        <p:spPr>
          <a:xfrm>
            <a:off x="2493682" y="3809507"/>
            <a:ext cx="200206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Isosceles Triangle 230"/>
          <p:cNvSpPr/>
          <p:nvPr/>
        </p:nvSpPr>
        <p:spPr>
          <a:xfrm rot="5400000">
            <a:off x="2670980" y="2456677"/>
            <a:ext cx="269083" cy="276310"/>
          </a:xfrm>
          <a:prstGeom prst="triangle">
            <a:avLst/>
          </a:prstGeom>
          <a:solidFill>
            <a:srgbClr val="01001E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6" name="Oval 335"/>
          <p:cNvSpPr/>
          <p:nvPr/>
        </p:nvSpPr>
        <p:spPr>
          <a:xfrm>
            <a:off x="2957967" y="2552696"/>
            <a:ext cx="86866" cy="9182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37" name="Straight Connector 336"/>
          <p:cNvCxnSpPr/>
          <p:nvPr/>
        </p:nvCxnSpPr>
        <p:spPr>
          <a:xfrm flipV="1">
            <a:off x="3056140" y="2589479"/>
            <a:ext cx="250244" cy="37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8" name="Table 3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525721"/>
              </p:ext>
            </p:extLst>
          </p:nvPr>
        </p:nvGraphicFramePr>
        <p:xfrm>
          <a:off x="5351153" y="5058201"/>
          <a:ext cx="3052278" cy="5179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04073">
                  <a:extLst>
                    <a:ext uri="{9D8B030D-6E8A-4147-A177-3AD203B41FA5}">
                      <a16:colId xmlns:a16="http://schemas.microsoft.com/office/drawing/2014/main" val="2305897704"/>
                    </a:ext>
                  </a:extLst>
                </a:gridCol>
                <a:gridCol w="513353">
                  <a:extLst>
                    <a:ext uri="{9D8B030D-6E8A-4147-A177-3AD203B41FA5}">
                      <a16:colId xmlns:a16="http://schemas.microsoft.com/office/drawing/2014/main" val="3265327538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3679008225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102990012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640009595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1942687609"/>
                    </a:ext>
                  </a:extLst>
                </a:gridCol>
              </a:tblGrid>
              <a:tr h="517981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352861"/>
                  </a:ext>
                </a:extLst>
              </a:tr>
            </a:tbl>
          </a:graphicData>
        </a:graphic>
      </p:graphicFrame>
      <p:sp>
        <p:nvSpPr>
          <p:cNvPr id="339" name="Rectangle 338"/>
          <p:cNvSpPr/>
          <p:nvPr/>
        </p:nvSpPr>
        <p:spPr>
          <a:xfrm>
            <a:off x="3296243" y="2462035"/>
            <a:ext cx="388189" cy="4744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0" name="Isosceles Triangle 6"/>
          <p:cNvSpPr/>
          <p:nvPr/>
        </p:nvSpPr>
        <p:spPr>
          <a:xfrm>
            <a:off x="3412698" y="2832971"/>
            <a:ext cx="155275" cy="103517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1" name="Rectangle 340"/>
          <p:cNvSpPr/>
          <p:nvPr/>
        </p:nvSpPr>
        <p:spPr>
          <a:xfrm>
            <a:off x="6303717" y="2429739"/>
            <a:ext cx="388189" cy="474453"/>
          </a:xfrm>
          <a:prstGeom prst="rect">
            <a:avLst/>
          </a:prstGeom>
          <a:solidFill>
            <a:srgbClr val="01001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4" name="Chord 343"/>
          <p:cNvSpPr/>
          <p:nvPr/>
        </p:nvSpPr>
        <p:spPr bwMode="auto">
          <a:xfrm rot="10800000">
            <a:off x="3914800" y="3150247"/>
            <a:ext cx="642113" cy="346546"/>
          </a:xfrm>
          <a:prstGeom prst="chord">
            <a:avLst>
              <a:gd name="adj1" fmla="val 5201736"/>
              <a:gd name="adj2" fmla="val 16407902"/>
            </a:avLst>
          </a:prstGeom>
          <a:solidFill>
            <a:srgbClr val="01001E"/>
          </a:solidFill>
          <a:ln w="28575"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5" name="Isosceles Triangle 10"/>
          <p:cNvSpPr/>
          <p:nvPr/>
        </p:nvSpPr>
        <p:spPr>
          <a:xfrm>
            <a:off x="6421692" y="2799250"/>
            <a:ext cx="155275" cy="103517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6" name="Isosceles Triangle 12"/>
          <p:cNvSpPr/>
          <p:nvPr/>
        </p:nvSpPr>
        <p:spPr>
          <a:xfrm>
            <a:off x="6420929" y="3458984"/>
            <a:ext cx="155275" cy="103517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7" name="Isosceles Triangle 14"/>
          <p:cNvSpPr/>
          <p:nvPr/>
        </p:nvSpPr>
        <p:spPr>
          <a:xfrm>
            <a:off x="6420928" y="4094430"/>
            <a:ext cx="155275" cy="103517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8" name="TextBox 347"/>
          <p:cNvSpPr txBox="1"/>
          <p:nvPr/>
        </p:nvSpPr>
        <p:spPr>
          <a:xfrm>
            <a:off x="6240324" y="2355356"/>
            <a:ext cx="53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</a:t>
            </a:r>
            <a:r>
              <a:rPr lang="en-US" sz="2400" b="1" baseline="-25000" dirty="0"/>
              <a:t>6</a:t>
            </a:r>
          </a:p>
        </p:txBody>
      </p:sp>
      <p:sp>
        <p:nvSpPr>
          <p:cNvPr id="349" name="TextBox 348"/>
          <p:cNvSpPr txBox="1"/>
          <p:nvPr/>
        </p:nvSpPr>
        <p:spPr>
          <a:xfrm>
            <a:off x="6251615" y="3021612"/>
            <a:ext cx="53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</a:t>
            </a:r>
            <a:r>
              <a:rPr lang="en-US" sz="2400" b="1" baseline="-25000" dirty="0"/>
              <a:t>7</a:t>
            </a:r>
          </a:p>
        </p:txBody>
      </p:sp>
      <p:sp>
        <p:nvSpPr>
          <p:cNvPr id="350" name="TextBox 349"/>
          <p:cNvSpPr txBox="1"/>
          <p:nvPr/>
        </p:nvSpPr>
        <p:spPr>
          <a:xfrm>
            <a:off x="6251615" y="3658243"/>
            <a:ext cx="53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</a:t>
            </a:r>
            <a:r>
              <a:rPr lang="en-US" sz="2400" b="1" baseline="-25000" dirty="0"/>
              <a:t>8</a:t>
            </a:r>
          </a:p>
        </p:txBody>
      </p:sp>
      <p:sp>
        <p:nvSpPr>
          <p:cNvPr id="91" name="Rectangular Callout 90"/>
          <p:cNvSpPr/>
          <p:nvPr/>
        </p:nvSpPr>
        <p:spPr bwMode="auto">
          <a:xfrm>
            <a:off x="745380" y="4968920"/>
            <a:ext cx="3310865" cy="1081586"/>
          </a:xfrm>
          <a:prstGeom prst="wedgeRectCallout">
            <a:avLst>
              <a:gd name="adj1" fmla="val 19407"/>
              <a:gd name="adj2" fmla="val -49878"/>
            </a:avLst>
          </a:prstGeom>
          <a:gradFill>
            <a:gsLst>
              <a:gs pos="10000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  <a:alpha val="15000"/>
                </a:schemeClr>
              </a:gs>
              <a:gs pos="77000">
                <a:schemeClr val="accent2">
                  <a:shade val="93000"/>
                  <a:satMod val="130000"/>
                  <a:alpha val="0"/>
                </a:schemeClr>
              </a:gs>
              <a:gs pos="0">
                <a:schemeClr val="accent2">
                  <a:shade val="94000"/>
                  <a:satMod val="135000"/>
                  <a:alpha val="10000"/>
                </a:schemeClr>
              </a:gs>
            </a:gsLst>
            <a:lin ang="16200000" scaled="0"/>
          </a:gra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3" name="Rectangular Callout 92"/>
          <p:cNvSpPr/>
          <p:nvPr/>
        </p:nvSpPr>
        <p:spPr bwMode="auto">
          <a:xfrm>
            <a:off x="5184033" y="4967534"/>
            <a:ext cx="3310865" cy="1081586"/>
          </a:xfrm>
          <a:prstGeom prst="wedgeRectCallout">
            <a:avLst>
              <a:gd name="adj1" fmla="val 19407"/>
              <a:gd name="adj2" fmla="val -49878"/>
            </a:avLst>
          </a:prstGeom>
          <a:gradFill>
            <a:gsLst>
              <a:gs pos="10000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  <a:alpha val="15000"/>
                </a:schemeClr>
              </a:gs>
              <a:gs pos="77000">
                <a:schemeClr val="accent2">
                  <a:shade val="93000"/>
                  <a:satMod val="130000"/>
                  <a:alpha val="0"/>
                </a:schemeClr>
              </a:gs>
              <a:gs pos="0">
                <a:schemeClr val="accent2">
                  <a:shade val="94000"/>
                  <a:satMod val="135000"/>
                  <a:alpha val="10000"/>
                </a:schemeClr>
              </a:gs>
            </a:gsLst>
            <a:lin ang="16200000" scaled="0"/>
          </a:gra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448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9688">
        <p:fade/>
      </p:transition>
    </mc:Choice>
    <mc:Fallback xmlns="">
      <p:transition advTm="9688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lide Number Placeholder 1"/>
          <p:cNvSpPr txBox="1">
            <a:spLocks noGrp="1"/>
          </p:cNvSpPr>
          <p:nvPr/>
        </p:nvSpPr>
        <p:spPr bwMode="auto">
          <a:xfrm>
            <a:off x="7478712" y="6527141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796CF6B2-3E4D-4942-A08C-2246C144377A}" type="slidenum">
              <a:rPr lang="en-US" sz="1400">
                <a:solidFill>
                  <a:srgbClr val="FFFFFF"/>
                </a:solidFill>
              </a:rPr>
              <a:pPr algn="r"/>
              <a:t>33</a:t>
            </a:fld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09" name="Content Placeholder 2"/>
          <p:cNvSpPr txBox="1">
            <a:spLocks/>
          </p:cNvSpPr>
          <p:nvPr/>
        </p:nvSpPr>
        <p:spPr bwMode="auto">
          <a:xfrm>
            <a:off x="410839" y="948591"/>
            <a:ext cx="8443912" cy="699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r>
              <a:rPr lang="en-US" sz="2800" dirty="0"/>
              <a:t>Return all satisfying flip-flop candidates</a:t>
            </a:r>
            <a:endParaRPr lang="en-US" sz="2800" b="1" i="1" dirty="0">
              <a:solidFill>
                <a:schemeClr val="tx2"/>
              </a:solidFill>
            </a:endParaRPr>
          </a:p>
        </p:txBody>
      </p:sp>
      <p:graphicFrame>
        <p:nvGraphicFramePr>
          <p:cNvPr id="101" name="Table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952432"/>
              </p:ext>
            </p:extLst>
          </p:nvPr>
        </p:nvGraphicFramePr>
        <p:xfrm>
          <a:off x="2436033" y="2374189"/>
          <a:ext cx="4271934" cy="1328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414">
                  <a:extLst>
                    <a:ext uri="{9D8B030D-6E8A-4147-A177-3AD203B41FA5}">
                      <a16:colId xmlns:a16="http://schemas.microsoft.com/office/drawing/2014/main" val="2628640345"/>
                    </a:ext>
                  </a:extLst>
                </a:gridCol>
                <a:gridCol w="3317520">
                  <a:extLst>
                    <a:ext uri="{9D8B030D-6E8A-4147-A177-3AD203B41FA5}">
                      <a16:colId xmlns:a16="http://schemas.microsoft.com/office/drawing/2014/main" val="3412894139"/>
                    </a:ext>
                  </a:extLst>
                </a:gridCol>
              </a:tblGrid>
              <a:tr h="4427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Trace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gradFill>
                      <a:gsLst>
                        <a:gs pos="0">
                          <a:schemeClr val="accent1">
                            <a:shade val="51000"/>
                            <a:satMod val="130000"/>
                          </a:schemeClr>
                        </a:gs>
                        <a:gs pos="91000">
                          <a:schemeClr val="accent1"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shade val="94000"/>
                            <a:satMod val="135000"/>
                          </a:schemeClr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Candidates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gradFill>
                      <a:gsLst>
                        <a:gs pos="0">
                          <a:schemeClr val="accent1">
                            <a:shade val="51000"/>
                            <a:satMod val="130000"/>
                          </a:schemeClr>
                        </a:gs>
                        <a:gs pos="91000">
                          <a:schemeClr val="accent1"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shade val="94000"/>
                            <a:satMod val="135000"/>
                          </a:schemeClr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149983599"/>
                  </a:ext>
                </a:extLst>
              </a:tr>
              <a:tr h="4427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gradFill>
                      <a:gsLst>
                        <a:gs pos="0">
                          <a:schemeClr val="accent1">
                            <a:shade val="51000"/>
                            <a:satMod val="130000"/>
                          </a:schemeClr>
                        </a:gs>
                        <a:gs pos="91000">
                          <a:schemeClr val="accent1"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shade val="94000"/>
                            <a:satMod val="135000"/>
                          </a:schemeClr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Cycle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3 FF3, Cycle 4 FF6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gradFill>
                      <a:gsLst>
                        <a:gs pos="0">
                          <a:schemeClr val="accent1">
                            <a:shade val="51000"/>
                            <a:satMod val="130000"/>
                          </a:schemeClr>
                        </a:gs>
                        <a:gs pos="91000">
                          <a:schemeClr val="accent1"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shade val="94000"/>
                            <a:satMod val="135000"/>
                          </a:schemeClr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13598106"/>
                  </a:ext>
                </a:extLst>
              </a:tr>
              <a:tr h="442740">
                <a:tc>
                  <a:txBody>
                    <a:bodyPr/>
                    <a:lstStyle/>
                    <a:p>
                      <a:pPr algn="ctr"/>
                      <a:r>
                        <a:rPr lang="en-US" sz="2000" b="1" strike="noStrike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gradFill>
                      <a:gsLst>
                        <a:gs pos="0">
                          <a:schemeClr val="accent1">
                            <a:shade val="51000"/>
                            <a:satMod val="130000"/>
                          </a:schemeClr>
                        </a:gs>
                        <a:gs pos="91000">
                          <a:schemeClr val="accent1"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shade val="94000"/>
                            <a:satMod val="135000"/>
                          </a:schemeClr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trike="noStrike" dirty="0">
                          <a:solidFill>
                            <a:schemeClr val="tx1"/>
                          </a:solidFill>
                        </a:rPr>
                        <a:t>Cycle 1 FF4, Cycle 2 FF7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gradFill>
                      <a:gsLst>
                        <a:gs pos="0">
                          <a:schemeClr val="accent1">
                            <a:shade val="51000"/>
                            <a:satMod val="130000"/>
                          </a:schemeClr>
                        </a:gs>
                        <a:gs pos="91000">
                          <a:schemeClr val="accent1"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shade val="94000"/>
                            <a:satMod val="135000"/>
                          </a:schemeClr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12623741"/>
                  </a:ext>
                </a:extLst>
              </a:tr>
            </a:tbl>
          </a:graphicData>
        </a:graphic>
      </p:graphicFrame>
      <p:sp>
        <p:nvSpPr>
          <p:cNvPr id="102" name="Content Placeholder 2"/>
          <p:cNvSpPr txBox="1">
            <a:spLocks/>
          </p:cNvSpPr>
          <p:nvPr/>
        </p:nvSpPr>
        <p:spPr bwMode="auto">
          <a:xfrm>
            <a:off x="410839" y="4428793"/>
            <a:ext cx="8443912" cy="699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r>
              <a:rPr lang="en-US" sz="2800" dirty="0"/>
              <a:t>More </a:t>
            </a:r>
            <a:r>
              <a:rPr lang="en-US" sz="2800" b="1" i="1" dirty="0">
                <a:solidFill>
                  <a:schemeClr val="tx2"/>
                </a:solidFill>
              </a:rPr>
              <a:t>aliased</a:t>
            </a:r>
            <a:r>
              <a:rPr lang="en-US" sz="2800" dirty="0"/>
              <a:t> candidates</a:t>
            </a:r>
          </a:p>
          <a:p>
            <a:pPr marL="800100" lvl="1" indent="-342900">
              <a:spcAft>
                <a:spcPts val="80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/>
            </a:pPr>
            <a:r>
              <a:rPr lang="en-US" sz="2800" dirty="0"/>
              <a:t>Multiple </a:t>
            </a:r>
            <a:r>
              <a:rPr lang="en-US" sz="2800" b="1" dirty="0">
                <a:solidFill>
                  <a:schemeClr val="tx2"/>
                </a:solidFill>
              </a:rPr>
              <a:t>traces</a:t>
            </a:r>
            <a:r>
              <a:rPr lang="en-US" sz="2800" dirty="0"/>
              <a:t> satisfy signatures</a:t>
            </a:r>
          </a:p>
        </p:txBody>
      </p:sp>
      <p:sp>
        <p:nvSpPr>
          <p:cNvPr id="98" name="Rectangle 2"/>
          <p:cNvSpPr txBox="1">
            <a:spLocks noChangeArrowheads="1"/>
          </p:cNvSpPr>
          <p:nvPr/>
        </p:nvSpPr>
        <p:spPr bwMode="auto">
          <a:xfrm>
            <a:off x="0" y="11299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3600" b="1" kern="0" dirty="0">
                <a:solidFill>
                  <a:srgbClr val="D5EBFF"/>
                </a:solidFill>
                <a:ea typeface="ＭＳ Ｐゴシック" charset="0"/>
                <a:cs typeface="ＭＳ Ｐゴシック" charset="0"/>
              </a:rPr>
              <a:t>BMC Flip-Flop Localization</a:t>
            </a:r>
          </a:p>
        </p:txBody>
      </p:sp>
      <p:sp>
        <p:nvSpPr>
          <p:cNvPr id="11" name="Rounded Rectangle 10" hidden="1"/>
          <p:cNvSpPr/>
          <p:nvPr/>
        </p:nvSpPr>
        <p:spPr bwMode="auto">
          <a:xfrm>
            <a:off x="283779" y="2103821"/>
            <a:ext cx="8570972" cy="4007266"/>
          </a:xfrm>
          <a:prstGeom prst="roundRect">
            <a:avLst>
              <a:gd name="adj" fmla="val 5596"/>
            </a:avLst>
          </a:prstGeom>
          <a:solidFill>
            <a:schemeClr val="accent2">
              <a:lumMod val="10000"/>
            </a:schemeClr>
          </a:solidFill>
          <a:ln w="38100"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2" name="TextBox 11" hidden="1"/>
          <p:cNvSpPr txBox="1"/>
          <p:nvPr/>
        </p:nvSpPr>
        <p:spPr>
          <a:xfrm>
            <a:off x="2316382" y="2899653"/>
            <a:ext cx="4270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</a:rPr>
              <a:t>BMC Tool</a:t>
            </a:r>
          </a:p>
        </p:txBody>
      </p:sp>
      <p:sp>
        <p:nvSpPr>
          <p:cNvPr id="13" name="Plaque 3" hidden="1"/>
          <p:cNvSpPr/>
          <p:nvPr/>
        </p:nvSpPr>
        <p:spPr bwMode="auto">
          <a:xfrm>
            <a:off x="3503929" y="3706911"/>
            <a:ext cx="1810137" cy="1737632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1" y="342946"/>
                </a:moveTo>
                <a:cubicBezTo>
                  <a:pt x="394100" y="342946"/>
                  <a:pt x="342946" y="394100"/>
                  <a:pt x="342946" y="457201"/>
                </a:cubicBezTo>
                <a:cubicBezTo>
                  <a:pt x="342946" y="520302"/>
                  <a:pt x="394100" y="571456"/>
                  <a:pt x="457201" y="571456"/>
                </a:cubicBezTo>
                <a:cubicBezTo>
                  <a:pt x="520302" y="571456"/>
                  <a:pt x="571456" y="520302"/>
                  <a:pt x="571456" y="457201"/>
                </a:cubicBezTo>
                <a:cubicBezTo>
                  <a:pt x="571456" y="394100"/>
                  <a:pt x="520302" y="342946"/>
                  <a:pt x="457201" y="342946"/>
                </a:cubicBezTo>
                <a:close/>
                <a:moveTo>
                  <a:pt x="404695" y="0"/>
                </a:moveTo>
                <a:lnTo>
                  <a:pt x="509705" y="0"/>
                </a:lnTo>
                <a:cubicBezTo>
                  <a:pt x="509705" y="55877"/>
                  <a:pt x="521029" y="109109"/>
                  <a:pt x="541508" y="157526"/>
                </a:cubicBezTo>
                <a:lnTo>
                  <a:pt x="564094" y="199136"/>
                </a:lnTo>
                <a:lnTo>
                  <a:pt x="609487" y="185684"/>
                </a:lnTo>
                <a:cubicBezTo>
                  <a:pt x="658204" y="165928"/>
                  <a:pt x="703852" y="136295"/>
                  <a:pt x="743363" y="96784"/>
                </a:cubicBezTo>
                <a:lnTo>
                  <a:pt x="817616" y="171037"/>
                </a:lnTo>
                <a:cubicBezTo>
                  <a:pt x="778105" y="210548"/>
                  <a:pt x="748472" y="256196"/>
                  <a:pt x="728717" y="304913"/>
                </a:cubicBezTo>
                <a:lnTo>
                  <a:pt x="715264" y="350307"/>
                </a:lnTo>
                <a:lnTo>
                  <a:pt x="756875" y="372892"/>
                </a:lnTo>
                <a:cubicBezTo>
                  <a:pt x="805292" y="393371"/>
                  <a:pt x="858523" y="404695"/>
                  <a:pt x="914400" y="404695"/>
                </a:cubicBezTo>
                <a:lnTo>
                  <a:pt x="914400" y="509705"/>
                </a:lnTo>
                <a:cubicBezTo>
                  <a:pt x="858523" y="509705"/>
                  <a:pt x="805292" y="521029"/>
                  <a:pt x="756875" y="541508"/>
                </a:cubicBezTo>
                <a:lnTo>
                  <a:pt x="715264" y="564094"/>
                </a:lnTo>
                <a:lnTo>
                  <a:pt x="728717" y="609487"/>
                </a:lnTo>
                <a:cubicBezTo>
                  <a:pt x="748472" y="658204"/>
                  <a:pt x="778105" y="703852"/>
                  <a:pt x="817616" y="743363"/>
                </a:cubicBezTo>
                <a:lnTo>
                  <a:pt x="743363" y="817616"/>
                </a:lnTo>
                <a:cubicBezTo>
                  <a:pt x="703852" y="778105"/>
                  <a:pt x="658204" y="748472"/>
                  <a:pt x="609487" y="728717"/>
                </a:cubicBezTo>
                <a:lnTo>
                  <a:pt x="564094" y="715264"/>
                </a:lnTo>
                <a:lnTo>
                  <a:pt x="541508" y="756875"/>
                </a:lnTo>
                <a:cubicBezTo>
                  <a:pt x="521029" y="805292"/>
                  <a:pt x="509705" y="858523"/>
                  <a:pt x="509705" y="914400"/>
                </a:cubicBezTo>
                <a:lnTo>
                  <a:pt x="404695" y="914400"/>
                </a:lnTo>
                <a:cubicBezTo>
                  <a:pt x="404695" y="858523"/>
                  <a:pt x="393371" y="805292"/>
                  <a:pt x="372892" y="756875"/>
                </a:cubicBezTo>
                <a:lnTo>
                  <a:pt x="350307" y="715264"/>
                </a:lnTo>
                <a:lnTo>
                  <a:pt x="304913" y="728717"/>
                </a:lnTo>
                <a:cubicBezTo>
                  <a:pt x="256196" y="748472"/>
                  <a:pt x="210548" y="778105"/>
                  <a:pt x="171037" y="817616"/>
                </a:cubicBezTo>
                <a:lnTo>
                  <a:pt x="96784" y="743363"/>
                </a:lnTo>
                <a:cubicBezTo>
                  <a:pt x="136295" y="703852"/>
                  <a:pt x="165928" y="658204"/>
                  <a:pt x="185684" y="609487"/>
                </a:cubicBezTo>
                <a:lnTo>
                  <a:pt x="199136" y="564094"/>
                </a:lnTo>
                <a:lnTo>
                  <a:pt x="157526" y="541508"/>
                </a:lnTo>
                <a:cubicBezTo>
                  <a:pt x="109109" y="521029"/>
                  <a:pt x="55877" y="509705"/>
                  <a:pt x="0" y="509705"/>
                </a:cubicBezTo>
                <a:lnTo>
                  <a:pt x="0" y="404695"/>
                </a:lnTo>
                <a:cubicBezTo>
                  <a:pt x="55877" y="404695"/>
                  <a:pt x="109109" y="393371"/>
                  <a:pt x="157526" y="372892"/>
                </a:cubicBezTo>
                <a:lnTo>
                  <a:pt x="199136" y="350307"/>
                </a:lnTo>
                <a:lnTo>
                  <a:pt x="185684" y="304913"/>
                </a:lnTo>
                <a:cubicBezTo>
                  <a:pt x="165928" y="256196"/>
                  <a:pt x="136295" y="210548"/>
                  <a:pt x="96784" y="171037"/>
                </a:cubicBezTo>
                <a:lnTo>
                  <a:pt x="171037" y="96784"/>
                </a:lnTo>
                <a:cubicBezTo>
                  <a:pt x="210548" y="136295"/>
                  <a:pt x="256196" y="165928"/>
                  <a:pt x="304913" y="185684"/>
                </a:cubicBezTo>
                <a:lnTo>
                  <a:pt x="350307" y="199136"/>
                </a:lnTo>
                <a:lnTo>
                  <a:pt x="372892" y="157526"/>
                </a:lnTo>
                <a:cubicBezTo>
                  <a:pt x="393371" y="109109"/>
                  <a:pt x="404695" y="55877"/>
                  <a:pt x="404695" y="0"/>
                </a:cubicBezTo>
                <a:close/>
              </a:path>
            </a:pathLst>
          </a:custGeom>
          <a:ln>
            <a:headEnd type="none" w="sm" len="sm"/>
            <a:tailEnd type="none" w="sm" len="sm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4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24936">
        <p:fade/>
      </p:transition>
    </mc:Choice>
    <mc:Fallback xmlns="">
      <p:transition advTm="249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1" grpId="0" animBg="1"/>
      <p:bldP spid="12" grpId="0"/>
      <p:bldP spid="13" grpId="0" animBg="1"/>
      <p:bldP spid="13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0" y="112992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3600" b="1" kern="0" dirty="0">
                <a:solidFill>
                  <a:srgbClr val="D5EBFF"/>
                </a:solidFill>
                <a:ea typeface="ＭＳ Ｐゴシック" charset="0"/>
                <a:cs typeface="ＭＳ Ｐゴシック" charset="0"/>
              </a:rPr>
              <a:t>Aliased Traces</a:t>
            </a:r>
          </a:p>
        </p:txBody>
      </p:sp>
      <p:sp>
        <p:nvSpPr>
          <p:cNvPr id="105" name="Slide Number Placeholder 1"/>
          <p:cNvSpPr txBox="1">
            <a:spLocks noGrp="1"/>
          </p:cNvSpPr>
          <p:nvPr/>
        </p:nvSpPr>
        <p:spPr bwMode="auto">
          <a:xfrm>
            <a:off x="7478712" y="6527141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796CF6B2-3E4D-4942-A08C-2246C144377A}" type="slidenum">
              <a:rPr lang="en-US" sz="1400">
                <a:solidFill>
                  <a:srgbClr val="FFFFFF"/>
                </a:solidFill>
              </a:rPr>
              <a:pPr algn="r"/>
              <a:t>34</a:t>
            </a:fld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09" name="Content Placeholder 2"/>
          <p:cNvSpPr txBox="1">
            <a:spLocks/>
          </p:cNvSpPr>
          <p:nvPr/>
        </p:nvSpPr>
        <p:spPr bwMode="auto">
          <a:xfrm>
            <a:off x="2023408" y="647137"/>
            <a:ext cx="1356597" cy="699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defRPr/>
            </a:pPr>
            <a:r>
              <a:rPr lang="en-US" sz="2600" dirty="0"/>
              <a:t>Trace 1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6385115" y="5594674"/>
            <a:ext cx="2072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Output MISR</a:t>
            </a:r>
          </a:p>
        </p:txBody>
      </p:sp>
      <p:graphicFrame>
        <p:nvGraphicFramePr>
          <p:cNvPr id="100" name="Table 9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877797"/>
              </p:ext>
            </p:extLst>
          </p:nvPr>
        </p:nvGraphicFramePr>
        <p:xfrm>
          <a:off x="5697464" y="5019008"/>
          <a:ext cx="3052278" cy="5179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10389">
                  <a:extLst>
                    <a:ext uri="{9D8B030D-6E8A-4147-A177-3AD203B41FA5}">
                      <a16:colId xmlns:a16="http://schemas.microsoft.com/office/drawing/2014/main" val="2305897704"/>
                    </a:ext>
                  </a:extLst>
                </a:gridCol>
                <a:gridCol w="507037">
                  <a:extLst>
                    <a:ext uri="{9D8B030D-6E8A-4147-A177-3AD203B41FA5}">
                      <a16:colId xmlns:a16="http://schemas.microsoft.com/office/drawing/2014/main" val="3265327538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3679008225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102990012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640009595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1942687609"/>
                    </a:ext>
                  </a:extLst>
                </a:gridCol>
              </a:tblGrid>
              <a:tr h="517981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352861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432285"/>
              </p:ext>
            </p:extLst>
          </p:nvPr>
        </p:nvGraphicFramePr>
        <p:xfrm>
          <a:off x="5696833" y="5017845"/>
          <a:ext cx="3052278" cy="5179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08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17981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1" name="Table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821219"/>
              </p:ext>
            </p:extLst>
          </p:nvPr>
        </p:nvGraphicFramePr>
        <p:xfrm>
          <a:off x="5702548" y="5018666"/>
          <a:ext cx="3052278" cy="5179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05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17981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3" name="Table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00595"/>
              </p:ext>
            </p:extLst>
          </p:nvPr>
        </p:nvGraphicFramePr>
        <p:xfrm>
          <a:off x="5699507" y="5018255"/>
          <a:ext cx="3052278" cy="5179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9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17981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81280" marR="81280" marT="40640" marB="40640" anchor="ctr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9" name="Table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751316"/>
              </p:ext>
            </p:extLst>
          </p:nvPr>
        </p:nvGraphicFramePr>
        <p:xfrm>
          <a:off x="5701647" y="5015992"/>
          <a:ext cx="3052278" cy="5179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7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17981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81280" marR="81280" marT="40640" marB="40640" anchor="ctr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1" name="Table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283377"/>
              </p:ext>
            </p:extLst>
          </p:nvPr>
        </p:nvGraphicFramePr>
        <p:xfrm>
          <a:off x="5702057" y="5016441"/>
          <a:ext cx="3052278" cy="5179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7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0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17981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81280" marR="81280" marT="40640" marB="40640" anchor="ctr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7" name="Plaque 3"/>
          <p:cNvSpPr/>
          <p:nvPr/>
        </p:nvSpPr>
        <p:spPr bwMode="auto">
          <a:xfrm>
            <a:off x="5482729" y="5344334"/>
            <a:ext cx="429469" cy="399165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1" y="342946"/>
                </a:moveTo>
                <a:cubicBezTo>
                  <a:pt x="394100" y="342946"/>
                  <a:pt x="342946" y="394100"/>
                  <a:pt x="342946" y="457201"/>
                </a:cubicBezTo>
                <a:cubicBezTo>
                  <a:pt x="342946" y="520302"/>
                  <a:pt x="394100" y="571456"/>
                  <a:pt x="457201" y="571456"/>
                </a:cubicBezTo>
                <a:cubicBezTo>
                  <a:pt x="520302" y="571456"/>
                  <a:pt x="571456" y="520302"/>
                  <a:pt x="571456" y="457201"/>
                </a:cubicBezTo>
                <a:cubicBezTo>
                  <a:pt x="571456" y="394100"/>
                  <a:pt x="520302" y="342946"/>
                  <a:pt x="457201" y="342946"/>
                </a:cubicBezTo>
                <a:close/>
                <a:moveTo>
                  <a:pt x="404695" y="0"/>
                </a:moveTo>
                <a:lnTo>
                  <a:pt x="509705" y="0"/>
                </a:lnTo>
                <a:cubicBezTo>
                  <a:pt x="509705" y="55877"/>
                  <a:pt x="521029" y="109109"/>
                  <a:pt x="541508" y="157526"/>
                </a:cubicBezTo>
                <a:lnTo>
                  <a:pt x="564094" y="199136"/>
                </a:lnTo>
                <a:lnTo>
                  <a:pt x="609487" y="185684"/>
                </a:lnTo>
                <a:cubicBezTo>
                  <a:pt x="658204" y="165928"/>
                  <a:pt x="703852" y="136295"/>
                  <a:pt x="743363" y="96784"/>
                </a:cubicBezTo>
                <a:lnTo>
                  <a:pt x="817616" y="171037"/>
                </a:lnTo>
                <a:cubicBezTo>
                  <a:pt x="778105" y="210548"/>
                  <a:pt x="748472" y="256196"/>
                  <a:pt x="728717" y="304913"/>
                </a:cubicBezTo>
                <a:lnTo>
                  <a:pt x="715264" y="350307"/>
                </a:lnTo>
                <a:lnTo>
                  <a:pt x="756875" y="372892"/>
                </a:lnTo>
                <a:cubicBezTo>
                  <a:pt x="805292" y="393371"/>
                  <a:pt x="858523" y="404695"/>
                  <a:pt x="914400" y="404695"/>
                </a:cubicBezTo>
                <a:lnTo>
                  <a:pt x="914400" y="509705"/>
                </a:lnTo>
                <a:cubicBezTo>
                  <a:pt x="858523" y="509705"/>
                  <a:pt x="805292" y="521029"/>
                  <a:pt x="756875" y="541508"/>
                </a:cubicBezTo>
                <a:lnTo>
                  <a:pt x="715264" y="564094"/>
                </a:lnTo>
                <a:lnTo>
                  <a:pt x="728717" y="609487"/>
                </a:lnTo>
                <a:cubicBezTo>
                  <a:pt x="748472" y="658204"/>
                  <a:pt x="778105" y="703852"/>
                  <a:pt x="817616" y="743363"/>
                </a:cubicBezTo>
                <a:lnTo>
                  <a:pt x="743363" y="817616"/>
                </a:lnTo>
                <a:cubicBezTo>
                  <a:pt x="703852" y="778105"/>
                  <a:pt x="658204" y="748472"/>
                  <a:pt x="609487" y="728717"/>
                </a:cubicBezTo>
                <a:lnTo>
                  <a:pt x="564094" y="715264"/>
                </a:lnTo>
                <a:lnTo>
                  <a:pt x="541508" y="756875"/>
                </a:lnTo>
                <a:cubicBezTo>
                  <a:pt x="521029" y="805292"/>
                  <a:pt x="509705" y="858523"/>
                  <a:pt x="509705" y="914400"/>
                </a:cubicBezTo>
                <a:lnTo>
                  <a:pt x="404695" y="914400"/>
                </a:lnTo>
                <a:cubicBezTo>
                  <a:pt x="404695" y="858523"/>
                  <a:pt x="393371" y="805292"/>
                  <a:pt x="372892" y="756875"/>
                </a:cubicBezTo>
                <a:lnTo>
                  <a:pt x="350307" y="715264"/>
                </a:lnTo>
                <a:lnTo>
                  <a:pt x="304913" y="728717"/>
                </a:lnTo>
                <a:cubicBezTo>
                  <a:pt x="256196" y="748472"/>
                  <a:pt x="210548" y="778105"/>
                  <a:pt x="171037" y="817616"/>
                </a:cubicBezTo>
                <a:lnTo>
                  <a:pt x="96784" y="743363"/>
                </a:lnTo>
                <a:cubicBezTo>
                  <a:pt x="136295" y="703852"/>
                  <a:pt x="165928" y="658204"/>
                  <a:pt x="185684" y="609487"/>
                </a:cubicBezTo>
                <a:lnTo>
                  <a:pt x="199136" y="564094"/>
                </a:lnTo>
                <a:lnTo>
                  <a:pt x="157526" y="541508"/>
                </a:lnTo>
                <a:cubicBezTo>
                  <a:pt x="109109" y="521029"/>
                  <a:pt x="55877" y="509705"/>
                  <a:pt x="0" y="509705"/>
                </a:cubicBezTo>
                <a:lnTo>
                  <a:pt x="0" y="404695"/>
                </a:lnTo>
                <a:cubicBezTo>
                  <a:pt x="55877" y="404695"/>
                  <a:pt x="109109" y="393371"/>
                  <a:pt x="157526" y="372892"/>
                </a:cubicBezTo>
                <a:lnTo>
                  <a:pt x="199136" y="350307"/>
                </a:lnTo>
                <a:lnTo>
                  <a:pt x="185684" y="304913"/>
                </a:lnTo>
                <a:cubicBezTo>
                  <a:pt x="165928" y="256196"/>
                  <a:pt x="136295" y="210548"/>
                  <a:pt x="96784" y="171037"/>
                </a:cubicBezTo>
                <a:lnTo>
                  <a:pt x="171037" y="96784"/>
                </a:lnTo>
                <a:cubicBezTo>
                  <a:pt x="210548" y="136295"/>
                  <a:pt x="256196" y="165928"/>
                  <a:pt x="304913" y="185684"/>
                </a:cubicBezTo>
                <a:lnTo>
                  <a:pt x="350307" y="199136"/>
                </a:lnTo>
                <a:lnTo>
                  <a:pt x="372892" y="157526"/>
                </a:lnTo>
                <a:cubicBezTo>
                  <a:pt x="393371" y="109109"/>
                  <a:pt x="404695" y="55877"/>
                  <a:pt x="404695" y="0"/>
                </a:cubicBezTo>
                <a:close/>
              </a:path>
            </a:pathLst>
          </a:custGeom>
          <a:ln>
            <a:headEnd type="none" w="sm" len="sm"/>
            <a:tailEnd type="none" w="sm" len="sm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2976610" y="1110196"/>
            <a:ext cx="232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82504" y="1110196"/>
            <a:ext cx="232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988398" y="1110196"/>
            <a:ext cx="232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Z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586178" y="1110196"/>
            <a:ext cx="232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092072" y="1110196"/>
            <a:ext cx="232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597966" y="1110196"/>
            <a:ext cx="232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Z</a:t>
            </a:r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573137"/>
              </p:ext>
            </p:extLst>
          </p:nvPr>
        </p:nvGraphicFramePr>
        <p:xfrm>
          <a:off x="6597966" y="2034547"/>
          <a:ext cx="1322706" cy="5179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40902">
                  <a:extLst>
                    <a:ext uri="{9D8B030D-6E8A-4147-A177-3AD203B41FA5}">
                      <a16:colId xmlns:a16="http://schemas.microsoft.com/office/drawing/2014/main" val="2305897704"/>
                    </a:ext>
                  </a:extLst>
                </a:gridCol>
                <a:gridCol w="440902">
                  <a:extLst>
                    <a:ext uri="{9D8B030D-6E8A-4147-A177-3AD203B41FA5}">
                      <a16:colId xmlns:a16="http://schemas.microsoft.com/office/drawing/2014/main" val="3265327538"/>
                    </a:ext>
                  </a:extLst>
                </a:gridCol>
                <a:gridCol w="440902">
                  <a:extLst>
                    <a:ext uri="{9D8B030D-6E8A-4147-A177-3AD203B41FA5}">
                      <a16:colId xmlns:a16="http://schemas.microsoft.com/office/drawing/2014/main" val="3679008225"/>
                    </a:ext>
                  </a:extLst>
                </a:gridCol>
              </a:tblGrid>
              <a:tr h="517981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3352861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351857"/>
              </p:ext>
            </p:extLst>
          </p:nvPr>
        </p:nvGraphicFramePr>
        <p:xfrm>
          <a:off x="6597966" y="2519356"/>
          <a:ext cx="1322706" cy="5179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40902">
                  <a:extLst>
                    <a:ext uri="{9D8B030D-6E8A-4147-A177-3AD203B41FA5}">
                      <a16:colId xmlns:a16="http://schemas.microsoft.com/office/drawing/2014/main" val="2305897704"/>
                    </a:ext>
                  </a:extLst>
                </a:gridCol>
                <a:gridCol w="440902">
                  <a:extLst>
                    <a:ext uri="{9D8B030D-6E8A-4147-A177-3AD203B41FA5}">
                      <a16:colId xmlns:a16="http://schemas.microsoft.com/office/drawing/2014/main" val="3265327538"/>
                    </a:ext>
                  </a:extLst>
                </a:gridCol>
                <a:gridCol w="440902">
                  <a:extLst>
                    <a:ext uri="{9D8B030D-6E8A-4147-A177-3AD203B41FA5}">
                      <a16:colId xmlns:a16="http://schemas.microsoft.com/office/drawing/2014/main" val="3679008225"/>
                    </a:ext>
                  </a:extLst>
                </a:gridCol>
              </a:tblGrid>
              <a:tr h="517981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3352861"/>
                  </a:ext>
                </a:extLst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970778"/>
              </p:ext>
            </p:extLst>
          </p:nvPr>
        </p:nvGraphicFramePr>
        <p:xfrm>
          <a:off x="6592565" y="3001974"/>
          <a:ext cx="1322706" cy="5179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40902">
                  <a:extLst>
                    <a:ext uri="{9D8B030D-6E8A-4147-A177-3AD203B41FA5}">
                      <a16:colId xmlns:a16="http://schemas.microsoft.com/office/drawing/2014/main" val="2305897704"/>
                    </a:ext>
                  </a:extLst>
                </a:gridCol>
                <a:gridCol w="440902">
                  <a:extLst>
                    <a:ext uri="{9D8B030D-6E8A-4147-A177-3AD203B41FA5}">
                      <a16:colId xmlns:a16="http://schemas.microsoft.com/office/drawing/2014/main" val="3265327538"/>
                    </a:ext>
                  </a:extLst>
                </a:gridCol>
                <a:gridCol w="440902">
                  <a:extLst>
                    <a:ext uri="{9D8B030D-6E8A-4147-A177-3AD203B41FA5}">
                      <a16:colId xmlns:a16="http://schemas.microsoft.com/office/drawing/2014/main" val="3679008225"/>
                    </a:ext>
                  </a:extLst>
                </a:gridCol>
              </a:tblGrid>
              <a:tr h="517981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81280" marR="81280" marT="40640" marB="40640" anchor="ctr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3352861"/>
                  </a:ext>
                </a:extLst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3950340"/>
              </p:ext>
            </p:extLst>
          </p:nvPr>
        </p:nvGraphicFramePr>
        <p:xfrm>
          <a:off x="6589012" y="3465200"/>
          <a:ext cx="1322706" cy="5179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40902">
                  <a:extLst>
                    <a:ext uri="{9D8B030D-6E8A-4147-A177-3AD203B41FA5}">
                      <a16:colId xmlns:a16="http://schemas.microsoft.com/office/drawing/2014/main" val="2305897704"/>
                    </a:ext>
                  </a:extLst>
                </a:gridCol>
                <a:gridCol w="440902">
                  <a:extLst>
                    <a:ext uri="{9D8B030D-6E8A-4147-A177-3AD203B41FA5}">
                      <a16:colId xmlns:a16="http://schemas.microsoft.com/office/drawing/2014/main" val="3265327538"/>
                    </a:ext>
                  </a:extLst>
                </a:gridCol>
                <a:gridCol w="440902">
                  <a:extLst>
                    <a:ext uri="{9D8B030D-6E8A-4147-A177-3AD203B41FA5}">
                      <a16:colId xmlns:a16="http://schemas.microsoft.com/office/drawing/2014/main" val="3679008225"/>
                    </a:ext>
                  </a:extLst>
                </a:gridCol>
              </a:tblGrid>
              <a:tr h="517981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3352861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411383"/>
              </p:ext>
            </p:extLst>
          </p:nvPr>
        </p:nvGraphicFramePr>
        <p:xfrm>
          <a:off x="6597966" y="3893063"/>
          <a:ext cx="1322706" cy="5179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40902">
                  <a:extLst>
                    <a:ext uri="{9D8B030D-6E8A-4147-A177-3AD203B41FA5}">
                      <a16:colId xmlns:a16="http://schemas.microsoft.com/office/drawing/2014/main" val="2305897704"/>
                    </a:ext>
                  </a:extLst>
                </a:gridCol>
                <a:gridCol w="440902">
                  <a:extLst>
                    <a:ext uri="{9D8B030D-6E8A-4147-A177-3AD203B41FA5}">
                      <a16:colId xmlns:a16="http://schemas.microsoft.com/office/drawing/2014/main" val="3265327538"/>
                    </a:ext>
                  </a:extLst>
                </a:gridCol>
                <a:gridCol w="440902">
                  <a:extLst>
                    <a:ext uri="{9D8B030D-6E8A-4147-A177-3AD203B41FA5}">
                      <a16:colId xmlns:a16="http://schemas.microsoft.com/office/drawing/2014/main" val="3679008225"/>
                    </a:ext>
                  </a:extLst>
                </a:gridCol>
              </a:tblGrid>
              <a:tr h="517981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3352861"/>
                  </a:ext>
                </a:extLst>
              </a:tr>
            </a:tbl>
          </a:graphicData>
        </a:graphic>
      </p:graphicFrame>
      <p:sp>
        <p:nvSpPr>
          <p:cNvPr id="35" name="Content Placeholder 2"/>
          <p:cNvSpPr txBox="1">
            <a:spLocks/>
          </p:cNvSpPr>
          <p:nvPr/>
        </p:nvSpPr>
        <p:spPr bwMode="auto">
          <a:xfrm>
            <a:off x="6646686" y="648448"/>
            <a:ext cx="1356597" cy="699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defRPr/>
            </a:pPr>
            <a:r>
              <a:rPr lang="en-US" sz="2600" dirty="0"/>
              <a:t>Trace 2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678413" y="5562850"/>
            <a:ext cx="2072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Output MISR</a:t>
            </a:r>
          </a:p>
        </p:txBody>
      </p:sp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814771"/>
              </p:ext>
            </p:extLst>
          </p:nvPr>
        </p:nvGraphicFramePr>
        <p:xfrm>
          <a:off x="1093712" y="5010170"/>
          <a:ext cx="3052278" cy="5179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00196">
                  <a:extLst>
                    <a:ext uri="{9D8B030D-6E8A-4147-A177-3AD203B41FA5}">
                      <a16:colId xmlns:a16="http://schemas.microsoft.com/office/drawing/2014/main" val="2305897704"/>
                    </a:ext>
                  </a:extLst>
                </a:gridCol>
                <a:gridCol w="517230">
                  <a:extLst>
                    <a:ext uri="{9D8B030D-6E8A-4147-A177-3AD203B41FA5}">
                      <a16:colId xmlns:a16="http://schemas.microsoft.com/office/drawing/2014/main" val="3265327538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3679008225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102990012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640009595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1942687609"/>
                    </a:ext>
                  </a:extLst>
                </a:gridCol>
              </a:tblGrid>
              <a:tr h="517981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352861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100680"/>
              </p:ext>
            </p:extLst>
          </p:nvPr>
        </p:nvGraphicFramePr>
        <p:xfrm>
          <a:off x="1093081" y="5000618"/>
          <a:ext cx="3052278" cy="5179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09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17981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46222"/>
              </p:ext>
            </p:extLst>
          </p:nvPr>
        </p:nvGraphicFramePr>
        <p:xfrm>
          <a:off x="1090407" y="5001439"/>
          <a:ext cx="3052278" cy="5179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03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17981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289600"/>
              </p:ext>
            </p:extLst>
          </p:nvPr>
        </p:nvGraphicFramePr>
        <p:xfrm>
          <a:off x="1087366" y="5001028"/>
          <a:ext cx="3052278" cy="5179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149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17981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751770"/>
              </p:ext>
            </p:extLst>
          </p:nvPr>
        </p:nvGraphicFramePr>
        <p:xfrm>
          <a:off x="1089506" y="4998765"/>
          <a:ext cx="3052278" cy="5179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127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17981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984992"/>
              </p:ext>
            </p:extLst>
          </p:nvPr>
        </p:nvGraphicFramePr>
        <p:xfrm>
          <a:off x="1089916" y="4999214"/>
          <a:ext cx="3052278" cy="5179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5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18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7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17981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81280" marR="81280" marT="40640" marB="40640" anchor="ctr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3" name="Plaque 3"/>
          <p:cNvSpPr/>
          <p:nvPr/>
        </p:nvSpPr>
        <p:spPr bwMode="auto">
          <a:xfrm>
            <a:off x="868522" y="5334113"/>
            <a:ext cx="429469" cy="399165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1" y="342946"/>
                </a:moveTo>
                <a:cubicBezTo>
                  <a:pt x="394100" y="342946"/>
                  <a:pt x="342946" y="394100"/>
                  <a:pt x="342946" y="457201"/>
                </a:cubicBezTo>
                <a:cubicBezTo>
                  <a:pt x="342946" y="520302"/>
                  <a:pt x="394100" y="571456"/>
                  <a:pt x="457201" y="571456"/>
                </a:cubicBezTo>
                <a:cubicBezTo>
                  <a:pt x="520302" y="571456"/>
                  <a:pt x="571456" y="520302"/>
                  <a:pt x="571456" y="457201"/>
                </a:cubicBezTo>
                <a:cubicBezTo>
                  <a:pt x="571456" y="394100"/>
                  <a:pt x="520302" y="342946"/>
                  <a:pt x="457201" y="342946"/>
                </a:cubicBezTo>
                <a:close/>
                <a:moveTo>
                  <a:pt x="404695" y="0"/>
                </a:moveTo>
                <a:lnTo>
                  <a:pt x="509705" y="0"/>
                </a:lnTo>
                <a:cubicBezTo>
                  <a:pt x="509705" y="55877"/>
                  <a:pt x="521029" y="109109"/>
                  <a:pt x="541508" y="157526"/>
                </a:cubicBezTo>
                <a:lnTo>
                  <a:pt x="564094" y="199136"/>
                </a:lnTo>
                <a:lnTo>
                  <a:pt x="609487" y="185684"/>
                </a:lnTo>
                <a:cubicBezTo>
                  <a:pt x="658204" y="165928"/>
                  <a:pt x="703852" y="136295"/>
                  <a:pt x="743363" y="96784"/>
                </a:cubicBezTo>
                <a:lnTo>
                  <a:pt x="817616" y="171037"/>
                </a:lnTo>
                <a:cubicBezTo>
                  <a:pt x="778105" y="210548"/>
                  <a:pt x="748472" y="256196"/>
                  <a:pt x="728717" y="304913"/>
                </a:cubicBezTo>
                <a:lnTo>
                  <a:pt x="715264" y="350307"/>
                </a:lnTo>
                <a:lnTo>
                  <a:pt x="756875" y="372892"/>
                </a:lnTo>
                <a:cubicBezTo>
                  <a:pt x="805292" y="393371"/>
                  <a:pt x="858523" y="404695"/>
                  <a:pt x="914400" y="404695"/>
                </a:cubicBezTo>
                <a:lnTo>
                  <a:pt x="914400" y="509705"/>
                </a:lnTo>
                <a:cubicBezTo>
                  <a:pt x="858523" y="509705"/>
                  <a:pt x="805292" y="521029"/>
                  <a:pt x="756875" y="541508"/>
                </a:cubicBezTo>
                <a:lnTo>
                  <a:pt x="715264" y="564094"/>
                </a:lnTo>
                <a:lnTo>
                  <a:pt x="728717" y="609487"/>
                </a:lnTo>
                <a:cubicBezTo>
                  <a:pt x="748472" y="658204"/>
                  <a:pt x="778105" y="703852"/>
                  <a:pt x="817616" y="743363"/>
                </a:cubicBezTo>
                <a:lnTo>
                  <a:pt x="743363" y="817616"/>
                </a:lnTo>
                <a:cubicBezTo>
                  <a:pt x="703852" y="778105"/>
                  <a:pt x="658204" y="748472"/>
                  <a:pt x="609487" y="728717"/>
                </a:cubicBezTo>
                <a:lnTo>
                  <a:pt x="564094" y="715264"/>
                </a:lnTo>
                <a:lnTo>
                  <a:pt x="541508" y="756875"/>
                </a:lnTo>
                <a:cubicBezTo>
                  <a:pt x="521029" y="805292"/>
                  <a:pt x="509705" y="858523"/>
                  <a:pt x="509705" y="914400"/>
                </a:cubicBezTo>
                <a:lnTo>
                  <a:pt x="404695" y="914400"/>
                </a:lnTo>
                <a:cubicBezTo>
                  <a:pt x="404695" y="858523"/>
                  <a:pt x="393371" y="805292"/>
                  <a:pt x="372892" y="756875"/>
                </a:cubicBezTo>
                <a:lnTo>
                  <a:pt x="350307" y="715264"/>
                </a:lnTo>
                <a:lnTo>
                  <a:pt x="304913" y="728717"/>
                </a:lnTo>
                <a:cubicBezTo>
                  <a:pt x="256196" y="748472"/>
                  <a:pt x="210548" y="778105"/>
                  <a:pt x="171037" y="817616"/>
                </a:cubicBezTo>
                <a:lnTo>
                  <a:pt x="96784" y="743363"/>
                </a:lnTo>
                <a:cubicBezTo>
                  <a:pt x="136295" y="703852"/>
                  <a:pt x="165928" y="658204"/>
                  <a:pt x="185684" y="609487"/>
                </a:cubicBezTo>
                <a:lnTo>
                  <a:pt x="199136" y="564094"/>
                </a:lnTo>
                <a:lnTo>
                  <a:pt x="157526" y="541508"/>
                </a:lnTo>
                <a:cubicBezTo>
                  <a:pt x="109109" y="521029"/>
                  <a:pt x="55877" y="509705"/>
                  <a:pt x="0" y="509705"/>
                </a:cubicBezTo>
                <a:lnTo>
                  <a:pt x="0" y="404695"/>
                </a:lnTo>
                <a:cubicBezTo>
                  <a:pt x="55877" y="404695"/>
                  <a:pt x="109109" y="393371"/>
                  <a:pt x="157526" y="372892"/>
                </a:cubicBezTo>
                <a:lnTo>
                  <a:pt x="199136" y="350307"/>
                </a:lnTo>
                <a:lnTo>
                  <a:pt x="185684" y="304913"/>
                </a:lnTo>
                <a:cubicBezTo>
                  <a:pt x="165928" y="256196"/>
                  <a:pt x="136295" y="210548"/>
                  <a:pt x="96784" y="171037"/>
                </a:cubicBezTo>
                <a:lnTo>
                  <a:pt x="171037" y="96784"/>
                </a:lnTo>
                <a:cubicBezTo>
                  <a:pt x="210548" y="136295"/>
                  <a:pt x="256196" y="165928"/>
                  <a:pt x="304913" y="185684"/>
                </a:cubicBezTo>
                <a:lnTo>
                  <a:pt x="350307" y="199136"/>
                </a:lnTo>
                <a:lnTo>
                  <a:pt x="372892" y="157526"/>
                </a:lnTo>
                <a:cubicBezTo>
                  <a:pt x="393371" y="109109"/>
                  <a:pt x="404695" y="55877"/>
                  <a:pt x="404695" y="0"/>
                </a:cubicBezTo>
                <a:close/>
              </a:path>
            </a:pathLst>
          </a:custGeom>
          <a:ln>
            <a:headEnd type="none" w="sm" len="sm"/>
            <a:tailEnd type="none" w="sm" len="sm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92194"/>
              </p:ext>
            </p:extLst>
          </p:nvPr>
        </p:nvGraphicFramePr>
        <p:xfrm>
          <a:off x="2008168" y="1974218"/>
          <a:ext cx="1322706" cy="5179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40902">
                  <a:extLst>
                    <a:ext uri="{9D8B030D-6E8A-4147-A177-3AD203B41FA5}">
                      <a16:colId xmlns:a16="http://schemas.microsoft.com/office/drawing/2014/main" val="2305897704"/>
                    </a:ext>
                  </a:extLst>
                </a:gridCol>
                <a:gridCol w="440902">
                  <a:extLst>
                    <a:ext uri="{9D8B030D-6E8A-4147-A177-3AD203B41FA5}">
                      <a16:colId xmlns:a16="http://schemas.microsoft.com/office/drawing/2014/main" val="3265327538"/>
                    </a:ext>
                  </a:extLst>
                </a:gridCol>
                <a:gridCol w="440902">
                  <a:extLst>
                    <a:ext uri="{9D8B030D-6E8A-4147-A177-3AD203B41FA5}">
                      <a16:colId xmlns:a16="http://schemas.microsoft.com/office/drawing/2014/main" val="3679008225"/>
                    </a:ext>
                  </a:extLst>
                </a:gridCol>
              </a:tblGrid>
              <a:tr h="517981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3352861"/>
                  </a:ext>
                </a:extLst>
              </a:tr>
            </a:tbl>
          </a:graphicData>
        </a:graphic>
      </p:graphicFrame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1178"/>
              </p:ext>
            </p:extLst>
          </p:nvPr>
        </p:nvGraphicFramePr>
        <p:xfrm>
          <a:off x="2008168" y="2459027"/>
          <a:ext cx="1322706" cy="5179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40902">
                  <a:extLst>
                    <a:ext uri="{9D8B030D-6E8A-4147-A177-3AD203B41FA5}">
                      <a16:colId xmlns:a16="http://schemas.microsoft.com/office/drawing/2014/main" val="2305897704"/>
                    </a:ext>
                  </a:extLst>
                </a:gridCol>
                <a:gridCol w="440902">
                  <a:extLst>
                    <a:ext uri="{9D8B030D-6E8A-4147-A177-3AD203B41FA5}">
                      <a16:colId xmlns:a16="http://schemas.microsoft.com/office/drawing/2014/main" val="3265327538"/>
                    </a:ext>
                  </a:extLst>
                </a:gridCol>
                <a:gridCol w="440902">
                  <a:extLst>
                    <a:ext uri="{9D8B030D-6E8A-4147-A177-3AD203B41FA5}">
                      <a16:colId xmlns:a16="http://schemas.microsoft.com/office/drawing/2014/main" val="3679008225"/>
                    </a:ext>
                  </a:extLst>
                </a:gridCol>
              </a:tblGrid>
              <a:tr h="517981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3352861"/>
                  </a:ext>
                </a:extLst>
              </a:tr>
            </a:tbl>
          </a:graphicData>
        </a:graphic>
      </p:graphicFrame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900333"/>
              </p:ext>
            </p:extLst>
          </p:nvPr>
        </p:nvGraphicFramePr>
        <p:xfrm>
          <a:off x="1996454" y="2950034"/>
          <a:ext cx="1322706" cy="5179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40902">
                  <a:extLst>
                    <a:ext uri="{9D8B030D-6E8A-4147-A177-3AD203B41FA5}">
                      <a16:colId xmlns:a16="http://schemas.microsoft.com/office/drawing/2014/main" val="2305897704"/>
                    </a:ext>
                  </a:extLst>
                </a:gridCol>
                <a:gridCol w="440902">
                  <a:extLst>
                    <a:ext uri="{9D8B030D-6E8A-4147-A177-3AD203B41FA5}">
                      <a16:colId xmlns:a16="http://schemas.microsoft.com/office/drawing/2014/main" val="3265327538"/>
                    </a:ext>
                  </a:extLst>
                </a:gridCol>
                <a:gridCol w="440902">
                  <a:extLst>
                    <a:ext uri="{9D8B030D-6E8A-4147-A177-3AD203B41FA5}">
                      <a16:colId xmlns:a16="http://schemas.microsoft.com/office/drawing/2014/main" val="3679008225"/>
                    </a:ext>
                  </a:extLst>
                </a:gridCol>
              </a:tblGrid>
              <a:tr h="517981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3352861"/>
                  </a:ext>
                </a:extLst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415170"/>
              </p:ext>
            </p:extLst>
          </p:nvPr>
        </p:nvGraphicFramePr>
        <p:xfrm>
          <a:off x="1999214" y="3404871"/>
          <a:ext cx="1322706" cy="5179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40902">
                  <a:extLst>
                    <a:ext uri="{9D8B030D-6E8A-4147-A177-3AD203B41FA5}">
                      <a16:colId xmlns:a16="http://schemas.microsoft.com/office/drawing/2014/main" val="2305897704"/>
                    </a:ext>
                  </a:extLst>
                </a:gridCol>
                <a:gridCol w="440902">
                  <a:extLst>
                    <a:ext uri="{9D8B030D-6E8A-4147-A177-3AD203B41FA5}">
                      <a16:colId xmlns:a16="http://schemas.microsoft.com/office/drawing/2014/main" val="3265327538"/>
                    </a:ext>
                  </a:extLst>
                </a:gridCol>
                <a:gridCol w="440902">
                  <a:extLst>
                    <a:ext uri="{9D8B030D-6E8A-4147-A177-3AD203B41FA5}">
                      <a16:colId xmlns:a16="http://schemas.microsoft.com/office/drawing/2014/main" val="3679008225"/>
                    </a:ext>
                  </a:extLst>
                </a:gridCol>
              </a:tblGrid>
              <a:tr h="517981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3352861"/>
                  </a:ext>
                </a:extLst>
              </a:tr>
            </a:tbl>
          </a:graphicData>
        </a:graphic>
      </p:graphicFrame>
      <p:graphicFrame>
        <p:nvGraphicFramePr>
          <p:cNvPr id="48" name="Table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651063"/>
              </p:ext>
            </p:extLst>
          </p:nvPr>
        </p:nvGraphicFramePr>
        <p:xfrm>
          <a:off x="2008168" y="3832734"/>
          <a:ext cx="1322706" cy="5179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40902">
                  <a:extLst>
                    <a:ext uri="{9D8B030D-6E8A-4147-A177-3AD203B41FA5}">
                      <a16:colId xmlns:a16="http://schemas.microsoft.com/office/drawing/2014/main" val="2305897704"/>
                    </a:ext>
                  </a:extLst>
                </a:gridCol>
                <a:gridCol w="440902">
                  <a:extLst>
                    <a:ext uri="{9D8B030D-6E8A-4147-A177-3AD203B41FA5}">
                      <a16:colId xmlns:a16="http://schemas.microsoft.com/office/drawing/2014/main" val="3265327538"/>
                    </a:ext>
                  </a:extLst>
                </a:gridCol>
                <a:gridCol w="440902">
                  <a:extLst>
                    <a:ext uri="{9D8B030D-6E8A-4147-A177-3AD203B41FA5}">
                      <a16:colId xmlns:a16="http://schemas.microsoft.com/office/drawing/2014/main" val="3679008225"/>
                    </a:ext>
                  </a:extLst>
                </a:gridCol>
              </a:tblGrid>
              <a:tr h="517981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81280" marR="81280" marT="40640" marB="40640" anchor="ctr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335286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795910" y="2864542"/>
            <a:ext cx="242578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tx2"/>
                </a:solidFill>
              </a:rPr>
              <a:t>Trace 2 Injected Error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339828" y="3576646"/>
            <a:ext cx="248593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tx2"/>
                </a:solidFill>
              </a:rPr>
              <a:t>Trace 1 Injected Error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714660" y="6008337"/>
            <a:ext cx="417148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tx2"/>
                </a:solidFill>
              </a:rPr>
              <a:t>Final Signatures Match</a:t>
            </a:r>
          </a:p>
        </p:txBody>
      </p:sp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872644"/>
              </p:ext>
            </p:extLst>
          </p:nvPr>
        </p:nvGraphicFramePr>
        <p:xfrm>
          <a:off x="2008168" y="1973523"/>
          <a:ext cx="1322706" cy="5179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40902">
                  <a:extLst>
                    <a:ext uri="{9D8B030D-6E8A-4147-A177-3AD203B41FA5}">
                      <a16:colId xmlns:a16="http://schemas.microsoft.com/office/drawing/2014/main" val="2305897704"/>
                    </a:ext>
                  </a:extLst>
                </a:gridCol>
                <a:gridCol w="440902">
                  <a:extLst>
                    <a:ext uri="{9D8B030D-6E8A-4147-A177-3AD203B41FA5}">
                      <a16:colId xmlns:a16="http://schemas.microsoft.com/office/drawing/2014/main" val="3265327538"/>
                    </a:ext>
                  </a:extLst>
                </a:gridCol>
                <a:gridCol w="440902">
                  <a:extLst>
                    <a:ext uri="{9D8B030D-6E8A-4147-A177-3AD203B41FA5}">
                      <a16:colId xmlns:a16="http://schemas.microsoft.com/office/drawing/2014/main" val="3679008225"/>
                    </a:ext>
                  </a:extLst>
                </a:gridCol>
              </a:tblGrid>
              <a:tr h="517981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3352861"/>
                  </a:ext>
                </a:extLst>
              </a:tr>
            </a:tbl>
          </a:graphicData>
        </a:graphic>
      </p:graphicFrame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162976"/>
              </p:ext>
            </p:extLst>
          </p:nvPr>
        </p:nvGraphicFramePr>
        <p:xfrm>
          <a:off x="6595881" y="2037158"/>
          <a:ext cx="1322706" cy="5179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40902">
                  <a:extLst>
                    <a:ext uri="{9D8B030D-6E8A-4147-A177-3AD203B41FA5}">
                      <a16:colId xmlns:a16="http://schemas.microsoft.com/office/drawing/2014/main" val="2305897704"/>
                    </a:ext>
                  </a:extLst>
                </a:gridCol>
                <a:gridCol w="440902">
                  <a:extLst>
                    <a:ext uri="{9D8B030D-6E8A-4147-A177-3AD203B41FA5}">
                      <a16:colId xmlns:a16="http://schemas.microsoft.com/office/drawing/2014/main" val="3265327538"/>
                    </a:ext>
                  </a:extLst>
                </a:gridCol>
                <a:gridCol w="440902">
                  <a:extLst>
                    <a:ext uri="{9D8B030D-6E8A-4147-A177-3AD203B41FA5}">
                      <a16:colId xmlns:a16="http://schemas.microsoft.com/office/drawing/2014/main" val="3679008225"/>
                    </a:ext>
                  </a:extLst>
                </a:gridCol>
              </a:tblGrid>
              <a:tr h="517981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3352861"/>
                  </a:ext>
                </a:extLst>
              </a:tr>
            </a:tbl>
          </a:graphicData>
        </a:graphic>
      </p:graphicFrame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963219"/>
              </p:ext>
            </p:extLst>
          </p:nvPr>
        </p:nvGraphicFramePr>
        <p:xfrm>
          <a:off x="2007849" y="2462953"/>
          <a:ext cx="1322706" cy="5179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40902">
                  <a:extLst>
                    <a:ext uri="{9D8B030D-6E8A-4147-A177-3AD203B41FA5}">
                      <a16:colId xmlns:a16="http://schemas.microsoft.com/office/drawing/2014/main" val="2305897704"/>
                    </a:ext>
                  </a:extLst>
                </a:gridCol>
                <a:gridCol w="440902">
                  <a:extLst>
                    <a:ext uri="{9D8B030D-6E8A-4147-A177-3AD203B41FA5}">
                      <a16:colId xmlns:a16="http://schemas.microsoft.com/office/drawing/2014/main" val="3265327538"/>
                    </a:ext>
                  </a:extLst>
                </a:gridCol>
                <a:gridCol w="440902">
                  <a:extLst>
                    <a:ext uri="{9D8B030D-6E8A-4147-A177-3AD203B41FA5}">
                      <a16:colId xmlns:a16="http://schemas.microsoft.com/office/drawing/2014/main" val="3679008225"/>
                    </a:ext>
                  </a:extLst>
                </a:gridCol>
              </a:tblGrid>
              <a:tr h="517981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3352861"/>
                  </a:ext>
                </a:extLst>
              </a:tr>
            </a:tbl>
          </a:graphicData>
        </a:graphic>
      </p:graphicFrame>
      <p:graphicFrame>
        <p:nvGraphicFramePr>
          <p:cNvPr id="54" name="Table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186503"/>
              </p:ext>
            </p:extLst>
          </p:nvPr>
        </p:nvGraphicFramePr>
        <p:xfrm>
          <a:off x="6600291" y="2522327"/>
          <a:ext cx="1322706" cy="5179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40902">
                  <a:extLst>
                    <a:ext uri="{9D8B030D-6E8A-4147-A177-3AD203B41FA5}">
                      <a16:colId xmlns:a16="http://schemas.microsoft.com/office/drawing/2014/main" val="2305897704"/>
                    </a:ext>
                  </a:extLst>
                </a:gridCol>
                <a:gridCol w="440902">
                  <a:extLst>
                    <a:ext uri="{9D8B030D-6E8A-4147-A177-3AD203B41FA5}">
                      <a16:colId xmlns:a16="http://schemas.microsoft.com/office/drawing/2014/main" val="3265327538"/>
                    </a:ext>
                  </a:extLst>
                </a:gridCol>
                <a:gridCol w="440902">
                  <a:extLst>
                    <a:ext uri="{9D8B030D-6E8A-4147-A177-3AD203B41FA5}">
                      <a16:colId xmlns:a16="http://schemas.microsoft.com/office/drawing/2014/main" val="3679008225"/>
                    </a:ext>
                  </a:extLst>
                </a:gridCol>
              </a:tblGrid>
              <a:tr h="517981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3352861"/>
                  </a:ext>
                </a:extLst>
              </a:tr>
            </a:tbl>
          </a:graphicData>
        </a:graphic>
      </p:graphicFrame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649378"/>
              </p:ext>
            </p:extLst>
          </p:nvPr>
        </p:nvGraphicFramePr>
        <p:xfrm>
          <a:off x="1998539" y="2951742"/>
          <a:ext cx="1322706" cy="5179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40902">
                  <a:extLst>
                    <a:ext uri="{9D8B030D-6E8A-4147-A177-3AD203B41FA5}">
                      <a16:colId xmlns:a16="http://schemas.microsoft.com/office/drawing/2014/main" val="2305897704"/>
                    </a:ext>
                  </a:extLst>
                </a:gridCol>
                <a:gridCol w="440902">
                  <a:extLst>
                    <a:ext uri="{9D8B030D-6E8A-4147-A177-3AD203B41FA5}">
                      <a16:colId xmlns:a16="http://schemas.microsoft.com/office/drawing/2014/main" val="3265327538"/>
                    </a:ext>
                  </a:extLst>
                </a:gridCol>
                <a:gridCol w="440902">
                  <a:extLst>
                    <a:ext uri="{9D8B030D-6E8A-4147-A177-3AD203B41FA5}">
                      <a16:colId xmlns:a16="http://schemas.microsoft.com/office/drawing/2014/main" val="3679008225"/>
                    </a:ext>
                  </a:extLst>
                </a:gridCol>
              </a:tblGrid>
              <a:tr h="517981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3352861"/>
                  </a:ext>
                </a:extLst>
              </a:tr>
            </a:tbl>
          </a:graphicData>
        </a:graphic>
      </p:graphicFrame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210865"/>
              </p:ext>
            </p:extLst>
          </p:nvPr>
        </p:nvGraphicFramePr>
        <p:xfrm>
          <a:off x="6592565" y="3004585"/>
          <a:ext cx="1322706" cy="5179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40902">
                  <a:extLst>
                    <a:ext uri="{9D8B030D-6E8A-4147-A177-3AD203B41FA5}">
                      <a16:colId xmlns:a16="http://schemas.microsoft.com/office/drawing/2014/main" val="2305897704"/>
                    </a:ext>
                  </a:extLst>
                </a:gridCol>
                <a:gridCol w="440902">
                  <a:extLst>
                    <a:ext uri="{9D8B030D-6E8A-4147-A177-3AD203B41FA5}">
                      <a16:colId xmlns:a16="http://schemas.microsoft.com/office/drawing/2014/main" val="3265327538"/>
                    </a:ext>
                  </a:extLst>
                </a:gridCol>
                <a:gridCol w="440902">
                  <a:extLst>
                    <a:ext uri="{9D8B030D-6E8A-4147-A177-3AD203B41FA5}">
                      <a16:colId xmlns:a16="http://schemas.microsoft.com/office/drawing/2014/main" val="3679008225"/>
                    </a:ext>
                  </a:extLst>
                </a:gridCol>
              </a:tblGrid>
              <a:tr h="517981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81280" marR="81280" marT="40640" marB="40640" anchor="ctr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3352861"/>
                  </a:ext>
                </a:extLst>
              </a:tr>
            </a:tbl>
          </a:graphicData>
        </a:graphic>
      </p:graphicFrame>
      <p:graphicFrame>
        <p:nvGraphicFramePr>
          <p:cNvPr id="57" name="Table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222273"/>
              </p:ext>
            </p:extLst>
          </p:nvPr>
        </p:nvGraphicFramePr>
        <p:xfrm>
          <a:off x="2001299" y="3404871"/>
          <a:ext cx="1322706" cy="5179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40902">
                  <a:extLst>
                    <a:ext uri="{9D8B030D-6E8A-4147-A177-3AD203B41FA5}">
                      <a16:colId xmlns:a16="http://schemas.microsoft.com/office/drawing/2014/main" val="2305897704"/>
                    </a:ext>
                  </a:extLst>
                </a:gridCol>
                <a:gridCol w="440902">
                  <a:extLst>
                    <a:ext uri="{9D8B030D-6E8A-4147-A177-3AD203B41FA5}">
                      <a16:colId xmlns:a16="http://schemas.microsoft.com/office/drawing/2014/main" val="3265327538"/>
                    </a:ext>
                  </a:extLst>
                </a:gridCol>
                <a:gridCol w="440902">
                  <a:extLst>
                    <a:ext uri="{9D8B030D-6E8A-4147-A177-3AD203B41FA5}">
                      <a16:colId xmlns:a16="http://schemas.microsoft.com/office/drawing/2014/main" val="3679008225"/>
                    </a:ext>
                  </a:extLst>
                </a:gridCol>
              </a:tblGrid>
              <a:tr h="517981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3352861"/>
                  </a:ext>
                </a:extLst>
              </a:tr>
            </a:tbl>
          </a:graphicData>
        </a:graphic>
      </p:graphicFrame>
      <p:graphicFrame>
        <p:nvGraphicFramePr>
          <p:cNvPr id="58" name="Table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505889"/>
              </p:ext>
            </p:extLst>
          </p:nvPr>
        </p:nvGraphicFramePr>
        <p:xfrm>
          <a:off x="6594535" y="3462184"/>
          <a:ext cx="1322706" cy="5179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40902">
                  <a:extLst>
                    <a:ext uri="{9D8B030D-6E8A-4147-A177-3AD203B41FA5}">
                      <a16:colId xmlns:a16="http://schemas.microsoft.com/office/drawing/2014/main" val="2305897704"/>
                    </a:ext>
                  </a:extLst>
                </a:gridCol>
                <a:gridCol w="440902">
                  <a:extLst>
                    <a:ext uri="{9D8B030D-6E8A-4147-A177-3AD203B41FA5}">
                      <a16:colId xmlns:a16="http://schemas.microsoft.com/office/drawing/2014/main" val="3265327538"/>
                    </a:ext>
                  </a:extLst>
                </a:gridCol>
                <a:gridCol w="440902">
                  <a:extLst>
                    <a:ext uri="{9D8B030D-6E8A-4147-A177-3AD203B41FA5}">
                      <a16:colId xmlns:a16="http://schemas.microsoft.com/office/drawing/2014/main" val="3679008225"/>
                    </a:ext>
                  </a:extLst>
                </a:gridCol>
              </a:tblGrid>
              <a:tr h="517981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3352861"/>
                  </a:ext>
                </a:extLst>
              </a:tr>
            </a:tbl>
          </a:graphicData>
        </a:graphic>
      </p:graphicFrame>
      <p:graphicFrame>
        <p:nvGraphicFramePr>
          <p:cNvPr id="59" name="Table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235043"/>
              </p:ext>
            </p:extLst>
          </p:nvPr>
        </p:nvGraphicFramePr>
        <p:xfrm>
          <a:off x="2011503" y="3832733"/>
          <a:ext cx="1322706" cy="5179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40902">
                  <a:extLst>
                    <a:ext uri="{9D8B030D-6E8A-4147-A177-3AD203B41FA5}">
                      <a16:colId xmlns:a16="http://schemas.microsoft.com/office/drawing/2014/main" val="2305897704"/>
                    </a:ext>
                  </a:extLst>
                </a:gridCol>
                <a:gridCol w="440902">
                  <a:extLst>
                    <a:ext uri="{9D8B030D-6E8A-4147-A177-3AD203B41FA5}">
                      <a16:colId xmlns:a16="http://schemas.microsoft.com/office/drawing/2014/main" val="3265327538"/>
                    </a:ext>
                  </a:extLst>
                </a:gridCol>
                <a:gridCol w="440902">
                  <a:extLst>
                    <a:ext uri="{9D8B030D-6E8A-4147-A177-3AD203B41FA5}">
                      <a16:colId xmlns:a16="http://schemas.microsoft.com/office/drawing/2014/main" val="3679008225"/>
                    </a:ext>
                  </a:extLst>
                </a:gridCol>
              </a:tblGrid>
              <a:tr h="517981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81280" marR="81280" marT="40640" marB="40640" anchor="ctr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3352861"/>
                  </a:ext>
                </a:extLst>
              </a:tr>
            </a:tbl>
          </a:graphicData>
        </a:graphic>
      </p:graphicFrame>
      <p:graphicFrame>
        <p:nvGraphicFramePr>
          <p:cNvPr id="60" name="Table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161748"/>
              </p:ext>
            </p:extLst>
          </p:nvPr>
        </p:nvGraphicFramePr>
        <p:xfrm>
          <a:off x="6593550" y="3886796"/>
          <a:ext cx="1322706" cy="5179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40902">
                  <a:extLst>
                    <a:ext uri="{9D8B030D-6E8A-4147-A177-3AD203B41FA5}">
                      <a16:colId xmlns:a16="http://schemas.microsoft.com/office/drawing/2014/main" val="2305897704"/>
                    </a:ext>
                  </a:extLst>
                </a:gridCol>
                <a:gridCol w="440902">
                  <a:extLst>
                    <a:ext uri="{9D8B030D-6E8A-4147-A177-3AD203B41FA5}">
                      <a16:colId xmlns:a16="http://schemas.microsoft.com/office/drawing/2014/main" val="3265327538"/>
                    </a:ext>
                  </a:extLst>
                </a:gridCol>
                <a:gridCol w="440902">
                  <a:extLst>
                    <a:ext uri="{9D8B030D-6E8A-4147-A177-3AD203B41FA5}">
                      <a16:colId xmlns:a16="http://schemas.microsoft.com/office/drawing/2014/main" val="3679008225"/>
                    </a:ext>
                  </a:extLst>
                </a:gridCol>
              </a:tblGrid>
              <a:tr h="517981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3352861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175096" y="1262902"/>
            <a:ext cx="98821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/>
              <a:t>… 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768448" y="1294666"/>
            <a:ext cx="98821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/>
              <a:t>…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473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17800">
        <p:fade/>
      </p:transition>
    </mc:Choice>
    <mc:Fallback xmlns="">
      <p:transition advTm="178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.00295 0.3557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" y="177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44444E-6 L 0.00504 0.3601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18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9259E-6 L -0.00382 0.27755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1386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7037E-6 L 0.00504 0.28958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1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0.00348 0.21667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" y="10833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96296E-6 L 0.0059 0.20648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" y="10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000"/>
                            </p:stCondLst>
                            <p:childTnLst>
                              <p:par>
                                <p:cTn id="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0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0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44444E-6 L -0.00278 0.13912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6944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7.40741E-7 L -0.0059 0.14884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" y="7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000"/>
                            </p:stCondLst>
                            <p:childTnLst>
                              <p:par>
                                <p:cTn id="9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000"/>
                            </p:stCondLst>
                            <p:childTnLst>
                              <p:par>
                                <p:cTn id="10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00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00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-0.00382 0.08959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4468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22222E-6 L -0.0026 0.08935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0500"/>
                            </p:stCondLst>
                            <p:childTnLst>
                              <p:par>
                                <p:cTn id="14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07" grpId="1" animBg="1"/>
      <p:bldP spid="43" grpId="0" animBg="1"/>
      <p:bldP spid="43" grpId="1" animBg="1"/>
      <p:bldP spid="2" grpId="0"/>
      <p:bldP spid="2" grpId="1"/>
      <p:bldP spid="50" grpId="0"/>
      <p:bldP spid="50" grpId="1"/>
      <p:bldP spid="5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0" y="121958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3600" b="1" kern="0" dirty="0">
                <a:solidFill>
                  <a:srgbClr val="D5EBFF"/>
                </a:solidFill>
                <a:ea typeface="ＭＳ Ｐゴシック" charset="0"/>
                <a:cs typeface="ＭＳ Ｐゴシック" charset="0"/>
              </a:rPr>
              <a:t>Signature Error Localization</a:t>
            </a:r>
          </a:p>
        </p:txBody>
      </p:sp>
      <p:sp>
        <p:nvSpPr>
          <p:cNvPr id="105" name="Slide Number Placeholder 1"/>
          <p:cNvSpPr txBox="1">
            <a:spLocks noGrp="1"/>
          </p:cNvSpPr>
          <p:nvPr/>
        </p:nvSpPr>
        <p:spPr bwMode="auto">
          <a:xfrm>
            <a:off x="7478712" y="6527141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796CF6B2-3E4D-4942-A08C-2246C144377A}" type="slidenum">
              <a:rPr lang="en-US" sz="1400">
                <a:solidFill>
                  <a:srgbClr val="FFFFFF"/>
                </a:solidFill>
              </a:rPr>
              <a:pPr algn="r"/>
              <a:t>35</a:t>
            </a:fld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87" name="Content Placeholder 2"/>
          <p:cNvSpPr txBox="1">
            <a:spLocks/>
          </p:cNvSpPr>
          <p:nvPr/>
        </p:nvSpPr>
        <p:spPr bwMode="auto">
          <a:xfrm>
            <a:off x="396285" y="710891"/>
            <a:ext cx="8443912" cy="699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2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r>
              <a:rPr lang="en-US" sz="2800" dirty="0"/>
              <a:t>Reduce or remove aliased candidates?</a:t>
            </a:r>
          </a:p>
          <a:p>
            <a:pPr marL="914400" lvl="1" indent="-457200">
              <a:lnSpc>
                <a:spcPct val="12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/>
            </a:pPr>
            <a:r>
              <a:rPr lang="en-US" sz="2800" dirty="0"/>
              <a:t>Test traces in neighboring modules</a:t>
            </a:r>
          </a:p>
        </p:txBody>
      </p:sp>
      <p:cxnSp>
        <p:nvCxnSpPr>
          <p:cNvPr id="34" name="Straight Arrow Connector 33"/>
          <p:cNvCxnSpPr/>
          <p:nvPr/>
        </p:nvCxnSpPr>
        <p:spPr bwMode="auto">
          <a:xfrm flipH="1">
            <a:off x="5182110" y="2699668"/>
            <a:ext cx="688254" cy="6372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35" name="Rectangle 34"/>
          <p:cNvSpPr/>
          <p:nvPr/>
        </p:nvSpPr>
        <p:spPr bwMode="auto">
          <a:xfrm rot="16200000">
            <a:off x="5148809" y="2590254"/>
            <a:ext cx="738142" cy="218826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 bwMode="auto">
          <a:xfrm flipH="1">
            <a:off x="5182111" y="3525398"/>
            <a:ext cx="688253" cy="10066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7" name="Rectangle 36"/>
          <p:cNvSpPr/>
          <p:nvPr/>
        </p:nvSpPr>
        <p:spPr bwMode="auto">
          <a:xfrm rot="16200000">
            <a:off x="5148809" y="3419679"/>
            <a:ext cx="738142" cy="218826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Rounded Rectangle 37"/>
          <p:cNvSpPr/>
          <p:nvPr/>
        </p:nvSpPr>
        <p:spPr bwMode="auto">
          <a:xfrm>
            <a:off x="1125208" y="2186062"/>
            <a:ext cx="1375945" cy="1863058"/>
          </a:xfrm>
          <a:prstGeom prst="roundRect">
            <a:avLst>
              <a:gd name="adj" fmla="val 11851"/>
            </a:avLst>
          </a:prstGeom>
          <a:gradFill flip="none" rotWithShape="1">
            <a:gsLst>
              <a:gs pos="0">
                <a:srgbClr val="01001E"/>
              </a:gs>
              <a:gs pos="86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8100">
            <a:solidFill>
              <a:schemeClr val="bg1">
                <a:lumMod val="20000"/>
                <a:lumOff val="80000"/>
              </a:schemeClr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39" name="Rounded Rectangle 38"/>
          <p:cNvSpPr/>
          <p:nvPr/>
        </p:nvSpPr>
        <p:spPr bwMode="auto">
          <a:xfrm>
            <a:off x="1123822" y="4745090"/>
            <a:ext cx="1842879" cy="1625219"/>
          </a:xfrm>
          <a:prstGeom prst="roundRect">
            <a:avLst>
              <a:gd name="adj" fmla="val 14583"/>
            </a:avLst>
          </a:prstGeom>
          <a:gradFill>
            <a:gsLst>
              <a:gs pos="0">
                <a:srgbClr val="01001E"/>
              </a:gs>
              <a:gs pos="86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</a:gradFill>
          <a:ln w="38100">
            <a:solidFill>
              <a:schemeClr val="bg1">
                <a:lumMod val="20000"/>
                <a:lumOff val="80000"/>
              </a:schemeClr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40" name="Rounded Rectangle 39"/>
          <p:cNvSpPr/>
          <p:nvPr/>
        </p:nvSpPr>
        <p:spPr bwMode="auto">
          <a:xfrm>
            <a:off x="3654086" y="4724748"/>
            <a:ext cx="1489138" cy="1625218"/>
          </a:xfrm>
          <a:prstGeom prst="roundRect">
            <a:avLst>
              <a:gd name="adj" fmla="val 12499"/>
            </a:avLst>
          </a:prstGeom>
          <a:gradFill>
            <a:gsLst>
              <a:gs pos="0">
                <a:srgbClr val="01001E"/>
              </a:gs>
              <a:gs pos="86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</a:gradFill>
          <a:ln w="38100">
            <a:solidFill>
              <a:schemeClr val="bg1">
                <a:lumMod val="20000"/>
                <a:lumOff val="80000"/>
              </a:schemeClr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41" name="Rounded Rectangle 40"/>
          <p:cNvSpPr/>
          <p:nvPr/>
        </p:nvSpPr>
        <p:spPr bwMode="auto">
          <a:xfrm>
            <a:off x="3195081" y="2186062"/>
            <a:ext cx="1972668" cy="1871991"/>
          </a:xfrm>
          <a:prstGeom prst="roundRect">
            <a:avLst>
              <a:gd name="adj" fmla="val 11969"/>
            </a:avLst>
          </a:prstGeom>
          <a:gradFill>
            <a:gsLst>
              <a:gs pos="0">
                <a:srgbClr val="01001E"/>
              </a:gs>
              <a:gs pos="86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</a:gradFill>
          <a:ln w="38100">
            <a:solidFill>
              <a:schemeClr val="bg1">
                <a:lumMod val="20000"/>
                <a:lumOff val="80000"/>
              </a:schemeClr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871248" y="2007569"/>
            <a:ext cx="6942667" cy="4585035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52701" y="2721639"/>
            <a:ext cx="13484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Module A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405398" y="5175173"/>
            <a:ext cx="13484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Module D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509243" y="2689316"/>
            <a:ext cx="134434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Module </a:t>
            </a:r>
          </a:p>
          <a:p>
            <a:pPr algn="ctr"/>
            <a:r>
              <a:rPr lang="en-US" sz="2600" dirty="0"/>
              <a:t>B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750540" y="5178848"/>
            <a:ext cx="129623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Module E</a:t>
            </a:r>
          </a:p>
        </p:txBody>
      </p:sp>
      <p:sp>
        <p:nvSpPr>
          <p:cNvPr id="47" name="Rounded Rectangle 46"/>
          <p:cNvSpPr/>
          <p:nvPr/>
        </p:nvSpPr>
        <p:spPr bwMode="auto">
          <a:xfrm>
            <a:off x="5870364" y="4586949"/>
            <a:ext cx="1682046" cy="1781904"/>
          </a:xfrm>
          <a:prstGeom prst="roundRect">
            <a:avLst>
              <a:gd name="adj" fmla="val 11805"/>
            </a:avLst>
          </a:prstGeom>
          <a:gradFill>
            <a:gsLst>
              <a:gs pos="0">
                <a:srgbClr val="01001E"/>
              </a:gs>
              <a:gs pos="86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</a:gradFill>
          <a:ln w="38100">
            <a:solidFill>
              <a:schemeClr val="bg1">
                <a:lumMod val="20000"/>
                <a:lumOff val="80000"/>
              </a:schemeClr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48" name="Rounded Rectangle 47"/>
          <p:cNvSpPr/>
          <p:nvPr/>
        </p:nvSpPr>
        <p:spPr bwMode="auto">
          <a:xfrm>
            <a:off x="5874379" y="2191692"/>
            <a:ext cx="1682046" cy="1691014"/>
          </a:xfrm>
          <a:prstGeom prst="roundRect">
            <a:avLst>
              <a:gd name="adj" fmla="val 10627"/>
            </a:avLst>
          </a:prstGeom>
          <a:gradFill>
            <a:gsLst>
              <a:gs pos="0">
                <a:srgbClr val="01001E"/>
              </a:gs>
              <a:gs pos="86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</a:gradFill>
          <a:ln w="38100">
            <a:solidFill>
              <a:schemeClr val="bg1">
                <a:lumMod val="20000"/>
                <a:lumOff val="80000"/>
              </a:schemeClr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081274" y="2590923"/>
            <a:ext cx="134434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Module </a:t>
            </a:r>
          </a:p>
          <a:p>
            <a:pPr algn="ctr"/>
            <a:r>
              <a:rPr lang="en-US" sz="2600" dirty="0"/>
              <a:t>C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081274" y="5091081"/>
            <a:ext cx="129623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Module F</a:t>
            </a:r>
          </a:p>
        </p:txBody>
      </p:sp>
      <p:cxnSp>
        <p:nvCxnSpPr>
          <p:cNvPr id="51" name="Straight Arrow Connector 50"/>
          <p:cNvCxnSpPr/>
          <p:nvPr/>
        </p:nvCxnSpPr>
        <p:spPr bwMode="auto">
          <a:xfrm rot="5400000" flipH="1">
            <a:off x="1639870" y="4392997"/>
            <a:ext cx="688253" cy="10066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52" name="Rectangle 51"/>
          <p:cNvSpPr/>
          <p:nvPr/>
        </p:nvSpPr>
        <p:spPr bwMode="auto">
          <a:xfrm>
            <a:off x="1619959" y="4299944"/>
            <a:ext cx="738142" cy="218826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3" name="Straight Arrow Connector 52"/>
          <p:cNvCxnSpPr/>
          <p:nvPr/>
        </p:nvCxnSpPr>
        <p:spPr bwMode="auto">
          <a:xfrm rot="5400000" flipH="1">
            <a:off x="4048758" y="4397669"/>
            <a:ext cx="688253" cy="10066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54" name="Rectangle 53"/>
          <p:cNvSpPr/>
          <p:nvPr/>
        </p:nvSpPr>
        <p:spPr bwMode="auto">
          <a:xfrm>
            <a:off x="4028847" y="4293327"/>
            <a:ext cx="738142" cy="218826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5" name="Straight Arrow Connector 54"/>
          <p:cNvCxnSpPr/>
          <p:nvPr/>
        </p:nvCxnSpPr>
        <p:spPr bwMode="auto">
          <a:xfrm rot="5400000" flipH="1">
            <a:off x="5961028" y="4230096"/>
            <a:ext cx="688253" cy="10066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56" name="Rectangle 55"/>
          <p:cNvSpPr/>
          <p:nvPr/>
        </p:nvSpPr>
        <p:spPr bwMode="auto">
          <a:xfrm>
            <a:off x="5941117" y="4137043"/>
            <a:ext cx="738142" cy="218826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7" name="Straight Arrow Connector 56"/>
          <p:cNvCxnSpPr/>
          <p:nvPr/>
        </p:nvCxnSpPr>
        <p:spPr bwMode="auto">
          <a:xfrm rot="5400000" flipH="1">
            <a:off x="6812354" y="4238204"/>
            <a:ext cx="688253" cy="10066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58" name="Rectangle 57"/>
          <p:cNvSpPr/>
          <p:nvPr/>
        </p:nvSpPr>
        <p:spPr bwMode="auto">
          <a:xfrm>
            <a:off x="6792443" y="4133862"/>
            <a:ext cx="738142" cy="218826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9" name="Straight Arrow Connector 58"/>
          <p:cNvCxnSpPr/>
          <p:nvPr/>
        </p:nvCxnSpPr>
        <p:spPr bwMode="auto">
          <a:xfrm flipH="1">
            <a:off x="7559561" y="2714759"/>
            <a:ext cx="688254" cy="6372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60" name="Straight Arrow Connector 59"/>
          <p:cNvCxnSpPr/>
          <p:nvPr/>
        </p:nvCxnSpPr>
        <p:spPr bwMode="auto">
          <a:xfrm flipH="1">
            <a:off x="7559562" y="3540489"/>
            <a:ext cx="688253" cy="10066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61" name="Straight Arrow Connector 60"/>
          <p:cNvCxnSpPr/>
          <p:nvPr/>
        </p:nvCxnSpPr>
        <p:spPr bwMode="auto">
          <a:xfrm flipH="1">
            <a:off x="2945249" y="5576037"/>
            <a:ext cx="688253" cy="10066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62" name="Rectangle 61"/>
          <p:cNvSpPr/>
          <p:nvPr/>
        </p:nvSpPr>
        <p:spPr bwMode="auto">
          <a:xfrm rot="16200000">
            <a:off x="2911947" y="5470318"/>
            <a:ext cx="738142" cy="218826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3" name="Straight Arrow Connector 62"/>
          <p:cNvCxnSpPr/>
          <p:nvPr/>
        </p:nvCxnSpPr>
        <p:spPr bwMode="auto">
          <a:xfrm flipH="1">
            <a:off x="2506827" y="3123204"/>
            <a:ext cx="688254" cy="6372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64" name="Rectangle 63"/>
          <p:cNvSpPr/>
          <p:nvPr/>
        </p:nvSpPr>
        <p:spPr bwMode="auto">
          <a:xfrm rot="16200000">
            <a:off x="2473526" y="3013790"/>
            <a:ext cx="738142" cy="218826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5" name="Straight Arrow Connector 64"/>
          <p:cNvCxnSpPr/>
          <p:nvPr/>
        </p:nvCxnSpPr>
        <p:spPr bwMode="auto">
          <a:xfrm flipH="1">
            <a:off x="7566242" y="5204287"/>
            <a:ext cx="688254" cy="6372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66" name="Straight Arrow Connector 65"/>
          <p:cNvCxnSpPr/>
          <p:nvPr/>
        </p:nvCxnSpPr>
        <p:spPr bwMode="auto">
          <a:xfrm flipH="1">
            <a:off x="7566243" y="6030017"/>
            <a:ext cx="688253" cy="10066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353279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15773">
        <p:fade/>
      </p:transition>
    </mc:Choice>
    <mc:Fallback xmlns="">
      <p:transition advTm="157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38" grpId="0" animBg="1"/>
      <p:bldP spid="41" grpId="0" animBg="1"/>
      <p:bldP spid="42" grpId="0" animBg="1"/>
      <p:bldP spid="43" grpId="0"/>
      <p:bldP spid="45" grpId="0"/>
      <p:bldP spid="47" grpId="0" animBg="1"/>
      <p:bldP spid="48" grpId="0" animBg="1"/>
      <p:bldP spid="49" grpId="0"/>
      <p:bldP spid="50" grpId="0"/>
      <p:bldP spid="56" grpId="0" animBg="1"/>
      <p:bldP spid="58" grpId="0" animBg="1"/>
      <p:bldP spid="6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" name="Straight Connector 122"/>
          <p:cNvCxnSpPr/>
          <p:nvPr/>
        </p:nvCxnSpPr>
        <p:spPr>
          <a:xfrm flipV="1">
            <a:off x="7001735" y="4131765"/>
            <a:ext cx="625759" cy="6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V="1">
            <a:off x="7100519" y="3052926"/>
            <a:ext cx="517156" cy="6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7100519" y="3618125"/>
            <a:ext cx="517156" cy="6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0" y="112992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3600" b="1" kern="0" dirty="0">
                <a:solidFill>
                  <a:srgbClr val="D5EBFF"/>
                </a:solidFill>
                <a:ea typeface="ＭＳ Ｐゴシック" charset="0"/>
                <a:cs typeface="ＭＳ Ｐゴシック" charset="0"/>
              </a:rPr>
              <a:t>Neighbor Consistency Checking</a:t>
            </a:r>
          </a:p>
        </p:txBody>
      </p:sp>
      <p:sp>
        <p:nvSpPr>
          <p:cNvPr id="105" name="Slide Number Placeholder 1"/>
          <p:cNvSpPr txBox="1">
            <a:spLocks noGrp="1"/>
          </p:cNvSpPr>
          <p:nvPr/>
        </p:nvSpPr>
        <p:spPr bwMode="auto">
          <a:xfrm>
            <a:off x="7478712" y="6527141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796CF6B2-3E4D-4942-A08C-2246C144377A}" type="slidenum">
              <a:rPr lang="en-US" sz="1400">
                <a:solidFill>
                  <a:srgbClr val="FFFFFF"/>
                </a:solidFill>
              </a:rPr>
              <a:pPr algn="r"/>
              <a:t>36</a:t>
            </a:fld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87" name="Content Placeholder 2"/>
          <p:cNvSpPr txBox="1">
            <a:spLocks/>
          </p:cNvSpPr>
          <p:nvPr/>
        </p:nvSpPr>
        <p:spPr bwMode="auto">
          <a:xfrm>
            <a:off x="396285" y="859196"/>
            <a:ext cx="8443912" cy="699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r>
              <a:rPr lang="en-US" sz="2800" dirty="0"/>
              <a:t>Test trace on Module D</a:t>
            </a:r>
          </a:p>
          <a:p>
            <a:pPr marL="800100" lvl="1" indent="-457200"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/>
            </a:pPr>
            <a:r>
              <a:rPr lang="en-US" sz="2800" dirty="0"/>
              <a:t>Compare vs. captured neighbor signature</a:t>
            </a:r>
          </a:p>
        </p:txBody>
      </p:sp>
      <p:sp>
        <p:nvSpPr>
          <p:cNvPr id="106" name="Rectangular Callout 105"/>
          <p:cNvSpPr/>
          <p:nvPr/>
        </p:nvSpPr>
        <p:spPr bwMode="auto">
          <a:xfrm>
            <a:off x="6005156" y="5237088"/>
            <a:ext cx="2631440" cy="802640"/>
          </a:xfrm>
          <a:prstGeom prst="wedgeRectCallout">
            <a:avLst>
              <a:gd name="adj1" fmla="val 15461"/>
              <a:gd name="adj2" fmla="val -124842"/>
            </a:avLst>
          </a:prstGeom>
          <a:gradFill>
            <a:gsLst>
              <a:gs pos="10000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  <a:alpha val="15000"/>
                </a:schemeClr>
              </a:gs>
              <a:gs pos="77000">
                <a:schemeClr val="accent2">
                  <a:shade val="93000"/>
                  <a:satMod val="130000"/>
                  <a:alpha val="0"/>
                </a:schemeClr>
              </a:gs>
              <a:gs pos="0">
                <a:schemeClr val="accent2">
                  <a:shade val="94000"/>
                  <a:satMod val="135000"/>
                  <a:alpha val="10000"/>
                </a:schemeClr>
              </a:gs>
            </a:gsLst>
            <a:lin ang="16200000" scaled="0"/>
          </a:gra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120" name="Table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443926"/>
              </p:ext>
            </p:extLst>
          </p:nvPr>
        </p:nvGraphicFramePr>
        <p:xfrm>
          <a:off x="6209015" y="5375337"/>
          <a:ext cx="2280540" cy="5179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0090">
                  <a:extLst>
                    <a:ext uri="{9D8B030D-6E8A-4147-A177-3AD203B41FA5}">
                      <a16:colId xmlns:a16="http://schemas.microsoft.com/office/drawing/2014/main" val="2305897704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3265327538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3679008225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102990012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640009595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1942687609"/>
                    </a:ext>
                  </a:extLst>
                </a:gridCol>
              </a:tblGrid>
              <a:tr h="517981">
                <a:tc>
                  <a:txBody>
                    <a:bodyPr/>
                    <a:lstStyle/>
                    <a:p>
                      <a:pPr algn="ctr"/>
                      <a:endParaRPr lang="en-US" sz="2600" dirty="0"/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600" dirty="0"/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600" dirty="0"/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600" dirty="0"/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600" dirty="0"/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600" dirty="0"/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352861"/>
                  </a:ext>
                </a:extLst>
              </a:tr>
            </a:tbl>
          </a:graphicData>
        </a:graphic>
      </p:graphicFrame>
      <p:sp>
        <p:nvSpPr>
          <p:cNvPr id="247" name="Rectangle 246"/>
          <p:cNvSpPr/>
          <p:nvPr/>
        </p:nvSpPr>
        <p:spPr bwMode="auto">
          <a:xfrm>
            <a:off x="7610017" y="2516000"/>
            <a:ext cx="231252" cy="2105732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4" name="Straight Connector 113"/>
          <p:cNvCxnSpPr/>
          <p:nvPr/>
        </p:nvCxnSpPr>
        <p:spPr>
          <a:xfrm flipV="1">
            <a:off x="5097329" y="4157815"/>
            <a:ext cx="1717511" cy="102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4803113" y="3642022"/>
            <a:ext cx="1382179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4820966" y="3053620"/>
            <a:ext cx="1420169" cy="37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ounded Rectangle 116"/>
          <p:cNvSpPr/>
          <p:nvPr/>
        </p:nvSpPr>
        <p:spPr bwMode="auto">
          <a:xfrm>
            <a:off x="1729008" y="2516001"/>
            <a:ext cx="3355522" cy="2126230"/>
          </a:xfrm>
          <a:prstGeom prst="roundRect">
            <a:avLst>
              <a:gd name="adj" fmla="val 10117"/>
            </a:avLst>
          </a:prstGeom>
          <a:gradFill>
            <a:gsLst>
              <a:gs pos="0">
                <a:srgbClr val="01001E"/>
              </a:gs>
              <a:gs pos="86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</a:gradFill>
          <a:ln w="38100">
            <a:solidFill>
              <a:schemeClr val="bg1">
                <a:lumMod val="20000"/>
                <a:lumOff val="80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19" name="Rounded Rectangle 118"/>
          <p:cNvSpPr/>
          <p:nvPr/>
        </p:nvSpPr>
        <p:spPr bwMode="auto">
          <a:xfrm>
            <a:off x="5507002" y="2516000"/>
            <a:ext cx="1693342" cy="2126231"/>
          </a:xfrm>
          <a:prstGeom prst="roundRect">
            <a:avLst>
              <a:gd name="adj" fmla="val 11521"/>
            </a:avLst>
          </a:prstGeom>
          <a:gradFill>
            <a:gsLst>
              <a:gs pos="0">
                <a:srgbClr val="01001E"/>
              </a:gs>
              <a:gs pos="86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</a:gradFill>
          <a:ln w="38100">
            <a:solidFill>
              <a:schemeClr val="bg1">
                <a:lumMod val="20000"/>
                <a:lumOff val="80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2155371" y="3226525"/>
            <a:ext cx="2506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Module</a:t>
            </a:r>
          </a:p>
          <a:p>
            <a:pPr algn="ctr"/>
            <a:r>
              <a:rPr lang="en-US" sz="2400" b="1" dirty="0">
                <a:solidFill>
                  <a:schemeClr val="tx2"/>
                </a:solidFill>
              </a:rPr>
              <a:t> E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5494203" y="3207235"/>
            <a:ext cx="1718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Module </a:t>
            </a:r>
          </a:p>
          <a:p>
            <a:pPr algn="ctr"/>
            <a:r>
              <a:rPr lang="en-US" sz="2400" b="1" dirty="0">
                <a:solidFill>
                  <a:schemeClr val="tx2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27938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11803">
        <p:fade/>
      </p:transition>
    </mc:Choice>
    <mc:Fallback xmlns="">
      <p:transition advTm="11803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" name="Table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683357"/>
              </p:ext>
            </p:extLst>
          </p:nvPr>
        </p:nvGraphicFramePr>
        <p:xfrm>
          <a:off x="6150402" y="4909563"/>
          <a:ext cx="2280540" cy="5179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0090">
                  <a:extLst>
                    <a:ext uri="{9D8B030D-6E8A-4147-A177-3AD203B41FA5}">
                      <a16:colId xmlns:a16="http://schemas.microsoft.com/office/drawing/2014/main" val="2305897704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3265327538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3679008225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102990012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640009595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1942687609"/>
                    </a:ext>
                  </a:extLst>
                </a:gridCol>
              </a:tblGrid>
              <a:tr h="517981">
                <a:tc>
                  <a:txBody>
                    <a:bodyPr/>
                    <a:lstStyle/>
                    <a:p>
                      <a:pPr algn="ctr"/>
                      <a:endParaRPr lang="en-US" sz="2600" dirty="0"/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600" dirty="0"/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600" dirty="0"/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600" dirty="0"/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600" dirty="0"/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600" dirty="0"/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352861"/>
                  </a:ext>
                </a:extLst>
              </a:tr>
            </a:tbl>
          </a:graphicData>
        </a:graphic>
      </p:graphicFrame>
      <p:sp>
        <p:nvSpPr>
          <p:cNvPr id="105" name="Slide Number Placeholder 1"/>
          <p:cNvSpPr txBox="1">
            <a:spLocks noGrp="1"/>
          </p:cNvSpPr>
          <p:nvPr/>
        </p:nvSpPr>
        <p:spPr bwMode="auto">
          <a:xfrm>
            <a:off x="7478712" y="6527141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796CF6B2-3E4D-4942-A08C-2246C144377A}" type="slidenum">
              <a:rPr lang="en-US" sz="1400">
                <a:solidFill>
                  <a:srgbClr val="FFFFFF"/>
                </a:solidFill>
              </a:rPr>
              <a:pPr algn="r"/>
              <a:t>37</a:t>
            </a:fld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87" name="Content Placeholder 2"/>
          <p:cNvSpPr txBox="1">
            <a:spLocks/>
          </p:cNvSpPr>
          <p:nvPr/>
        </p:nvSpPr>
        <p:spPr bwMode="auto">
          <a:xfrm>
            <a:off x="396285" y="859196"/>
            <a:ext cx="8443912" cy="699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r>
              <a:rPr lang="en-US" sz="2800" dirty="0"/>
              <a:t>Test </a:t>
            </a:r>
            <a:r>
              <a:rPr lang="en-US" sz="2800" dirty="0">
                <a:solidFill>
                  <a:schemeClr val="tx2"/>
                </a:solidFill>
              </a:rPr>
              <a:t>Trace 1</a:t>
            </a:r>
            <a:endParaRPr lang="en-US" sz="2800" i="1" dirty="0">
              <a:solidFill>
                <a:schemeClr val="tx2"/>
              </a:solidFill>
            </a:endParaRPr>
          </a:p>
        </p:txBody>
      </p:sp>
      <p:sp>
        <p:nvSpPr>
          <p:cNvPr id="106" name="Rectangular Callout 105"/>
          <p:cNvSpPr/>
          <p:nvPr/>
        </p:nvSpPr>
        <p:spPr bwMode="auto">
          <a:xfrm>
            <a:off x="5945700" y="4773555"/>
            <a:ext cx="2631440" cy="802640"/>
          </a:xfrm>
          <a:prstGeom prst="wedgeRectCallout">
            <a:avLst>
              <a:gd name="adj1" fmla="val 15461"/>
              <a:gd name="adj2" fmla="val -124842"/>
            </a:avLst>
          </a:prstGeom>
          <a:gradFill>
            <a:gsLst>
              <a:gs pos="10000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  <a:alpha val="15000"/>
                </a:schemeClr>
              </a:gs>
              <a:gs pos="77000">
                <a:schemeClr val="accent2">
                  <a:shade val="93000"/>
                  <a:satMod val="130000"/>
                  <a:alpha val="0"/>
                </a:schemeClr>
              </a:gs>
              <a:gs pos="0">
                <a:schemeClr val="accent2">
                  <a:shade val="94000"/>
                  <a:satMod val="135000"/>
                  <a:alpha val="10000"/>
                </a:schemeClr>
              </a:gs>
            </a:gsLst>
            <a:lin ang="16200000" scaled="0"/>
          </a:gra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120" name="Table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848743"/>
              </p:ext>
            </p:extLst>
          </p:nvPr>
        </p:nvGraphicFramePr>
        <p:xfrm>
          <a:off x="6149559" y="4911804"/>
          <a:ext cx="2280540" cy="5179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0090">
                  <a:extLst>
                    <a:ext uri="{9D8B030D-6E8A-4147-A177-3AD203B41FA5}">
                      <a16:colId xmlns:a16="http://schemas.microsoft.com/office/drawing/2014/main" val="2305897704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3265327538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3679008225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102990012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640009595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1942687609"/>
                    </a:ext>
                  </a:extLst>
                </a:gridCol>
              </a:tblGrid>
              <a:tr h="517981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352861"/>
                  </a:ext>
                </a:extLst>
              </a:tr>
            </a:tbl>
          </a:graphicData>
        </a:graphic>
      </p:graphicFrame>
      <p:sp>
        <p:nvSpPr>
          <p:cNvPr id="118" name="TextBox 117"/>
          <p:cNvSpPr txBox="1"/>
          <p:nvPr/>
        </p:nvSpPr>
        <p:spPr>
          <a:xfrm>
            <a:off x="206766" y="4998389"/>
            <a:ext cx="683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FF00"/>
                </a:solidFill>
                <a:sym typeface="Wingdings" panose="05000000000000000000" pitchFamily="2" charset="2"/>
              </a:rPr>
              <a:t></a:t>
            </a:r>
            <a:endParaRPr lang="en-US" sz="4800" dirty="0">
              <a:solidFill>
                <a:srgbClr val="00FF00"/>
              </a:solidFill>
            </a:endParaRPr>
          </a:p>
        </p:txBody>
      </p:sp>
      <p:graphicFrame>
        <p:nvGraphicFramePr>
          <p:cNvPr id="91" name="Table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952619"/>
              </p:ext>
            </p:extLst>
          </p:nvPr>
        </p:nvGraphicFramePr>
        <p:xfrm>
          <a:off x="6266308" y="1047264"/>
          <a:ext cx="2280540" cy="5179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0090">
                  <a:extLst>
                    <a:ext uri="{9D8B030D-6E8A-4147-A177-3AD203B41FA5}">
                      <a16:colId xmlns:a16="http://schemas.microsoft.com/office/drawing/2014/main" val="2305897704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3265327538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3679008225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102990012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640009595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1942687609"/>
                    </a:ext>
                  </a:extLst>
                </a:gridCol>
              </a:tblGrid>
              <a:tr h="517981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35286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618241" y="1071963"/>
            <a:ext cx="198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Expected:</a:t>
            </a:r>
          </a:p>
        </p:txBody>
      </p:sp>
      <p:graphicFrame>
        <p:nvGraphicFramePr>
          <p:cNvPr id="100" name="Table 9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962175"/>
              </p:ext>
            </p:extLst>
          </p:nvPr>
        </p:nvGraphicFramePr>
        <p:xfrm>
          <a:off x="732719" y="4763434"/>
          <a:ext cx="4271934" cy="1328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414">
                  <a:extLst>
                    <a:ext uri="{9D8B030D-6E8A-4147-A177-3AD203B41FA5}">
                      <a16:colId xmlns:a16="http://schemas.microsoft.com/office/drawing/2014/main" val="2628640345"/>
                    </a:ext>
                  </a:extLst>
                </a:gridCol>
                <a:gridCol w="3317520">
                  <a:extLst>
                    <a:ext uri="{9D8B030D-6E8A-4147-A177-3AD203B41FA5}">
                      <a16:colId xmlns:a16="http://schemas.microsoft.com/office/drawing/2014/main" val="3412894139"/>
                    </a:ext>
                  </a:extLst>
                </a:gridCol>
              </a:tblGrid>
              <a:tr h="4427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Trace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gradFill>
                      <a:gsLst>
                        <a:gs pos="0">
                          <a:schemeClr val="accent1">
                            <a:shade val="51000"/>
                            <a:satMod val="130000"/>
                          </a:schemeClr>
                        </a:gs>
                        <a:gs pos="91000">
                          <a:schemeClr val="accent1"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shade val="94000"/>
                            <a:satMod val="135000"/>
                          </a:schemeClr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Candidates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gradFill>
                      <a:gsLst>
                        <a:gs pos="0">
                          <a:schemeClr val="accent1">
                            <a:shade val="51000"/>
                            <a:satMod val="130000"/>
                          </a:schemeClr>
                        </a:gs>
                        <a:gs pos="91000">
                          <a:schemeClr val="accent1"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shade val="94000"/>
                            <a:satMod val="135000"/>
                          </a:schemeClr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149983599"/>
                  </a:ext>
                </a:extLst>
              </a:tr>
              <a:tr h="4427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gradFill>
                      <a:gsLst>
                        <a:gs pos="0">
                          <a:schemeClr val="accent1">
                            <a:shade val="51000"/>
                            <a:satMod val="130000"/>
                          </a:schemeClr>
                        </a:gs>
                        <a:gs pos="91000">
                          <a:schemeClr val="accent1"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shade val="94000"/>
                            <a:satMod val="135000"/>
                          </a:schemeClr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Cycle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3 FF3, Cycle 4 FF6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gradFill>
                      <a:gsLst>
                        <a:gs pos="0">
                          <a:schemeClr val="accent1">
                            <a:shade val="51000"/>
                            <a:satMod val="130000"/>
                          </a:schemeClr>
                        </a:gs>
                        <a:gs pos="91000">
                          <a:schemeClr val="accent1"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shade val="94000"/>
                            <a:satMod val="135000"/>
                          </a:schemeClr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13598106"/>
                  </a:ext>
                </a:extLst>
              </a:tr>
              <a:tr h="442740">
                <a:tc>
                  <a:txBody>
                    <a:bodyPr/>
                    <a:lstStyle/>
                    <a:p>
                      <a:pPr algn="ctr"/>
                      <a:r>
                        <a:rPr lang="en-US" sz="2000" b="1" strike="noStrike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gradFill>
                      <a:gsLst>
                        <a:gs pos="0">
                          <a:schemeClr val="accent1">
                            <a:shade val="51000"/>
                            <a:satMod val="130000"/>
                          </a:schemeClr>
                        </a:gs>
                        <a:gs pos="91000">
                          <a:schemeClr val="accent1"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shade val="94000"/>
                            <a:satMod val="135000"/>
                          </a:schemeClr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trike="noStrike" dirty="0">
                          <a:solidFill>
                            <a:schemeClr val="tx1"/>
                          </a:solidFill>
                        </a:rPr>
                        <a:t>Cycle 1 FF4, Cycle 2 FF7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gradFill>
                      <a:gsLst>
                        <a:gs pos="0">
                          <a:schemeClr val="accent1">
                            <a:shade val="51000"/>
                            <a:satMod val="130000"/>
                          </a:schemeClr>
                        </a:gs>
                        <a:gs pos="91000">
                          <a:schemeClr val="accent1"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shade val="94000"/>
                            <a:satMod val="135000"/>
                          </a:schemeClr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12623741"/>
                  </a:ext>
                </a:extLst>
              </a:tr>
            </a:tbl>
          </a:graphicData>
        </a:graphic>
      </p:graphicFrame>
      <p:sp>
        <p:nvSpPr>
          <p:cNvPr id="119" name="Plaque 3"/>
          <p:cNvSpPr/>
          <p:nvPr/>
        </p:nvSpPr>
        <p:spPr bwMode="auto">
          <a:xfrm>
            <a:off x="8361609" y="5369206"/>
            <a:ext cx="429469" cy="399165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1" y="342946"/>
                </a:moveTo>
                <a:cubicBezTo>
                  <a:pt x="394100" y="342946"/>
                  <a:pt x="342946" y="394100"/>
                  <a:pt x="342946" y="457201"/>
                </a:cubicBezTo>
                <a:cubicBezTo>
                  <a:pt x="342946" y="520302"/>
                  <a:pt x="394100" y="571456"/>
                  <a:pt x="457201" y="571456"/>
                </a:cubicBezTo>
                <a:cubicBezTo>
                  <a:pt x="520302" y="571456"/>
                  <a:pt x="571456" y="520302"/>
                  <a:pt x="571456" y="457201"/>
                </a:cubicBezTo>
                <a:cubicBezTo>
                  <a:pt x="571456" y="394100"/>
                  <a:pt x="520302" y="342946"/>
                  <a:pt x="457201" y="342946"/>
                </a:cubicBezTo>
                <a:close/>
                <a:moveTo>
                  <a:pt x="404695" y="0"/>
                </a:moveTo>
                <a:lnTo>
                  <a:pt x="509705" y="0"/>
                </a:lnTo>
                <a:cubicBezTo>
                  <a:pt x="509705" y="55877"/>
                  <a:pt x="521029" y="109109"/>
                  <a:pt x="541508" y="157526"/>
                </a:cubicBezTo>
                <a:lnTo>
                  <a:pt x="564094" y="199136"/>
                </a:lnTo>
                <a:lnTo>
                  <a:pt x="609487" y="185684"/>
                </a:lnTo>
                <a:cubicBezTo>
                  <a:pt x="658204" y="165928"/>
                  <a:pt x="703852" y="136295"/>
                  <a:pt x="743363" y="96784"/>
                </a:cubicBezTo>
                <a:lnTo>
                  <a:pt x="817616" y="171037"/>
                </a:lnTo>
                <a:cubicBezTo>
                  <a:pt x="778105" y="210548"/>
                  <a:pt x="748472" y="256196"/>
                  <a:pt x="728717" y="304913"/>
                </a:cubicBezTo>
                <a:lnTo>
                  <a:pt x="715264" y="350307"/>
                </a:lnTo>
                <a:lnTo>
                  <a:pt x="756875" y="372892"/>
                </a:lnTo>
                <a:cubicBezTo>
                  <a:pt x="805292" y="393371"/>
                  <a:pt x="858523" y="404695"/>
                  <a:pt x="914400" y="404695"/>
                </a:cubicBezTo>
                <a:lnTo>
                  <a:pt x="914400" y="509705"/>
                </a:lnTo>
                <a:cubicBezTo>
                  <a:pt x="858523" y="509705"/>
                  <a:pt x="805292" y="521029"/>
                  <a:pt x="756875" y="541508"/>
                </a:cubicBezTo>
                <a:lnTo>
                  <a:pt x="715264" y="564094"/>
                </a:lnTo>
                <a:lnTo>
                  <a:pt x="728717" y="609487"/>
                </a:lnTo>
                <a:cubicBezTo>
                  <a:pt x="748472" y="658204"/>
                  <a:pt x="778105" y="703852"/>
                  <a:pt x="817616" y="743363"/>
                </a:cubicBezTo>
                <a:lnTo>
                  <a:pt x="743363" y="817616"/>
                </a:lnTo>
                <a:cubicBezTo>
                  <a:pt x="703852" y="778105"/>
                  <a:pt x="658204" y="748472"/>
                  <a:pt x="609487" y="728717"/>
                </a:cubicBezTo>
                <a:lnTo>
                  <a:pt x="564094" y="715264"/>
                </a:lnTo>
                <a:lnTo>
                  <a:pt x="541508" y="756875"/>
                </a:lnTo>
                <a:cubicBezTo>
                  <a:pt x="521029" y="805292"/>
                  <a:pt x="509705" y="858523"/>
                  <a:pt x="509705" y="914400"/>
                </a:cubicBezTo>
                <a:lnTo>
                  <a:pt x="404695" y="914400"/>
                </a:lnTo>
                <a:cubicBezTo>
                  <a:pt x="404695" y="858523"/>
                  <a:pt x="393371" y="805292"/>
                  <a:pt x="372892" y="756875"/>
                </a:cubicBezTo>
                <a:lnTo>
                  <a:pt x="350307" y="715264"/>
                </a:lnTo>
                <a:lnTo>
                  <a:pt x="304913" y="728717"/>
                </a:lnTo>
                <a:cubicBezTo>
                  <a:pt x="256196" y="748472"/>
                  <a:pt x="210548" y="778105"/>
                  <a:pt x="171037" y="817616"/>
                </a:cubicBezTo>
                <a:lnTo>
                  <a:pt x="96784" y="743363"/>
                </a:lnTo>
                <a:cubicBezTo>
                  <a:pt x="136295" y="703852"/>
                  <a:pt x="165928" y="658204"/>
                  <a:pt x="185684" y="609487"/>
                </a:cubicBezTo>
                <a:lnTo>
                  <a:pt x="199136" y="564094"/>
                </a:lnTo>
                <a:lnTo>
                  <a:pt x="157526" y="541508"/>
                </a:lnTo>
                <a:cubicBezTo>
                  <a:pt x="109109" y="521029"/>
                  <a:pt x="55877" y="509705"/>
                  <a:pt x="0" y="509705"/>
                </a:cubicBezTo>
                <a:lnTo>
                  <a:pt x="0" y="404695"/>
                </a:lnTo>
                <a:cubicBezTo>
                  <a:pt x="55877" y="404695"/>
                  <a:pt x="109109" y="393371"/>
                  <a:pt x="157526" y="372892"/>
                </a:cubicBezTo>
                <a:lnTo>
                  <a:pt x="199136" y="350307"/>
                </a:lnTo>
                <a:lnTo>
                  <a:pt x="185684" y="304913"/>
                </a:lnTo>
                <a:cubicBezTo>
                  <a:pt x="165928" y="256196"/>
                  <a:pt x="136295" y="210548"/>
                  <a:pt x="96784" y="171037"/>
                </a:cubicBezTo>
                <a:lnTo>
                  <a:pt x="171037" y="96784"/>
                </a:lnTo>
                <a:cubicBezTo>
                  <a:pt x="210548" y="136295"/>
                  <a:pt x="256196" y="165928"/>
                  <a:pt x="304913" y="185684"/>
                </a:cubicBezTo>
                <a:lnTo>
                  <a:pt x="350307" y="199136"/>
                </a:lnTo>
                <a:lnTo>
                  <a:pt x="372892" y="157526"/>
                </a:lnTo>
                <a:cubicBezTo>
                  <a:pt x="393371" y="109109"/>
                  <a:pt x="404695" y="55877"/>
                  <a:pt x="404695" y="0"/>
                </a:cubicBezTo>
                <a:close/>
              </a:path>
            </a:pathLst>
          </a:custGeom>
          <a:ln>
            <a:headEnd type="none" w="sm" len="sm"/>
            <a:tailEnd type="none" w="sm" len="sm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381402" y="4756528"/>
            <a:ext cx="683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FF00"/>
                </a:solidFill>
                <a:sym typeface="Wingdings" panose="05000000000000000000" pitchFamily="2" charset="2"/>
              </a:rPr>
              <a:t></a:t>
            </a:r>
            <a:endParaRPr lang="en-US" sz="4800" dirty="0">
              <a:solidFill>
                <a:srgbClr val="00FF00"/>
              </a:solidFill>
            </a:endParaRPr>
          </a:p>
        </p:txBody>
      </p:sp>
      <p:sp>
        <p:nvSpPr>
          <p:cNvPr id="127" name="Rectangle 2"/>
          <p:cNvSpPr txBox="1">
            <a:spLocks noChangeArrowheads="1"/>
          </p:cNvSpPr>
          <p:nvPr/>
        </p:nvSpPr>
        <p:spPr bwMode="auto">
          <a:xfrm>
            <a:off x="0" y="112992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3600" b="1" kern="0" dirty="0">
                <a:solidFill>
                  <a:srgbClr val="D5EBFF"/>
                </a:solidFill>
                <a:ea typeface="ＭＳ Ｐゴシック" charset="0"/>
                <a:cs typeface="ＭＳ Ｐゴシック" charset="0"/>
              </a:rPr>
              <a:t>Neighbor Consistency Checking</a:t>
            </a:r>
          </a:p>
        </p:txBody>
      </p:sp>
      <p:cxnSp>
        <p:nvCxnSpPr>
          <p:cNvPr id="128" name="Straight Connector 127"/>
          <p:cNvCxnSpPr/>
          <p:nvPr/>
        </p:nvCxnSpPr>
        <p:spPr>
          <a:xfrm flipV="1">
            <a:off x="6960914" y="3632732"/>
            <a:ext cx="625759" cy="6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V="1">
            <a:off x="7059698" y="2683789"/>
            <a:ext cx="517156" cy="6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059698" y="3119092"/>
            <a:ext cx="517156" cy="6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/>
          <p:cNvSpPr/>
          <p:nvPr/>
        </p:nvSpPr>
        <p:spPr bwMode="auto">
          <a:xfrm>
            <a:off x="7569196" y="2016967"/>
            <a:ext cx="231252" cy="2105732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32" name="Straight Connector 131"/>
          <p:cNvCxnSpPr/>
          <p:nvPr/>
        </p:nvCxnSpPr>
        <p:spPr>
          <a:xfrm flipV="1">
            <a:off x="5056508" y="3615238"/>
            <a:ext cx="1717511" cy="102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4762292" y="3142989"/>
            <a:ext cx="1382179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flipV="1">
            <a:off x="4756096" y="2685065"/>
            <a:ext cx="1420169" cy="37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ounded Rectangle 134"/>
          <p:cNvSpPr/>
          <p:nvPr/>
        </p:nvSpPr>
        <p:spPr bwMode="auto">
          <a:xfrm>
            <a:off x="1688187" y="2016968"/>
            <a:ext cx="3355522" cy="2126230"/>
          </a:xfrm>
          <a:prstGeom prst="roundRect">
            <a:avLst>
              <a:gd name="adj" fmla="val 10117"/>
            </a:avLst>
          </a:prstGeom>
          <a:gradFill>
            <a:gsLst>
              <a:gs pos="0">
                <a:srgbClr val="01001E"/>
              </a:gs>
              <a:gs pos="86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</a:gradFill>
          <a:ln w="38100">
            <a:solidFill>
              <a:schemeClr val="bg1">
                <a:lumMod val="20000"/>
                <a:lumOff val="80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36" name="Rounded Rectangle 135"/>
          <p:cNvSpPr/>
          <p:nvPr/>
        </p:nvSpPr>
        <p:spPr bwMode="auto">
          <a:xfrm>
            <a:off x="5466181" y="2016967"/>
            <a:ext cx="1693342" cy="2126231"/>
          </a:xfrm>
          <a:prstGeom prst="roundRect">
            <a:avLst>
              <a:gd name="adj" fmla="val 11521"/>
            </a:avLst>
          </a:prstGeom>
          <a:gradFill>
            <a:gsLst>
              <a:gs pos="0">
                <a:srgbClr val="01001E"/>
              </a:gs>
              <a:gs pos="86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</a:gradFill>
          <a:ln w="38100">
            <a:solidFill>
              <a:schemeClr val="bg1">
                <a:lumMod val="20000"/>
                <a:lumOff val="80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2114550" y="2727492"/>
            <a:ext cx="2506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Module</a:t>
            </a:r>
          </a:p>
          <a:p>
            <a:pPr algn="ctr"/>
            <a:r>
              <a:rPr lang="en-US" sz="2400" b="1" dirty="0">
                <a:solidFill>
                  <a:schemeClr val="tx2"/>
                </a:solidFill>
              </a:rPr>
              <a:t> E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5453382" y="2708202"/>
            <a:ext cx="1718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Module </a:t>
            </a:r>
          </a:p>
          <a:p>
            <a:pPr algn="ctr"/>
            <a:r>
              <a:rPr lang="en-US" sz="2400" b="1" dirty="0">
                <a:solidFill>
                  <a:schemeClr val="tx2"/>
                </a:solidFill>
              </a:rPr>
              <a:t>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25578" y="2452045"/>
            <a:ext cx="313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23744" y="2888259"/>
            <a:ext cx="313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4623744" y="3368549"/>
            <a:ext cx="313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4625578" y="2452045"/>
            <a:ext cx="313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4623744" y="2888259"/>
            <a:ext cx="313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4623744" y="3368549"/>
            <a:ext cx="313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4612779" y="2452045"/>
            <a:ext cx="313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4610945" y="2888259"/>
            <a:ext cx="313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4610945" y="3368549"/>
            <a:ext cx="313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4612779" y="2452045"/>
            <a:ext cx="313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4610945" y="2888259"/>
            <a:ext cx="313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4610945" y="3368549"/>
            <a:ext cx="313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612779" y="2452045"/>
            <a:ext cx="313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610945" y="2888259"/>
            <a:ext cx="313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4610945" y="3368549"/>
            <a:ext cx="313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5577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2909">
        <p:fade/>
      </p:transition>
    </mc:Choice>
    <mc:Fallback xmlns="">
      <p:transition advTm="29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0162 L 0.10451 0.00255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26" y="4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3.7037E-7 L 0.10348 0.00324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4" y="16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48148E-6 L 0.10348 -0.00301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4" y="-16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0.00162 L 0.10451 0.00255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26" y="4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05556E-6 3.7037E-7 L 0.10348 0.00324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4" y="16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05556E-6 1.48148E-6 L 0.10348 -0.00301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4" y="-16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2222E-6 0.00162 L 0.10451 0.00255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26" y="46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6 3.7037E-7 L 0.10348 0.00324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4" y="162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6 1.48148E-6 L 0.10348 -0.00301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4" y="-162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22222E-6 0.00162 L 0.10451 0.00255 " pathEditMode="relative" rAng="0" ptsTypes="AA">
                                      <p:cBhvr>
                                        <p:cTn id="68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26" y="4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16667E-6 3.7037E-7 L 0.10348 0.00324 " pathEditMode="relative" rAng="0" ptsTypes="AA">
                                      <p:cBhvr>
                                        <p:cTn id="70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4" y="162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16667E-6 1.48148E-6 L 0.10348 -0.00301 " pathEditMode="relative" rAng="0" ptsTypes="AA">
                                      <p:cBhvr>
                                        <p:cTn id="72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4" y="-162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22222E-6 0.00162 L 0.10451 0.00255 " pathEditMode="relative" rAng="0" ptsTypes="AA">
                                      <p:cBhvr>
                                        <p:cTn id="86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26" y="46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16667E-6 3.7037E-7 L 0.10348 0.00324 " pathEditMode="relative" rAng="0" ptsTypes="AA">
                                      <p:cBhvr>
                                        <p:cTn id="88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4" y="162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16667E-6 1.48148E-6 L 0.10348 -0.00301 " pathEditMode="relative" rAng="0" ptsTypes="AA">
                                      <p:cBhvr>
                                        <p:cTn id="90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4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500"/>
                            </p:stCondLst>
                            <p:childTnLst>
                              <p:par>
                                <p:cTn id="10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119" grpId="0" animBg="1"/>
      <p:bldP spid="99" grpId="0"/>
      <p:bldP spid="2" grpId="0"/>
      <p:bldP spid="2" grpId="1"/>
      <p:bldP spid="2" grpId="2"/>
      <p:bldP spid="144" grpId="0"/>
      <p:bldP spid="144" grpId="1"/>
      <p:bldP spid="144" grpId="2"/>
      <p:bldP spid="146" grpId="0"/>
      <p:bldP spid="146" grpId="1"/>
      <p:bldP spid="146" grpId="2"/>
      <p:bldP spid="150" grpId="0"/>
      <p:bldP spid="150" grpId="1"/>
      <p:bldP spid="150" grpId="2"/>
      <p:bldP spid="152" grpId="0"/>
      <p:bldP spid="152" grpId="1"/>
      <p:bldP spid="152" grpId="2"/>
      <p:bldP spid="153" grpId="0"/>
      <p:bldP spid="153" grpId="1"/>
      <p:bldP spid="153" grpId="2"/>
      <p:bldP spid="166" grpId="0"/>
      <p:bldP spid="166" grpId="1"/>
      <p:bldP spid="166" grpId="2"/>
      <p:bldP spid="167" grpId="0"/>
      <p:bldP spid="167" grpId="1"/>
      <p:bldP spid="167" grpId="2"/>
      <p:bldP spid="168" grpId="0"/>
      <p:bldP spid="168" grpId="1"/>
      <p:bldP spid="168" grpId="2"/>
      <p:bldP spid="172" grpId="0"/>
      <p:bldP spid="172" grpId="1"/>
      <p:bldP spid="172" grpId="2"/>
      <p:bldP spid="187" grpId="0"/>
      <p:bldP spid="187" grpId="1"/>
      <p:bldP spid="187" grpId="2"/>
      <p:bldP spid="188" grpId="0"/>
      <p:bldP spid="188" grpId="1"/>
      <p:bldP spid="188" grpId="2"/>
      <p:bldP spid="189" grpId="0"/>
      <p:bldP spid="189" grpId="1"/>
      <p:bldP spid="189" grpId="2"/>
      <p:bldP spid="190" grpId="0"/>
      <p:bldP spid="190" grpId="1"/>
      <p:bldP spid="190" grpId="2"/>
      <p:bldP spid="191" grpId="0"/>
      <p:bldP spid="191" grpId="1"/>
      <p:bldP spid="191" grpId="2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Straight Connector 188"/>
          <p:cNvCxnSpPr/>
          <p:nvPr/>
        </p:nvCxnSpPr>
        <p:spPr>
          <a:xfrm flipV="1">
            <a:off x="6960914" y="3632732"/>
            <a:ext cx="625759" cy="6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V="1">
            <a:off x="7059698" y="2683789"/>
            <a:ext cx="517156" cy="6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 flipV="1">
            <a:off x="5056508" y="3615238"/>
            <a:ext cx="1717511" cy="102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4" name="Table 1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688316"/>
              </p:ext>
            </p:extLst>
          </p:nvPr>
        </p:nvGraphicFramePr>
        <p:xfrm>
          <a:off x="732719" y="4763434"/>
          <a:ext cx="4271934" cy="1328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414">
                  <a:extLst>
                    <a:ext uri="{9D8B030D-6E8A-4147-A177-3AD203B41FA5}">
                      <a16:colId xmlns:a16="http://schemas.microsoft.com/office/drawing/2014/main" val="2628640345"/>
                    </a:ext>
                  </a:extLst>
                </a:gridCol>
                <a:gridCol w="3317520">
                  <a:extLst>
                    <a:ext uri="{9D8B030D-6E8A-4147-A177-3AD203B41FA5}">
                      <a16:colId xmlns:a16="http://schemas.microsoft.com/office/drawing/2014/main" val="3412894139"/>
                    </a:ext>
                  </a:extLst>
                </a:gridCol>
              </a:tblGrid>
              <a:tr h="4427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Trace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gradFill>
                      <a:gsLst>
                        <a:gs pos="0">
                          <a:schemeClr val="accent1">
                            <a:shade val="51000"/>
                            <a:satMod val="130000"/>
                          </a:schemeClr>
                        </a:gs>
                        <a:gs pos="91000">
                          <a:schemeClr val="accent1"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shade val="94000"/>
                            <a:satMod val="135000"/>
                          </a:schemeClr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Candidates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gradFill>
                      <a:gsLst>
                        <a:gs pos="0">
                          <a:schemeClr val="accent1">
                            <a:shade val="51000"/>
                            <a:satMod val="130000"/>
                          </a:schemeClr>
                        </a:gs>
                        <a:gs pos="91000">
                          <a:schemeClr val="accent1"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shade val="94000"/>
                            <a:satMod val="135000"/>
                          </a:schemeClr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149983599"/>
                  </a:ext>
                </a:extLst>
              </a:tr>
              <a:tr h="4427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gradFill>
                      <a:gsLst>
                        <a:gs pos="0">
                          <a:schemeClr val="accent1">
                            <a:shade val="51000"/>
                            <a:satMod val="130000"/>
                          </a:schemeClr>
                        </a:gs>
                        <a:gs pos="91000">
                          <a:schemeClr val="accent1"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shade val="94000"/>
                            <a:satMod val="135000"/>
                          </a:schemeClr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Cycle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3 FF3, Cycle 4 FF6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gradFill>
                      <a:gsLst>
                        <a:gs pos="0">
                          <a:schemeClr val="accent1">
                            <a:shade val="51000"/>
                            <a:satMod val="130000"/>
                          </a:schemeClr>
                        </a:gs>
                        <a:gs pos="91000">
                          <a:schemeClr val="accent1"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shade val="94000"/>
                            <a:satMod val="135000"/>
                          </a:schemeClr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13598106"/>
                  </a:ext>
                </a:extLst>
              </a:tr>
              <a:tr h="442740">
                <a:tc>
                  <a:txBody>
                    <a:bodyPr/>
                    <a:lstStyle/>
                    <a:p>
                      <a:pPr algn="ctr"/>
                      <a:r>
                        <a:rPr lang="en-US" sz="2000" b="1" strike="noStrike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gradFill>
                      <a:gsLst>
                        <a:gs pos="0">
                          <a:schemeClr val="accent1">
                            <a:shade val="51000"/>
                            <a:satMod val="130000"/>
                          </a:schemeClr>
                        </a:gs>
                        <a:gs pos="91000">
                          <a:schemeClr val="accent1"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shade val="94000"/>
                            <a:satMod val="135000"/>
                          </a:schemeClr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trike="noStrike" dirty="0">
                          <a:solidFill>
                            <a:schemeClr val="tx1"/>
                          </a:solidFill>
                        </a:rPr>
                        <a:t>Cycle 1 FF4, Cycle 2 FF7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gradFill>
                      <a:gsLst>
                        <a:gs pos="0">
                          <a:schemeClr val="accent1">
                            <a:shade val="51000"/>
                            <a:satMod val="130000"/>
                          </a:schemeClr>
                        </a:gs>
                        <a:gs pos="91000">
                          <a:schemeClr val="accent1"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shade val="94000"/>
                            <a:satMod val="135000"/>
                          </a:schemeClr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12623741"/>
                  </a:ext>
                </a:extLst>
              </a:tr>
            </a:tbl>
          </a:graphicData>
        </a:graphic>
      </p:graphicFrame>
      <p:graphicFrame>
        <p:nvGraphicFramePr>
          <p:cNvPr id="103" name="Table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404899"/>
              </p:ext>
            </p:extLst>
          </p:nvPr>
        </p:nvGraphicFramePr>
        <p:xfrm>
          <a:off x="6150402" y="4909563"/>
          <a:ext cx="2280540" cy="5179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0090">
                  <a:extLst>
                    <a:ext uri="{9D8B030D-6E8A-4147-A177-3AD203B41FA5}">
                      <a16:colId xmlns:a16="http://schemas.microsoft.com/office/drawing/2014/main" val="2305897704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3265327538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3679008225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102990012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640009595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1942687609"/>
                    </a:ext>
                  </a:extLst>
                </a:gridCol>
              </a:tblGrid>
              <a:tr h="517981">
                <a:tc>
                  <a:txBody>
                    <a:bodyPr/>
                    <a:lstStyle/>
                    <a:p>
                      <a:pPr algn="ctr"/>
                      <a:endParaRPr lang="en-US" sz="2600" dirty="0"/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600" dirty="0"/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600" dirty="0"/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600" dirty="0"/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600" dirty="0"/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600" dirty="0"/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352861"/>
                  </a:ext>
                </a:extLst>
              </a:tr>
            </a:tbl>
          </a:graphicData>
        </a:graphic>
      </p:graphicFrame>
      <p:sp>
        <p:nvSpPr>
          <p:cNvPr id="105" name="Slide Number Placeholder 1"/>
          <p:cNvSpPr txBox="1">
            <a:spLocks noGrp="1"/>
          </p:cNvSpPr>
          <p:nvPr/>
        </p:nvSpPr>
        <p:spPr bwMode="auto">
          <a:xfrm>
            <a:off x="7478712" y="6527141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796CF6B2-3E4D-4942-A08C-2246C144377A}" type="slidenum">
              <a:rPr lang="en-US" sz="1400">
                <a:solidFill>
                  <a:srgbClr val="FFFFFF"/>
                </a:solidFill>
              </a:rPr>
              <a:pPr algn="r"/>
              <a:t>38</a:t>
            </a:fld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87" name="Content Placeholder 2"/>
          <p:cNvSpPr txBox="1">
            <a:spLocks/>
          </p:cNvSpPr>
          <p:nvPr/>
        </p:nvSpPr>
        <p:spPr bwMode="auto">
          <a:xfrm>
            <a:off x="396285" y="859196"/>
            <a:ext cx="8443912" cy="699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r>
              <a:rPr lang="en-US" sz="2800" dirty="0"/>
              <a:t>Test </a:t>
            </a:r>
            <a:r>
              <a:rPr lang="en-US" sz="2800" dirty="0">
                <a:solidFill>
                  <a:schemeClr val="tx2"/>
                </a:solidFill>
              </a:rPr>
              <a:t>Trace 2</a:t>
            </a:r>
            <a:endParaRPr lang="en-US" sz="2800" i="1" dirty="0">
              <a:solidFill>
                <a:schemeClr val="tx2"/>
              </a:solidFill>
            </a:endParaRPr>
          </a:p>
        </p:txBody>
      </p:sp>
      <p:sp>
        <p:nvSpPr>
          <p:cNvPr id="106" name="Rectangular Callout 105"/>
          <p:cNvSpPr/>
          <p:nvPr/>
        </p:nvSpPr>
        <p:spPr bwMode="auto">
          <a:xfrm>
            <a:off x="5945700" y="4773555"/>
            <a:ext cx="2631440" cy="802640"/>
          </a:xfrm>
          <a:prstGeom prst="wedgeRectCallout">
            <a:avLst>
              <a:gd name="adj1" fmla="val 15461"/>
              <a:gd name="adj2" fmla="val -124842"/>
            </a:avLst>
          </a:prstGeom>
          <a:gradFill>
            <a:gsLst>
              <a:gs pos="10000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  <a:alpha val="15000"/>
                </a:schemeClr>
              </a:gs>
              <a:gs pos="77000">
                <a:schemeClr val="accent2">
                  <a:shade val="93000"/>
                  <a:satMod val="130000"/>
                  <a:alpha val="0"/>
                </a:schemeClr>
              </a:gs>
              <a:gs pos="0">
                <a:schemeClr val="accent2">
                  <a:shade val="94000"/>
                  <a:satMod val="135000"/>
                  <a:alpha val="10000"/>
                </a:schemeClr>
              </a:gs>
            </a:gsLst>
            <a:lin ang="16200000" scaled="0"/>
          </a:gra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120" name="Table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671204"/>
              </p:ext>
            </p:extLst>
          </p:nvPr>
        </p:nvGraphicFramePr>
        <p:xfrm>
          <a:off x="6149559" y="4911804"/>
          <a:ext cx="2280540" cy="5179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0090">
                  <a:extLst>
                    <a:ext uri="{9D8B030D-6E8A-4147-A177-3AD203B41FA5}">
                      <a16:colId xmlns:a16="http://schemas.microsoft.com/office/drawing/2014/main" val="2305897704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3265327538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3679008225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102990012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640009595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1942687609"/>
                    </a:ext>
                  </a:extLst>
                </a:gridCol>
              </a:tblGrid>
              <a:tr h="517981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352861"/>
                  </a:ext>
                </a:extLst>
              </a:tr>
            </a:tbl>
          </a:graphicData>
        </a:graphic>
      </p:graphicFrame>
      <p:graphicFrame>
        <p:nvGraphicFramePr>
          <p:cNvPr id="91" name="Table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952619"/>
              </p:ext>
            </p:extLst>
          </p:nvPr>
        </p:nvGraphicFramePr>
        <p:xfrm>
          <a:off x="6266308" y="1047264"/>
          <a:ext cx="2280540" cy="5179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0090">
                  <a:extLst>
                    <a:ext uri="{9D8B030D-6E8A-4147-A177-3AD203B41FA5}">
                      <a16:colId xmlns:a16="http://schemas.microsoft.com/office/drawing/2014/main" val="2305897704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3265327538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3679008225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102990012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640009595"/>
                    </a:ext>
                  </a:extLst>
                </a:gridCol>
                <a:gridCol w="380090">
                  <a:extLst>
                    <a:ext uri="{9D8B030D-6E8A-4147-A177-3AD203B41FA5}">
                      <a16:colId xmlns:a16="http://schemas.microsoft.com/office/drawing/2014/main" val="1942687609"/>
                    </a:ext>
                  </a:extLst>
                </a:gridCol>
              </a:tblGrid>
              <a:tr h="517981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L="81280" marR="81280" marT="40640" marB="40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0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35286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618241" y="1071963"/>
            <a:ext cx="198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Expected:</a:t>
            </a:r>
          </a:p>
        </p:txBody>
      </p:sp>
      <p:sp>
        <p:nvSpPr>
          <p:cNvPr id="119" name="Plaque 3"/>
          <p:cNvSpPr/>
          <p:nvPr/>
        </p:nvSpPr>
        <p:spPr bwMode="auto">
          <a:xfrm>
            <a:off x="8361609" y="5369206"/>
            <a:ext cx="429469" cy="399165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1" y="342946"/>
                </a:moveTo>
                <a:cubicBezTo>
                  <a:pt x="394100" y="342946"/>
                  <a:pt x="342946" y="394100"/>
                  <a:pt x="342946" y="457201"/>
                </a:cubicBezTo>
                <a:cubicBezTo>
                  <a:pt x="342946" y="520302"/>
                  <a:pt x="394100" y="571456"/>
                  <a:pt x="457201" y="571456"/>
                </a:cubicBezTo>
                <a:cubicBezTo>
                  <a:pt x="520302" y="571456"/>
                  <a:pt x="571456" y="520302"/>
                  <a:pt x="571456" y="457201"/>
                </a:cubicBezTo>
                <a:cubicBezTo>
                  <a:pt x="571456" y="394100"/>
                  <a:pt x="520302" y="342946"/>
                  <a:pt x="457201" y="342946"/>
                </a:cubicBezTo>
                <a:close/>
                <a:moveTo>
                  <a:pt x="404695" y="0"/>
                </a:moveTo>
                <a:lnTo>
                  <a:pt x="509705" y="0"/>
                </a:lnTo>
                <a:cubicBezTo>
                  <a:pt x="509705" y="55877"/>
                  <a:pt x="521029" y="109109"/>
                  <a:pt x="541508" y="157526"/>
                </a:cubicBezTo>
                <a:lnTo>
                  <a:pt x="564094" y="199136"/>
                </a:lnTo>
                <a:lnTo>
                  <a:pt x="609487" y="185684"/>
                </a:lnTo>
                <a:cubicBezTo>
                  <a:pt x="658204" y="165928"/>
                  <a:pt x="703852" y="136295"/>
                  <a:pt x="743363" y="96784"/>
                </a:cubicBezTo>
                <a:lnTo>
                  <a:pt x="817616" y="171037"/>
                </a:lnTo>
                <a:cubicBezTo>
                  <a:pt x="778105" y="210548"/>
                  <a:pt x="748472" y="256196"/>
                  <a:pt x="728717" y="304913"/>
                </a:cubicBezTo>
                <a:lnTo>
                  <a:pt x="715264" y="350307"/>
                </a:lnTo>
                <a:lnTo>
                  <a:pt x="756875" y="372892"/>
                </a:lnTo>
                <a:cubicBezTo>
                  <a:pt x="805292" y="393371"/>
                  <a:pt x="858523" y="404695"/>
                  <a:pt x="914400" y="404695"/>
                </a:cubicBezTo>
                <a:lnTo>
                  <a:pt x="914400" y="509705"/>
                </a:lnTo>
                <a:cubicBezTo>
                  <a:pt x="858523" y="509705"/>
                  <a:pt x="805292" y="521029"/>
                  <a:pt x="756875" y="541508"/>
                </a:cubicBezTo>
                <a:lnTo>
                  <a:pt x="715264" y="564094"/>
                </a:lnTo>
                <a:lnTo>
                  <a:pt x="728717" y="609487"/>
                </a:lnTo>
                <a:cubicBezTo>
                  <a:pt x="748472" y="658204"/>
                  <a:pt x="778105" y="703852"/>
                  <a:pt x="817616" y="743363"/>
                </a:cubicBezTo>
                <a:lnTo>
                  <a:pt x="743363" y="817616"/>
                </a:lnTo>
                <a:cubicBezTo>
                  <a:pt x="703852" y="778105"/>
                  <a:pt x="658204" y="748472"/>
                  <a:pt x="609487" y="728717"/>
                </a:cubicBezTo>
                <a:lnTo>
                  <a:pt x="564094" y="715264"/>
                </a:lnTo>
                <a:lnTo>
                  <a:pt x="541508" y="756875"/>
                </a:lnTo>
                <a:cubicBezTo>
                  <a:pt x="521029" y="805292"/>
                  <a:pt x="509705" y="858523"/>
                  <a:pt x="509705" y="914400"/>
                </a:cubicBezTo>
                <a:lnTo>
                  <a:pt x="404695" y="914400"/>
                </a:lnTo>
                <a:cubicBezTo>
                  <a:pt x="404695" y="858523"/>
                  <a:pt x="393371" y="805292"/>
                  <a:pt x="372892" y="756875"/>
                </a:cubicBezTo>
                <a:lnTo>
                  <a:pt x="350307" y="715264"/>
                </a:lnTo>
                <a:lnTo>
                  <a:pt x="304913" y="728717"/>
                </a:lnTo>
                <a:cubicBezTo>
                  <a:pt x="256196" y="748472"/>
                  <a:pt x="210548" y="778105"/>
                  <a:pt x="171037" y="817616"/>
                </a:cubicBezTo>
                <a:lnTo>
                  <a:pt x="96784" y="743363"/>
                </a:lnTo>
                <a:cubicBezTo>
                  <a:pt x="136295" y="703852"/>
                  <a:pt x="165928" y="658204"/>
                  <a:pt x="185684" y="609487"/>
                </a:cubicBezTo>
                <a:lnTo>
                  <a:pt x="199136" y="564094"/>
                </a:lnTo>
                <a:lnTo>
                  <a:pt x="157526" y="541508"/>
                </a:lnTo>
                <a:cubicBezTo>
                  <a:pt x="109109" y="521029"/>
                  <a:pt x="55877" y="509705"/>
                  <a:pt x="0" y="509705"/>
                </a:cubicBezTo>
                <a:lnTo>
                  <a:pt x="0" y="404695"/>
                </a:lnTo>
                <a:cubicBezTo>
                  <a:pt x="55877" y="404695"/>
                  <a:pt x="109109" y="393371"/>
                  <a:pt x="157526" y="372892"/>
                </a:cubicBezTo>
                <a:lnTo>
                  <a:pt x="199136" y="350307"/>
                </a:lnTo>
                <a:lnTo>
                  <a:pt x="185684" y="304913"/>
                </a:lnTo>
                <a:cubicBezTo>
                  <a:pt x="165928" y="256196"/>
                  <a:pt x="136295" y="210548"/>
                  <a:pt x="96784" y="171037"/>
                </a:cubicBezTo>
                <a:lnTo>
                  <a:pt x="171037" y="96784"/>
                </a:lnTo>
                <a:cubicBezTo>
                  <a:pt x="210548" y="136295"/>
                  <a:pt x="256196" y="165928"/>
                  <a:pt x="304913" y="185684"/>
                </a:cubicBezTo>
                <a:lnTo>
                  <a:pt x="350307" y="199136"/>
                </a:lnTo>
                <a:lnTo>
                  <a:pt x="372892" y="157526"/>
                </a:lnTo>
                <a:cubicBezTo>
                  <a:pt x="393371" y="109109"/>
                  <a:pt x="404695" y="55877"/>
                  <a:pt x="404695" y="0"/>
                </a:cubicBezTo>
                <a:close/>
              </a:path>
            </a:pathLst>
          </a:custGeom>
          <a:ln>
            <a:headEnd type="none" w="sm" len="sm"/>
            <a:tailEnd type="none" w="sm" len="sm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9" name="Cross 29" descr=" 123"/>
          <p:cNvSpPr>
            <a:spLocks noChangeAspect="1" noChangeArrowheads="1"/>
          </p:cNvSpPr>
          <p:nvPr/>
        </p:nvSpPr>
        <p:spPr bwMode="auto">
          <a:xfrm rot="2700000">
            <a:off x="249320" y="5608993"/>
            <a:ext cx="544513" cy="546100"/>
          </a:xfrm>
          <a:prstGeom prst="plus">
            <a:avLst>
              <a:gd name="adj" fmla="val 34241"/>
            </a:avLst>
          </a:prstGeom>
          <a:solidFill>
            <a:srgbClr val="FC0128"/>
          </a:solidFill>
          <a:ln w="381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en-US" sz="2000" b="1">
              <a:solidFill>
                <a:srgbClr val="66FFFF"/>
              </a:solidFill>
              <a:cs typeface="Arial" charset="0"/>
            </a:endParaRPr>
          </a:p>
        </p:txBody>
      </p:sp>
      <p:sp>
        <p:nvSpPr>
          <p:cNvPr id="98" name="Cross 29" descr=" 123"/>
          <p:cNvSpPr>
            <a:spLocks noChangeAspect="1" noChangeArrowheads="1"/>
          </p:cNvSpPr>
          <p:nvPr/>
        </p:nvSpPr>
        <p:spPr bwMode="auto">
          <a:xfrm rot="2700000">
            <a:off x="5612258" y="4920819"/>
            <a:ext cx="544513" cy="546100"/>
          </a:xfrm>
          <a:prstGeom prst="plus">
            <a:avLst>
              <a:gd name="adj" fmla="val 34241"/>
            </a:avLst>
          </a:prstGeom>
          <a:solidFill>
            <a:srgbClr val="FC0128"/>
          </a:solidFill>
          <a:ln w="381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en-US" sz="2000" b="1">
              <a:solidFill>
                <a:srgbClr val="66FFFF"/>
              </a:solidFill>
              <a:cs typeface="Arial" charset="0"/>
            </a:endParaRPr>
          </a:p>
        </p:txBody>
      </p:sp>
      <p:sp>
        <p:nvSpPr>
          <p:cNvPr id="127" name="Rectangle 2"/>
          <p:cNvSpPr txBox="1">
            <a:spLocks noChangeArrowheads="1"/>
          </p:cNvSpPr>
          <p:nvPr/>
        </p:nvSpPr>
        <p:spPr bwMode="auto">
          <a:xfrm>
            <a:off x="0" y="112992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3600" b="1" kern="0" dirty="0">
                <a:solidFill>
                  <a:srgbClr val="D5EBFF"/>
                </a:solidFill>
                <a:ea typeface="ＭＳ Ｐゴシック" charset="0"/>
                <a:cs typeface="ＭＳ Ｐゴシック" charset="0"/>
              </a:rPr>
              <a:t>Neighbor Consistency Checking</a:t>
            </a:r>
          </a:p>
        </p:txBody>
      </p:sp>
      <p:cxnSp>
        <p:nvCxnSpPr>
          <p:cNvPr id="130" name="Straight Connector 129"/>
          <p:cNvCxnSpPr/>
          <p:nvPr/>
        </p:nvCxnSpPr>
        <p:spPr>
          <a:xfrm flipV="1">
            <a:off x="7059698" y="3119092"/>
            <a:ext cx="517156" cy="6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/>
          <p:cNvSpPr/>
          <p:nvPr/>
        </p:nvSpPr>
        <p:spPr bwMode="auto">
          <a:xfrm>
            <a:off x="7569196" y="2016967"/>
            <a:ext cx="231252" cy="2105732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33" name="Straight Connector 132"/>
          <p:cNvCxnSpPr/>
          <p:nvPr/>
        </p:nvCxnSpPr>
        <p:spPr>
          <a:xfrm>
            <a:off x="4762292" y="3142989"/>
            <a:ext cx="1382179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flipV="1">
            <a:off x="4780663" y="2683589"/>
            <a:ext cx="1420169" cy="37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ounded Rectangle 134"/>
          <p:cNvSpPr/>
          <p:nvPr/>
        </p:nvSpPr>
        <p:spPr bwMode="auto">
          <a:xfrm>
            <a:off x="1688187" y="2016968"/>
            <a:ext cx="3355522" cy="2126230"/>
          </a:xfrm>
          <a:prstGeom prst="roundRect">
            <a:avLst>
              <a:gd name="adj" fmla="val 10117"/>
            </a:avLst>
          </a:prstGeom>
          <a:gradFill>
            <a:gsLst>
              <a:gs pos="0">
                <a:srgbClr val="01001E"/>
              </a:gs>
              <a:gs pos="86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</a:gradFill>
          <a:ln w="38100">
            <a:solidFill>
              <a:schemeClr val="bg1">
                <a:lumMod val="20000"/>
                <a:lumOff val="80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36" name="Rounded Rectangle 135"/>
          <p:cNvSpPr/>
          <p:nvPr/>
        </p:nvSpPr>
        <p:spPr bwMode="auto">
          <a:xfrm>
            <a:off x="5466181" y="2016967"/>
            <a:ext cx="1693342" cy="2126231"/>
          </a:xfrm>
          <a:prstGeom prst="roundRect">
            <a:avLst>
              <a:gd name="adj" fmla="val 11521"/>
            </a:avLst>
          </a:prstGeom>
          <a:gradFill>
            <a:gsLst>
              <a:gs pos="0">
                <a:srgbClr val="01001E"/>
              </a:gs>
              <a:gs pos="86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</a:gradFill>
          <a:ln w="38100">
            <a:solidFill>
              <a:schemeClr val="bg1">
                <a:lumMod val="20000"/>
                <a:lumOff val="80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2114550" y="2727492"/>
            <a:ext cx="2506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Module</a:t>
            </a:r>
          </a:p>
          <a:p>
            <a:pPr algn="ctr"/>
            <a:r>
              <a:rPr lang="en-US" sz="2400" b="1" dirty="0">
                <a:solidFill>
                  <a:schemeClr val="tx2"/>
                </a:solidFill>
              </a:rPr>
              <a:t> E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5453382" y="2708202"/>
            <a:ext cx="1718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Module </a:t>
            </a:r>
          </a:p>
          <a:p>
            <a:pPr algn="ctr"/>
            <a:r>
              <a:rPr lang="en-US" sz="2400" b="1" dirty="0">
                <a:solidFill>
                  <a:schemeClr val="tx2"/>
                </a:solidFill>
              </a:rPr>
              <a:t>D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206766" y="4998389"/>
            <a:ext cx="683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FF00"/>
                </a:solidFill>
                <a:sym typeface="Wingdings" panose="05000000000000000000" pitchFamily="2" charset="2"/>
              </a:rPr>
              <a:t></a:t>
            </a:r>
            <a:endParaRPr lang="en-US" sz="4800" dirty="0">
              <a:solidFill>
                <a:srgbClr val="00FF00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4625578" y="2452045"/>
            <a:ext cx="313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4623744" y="2888259"/>
            <a:ext cx="313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4623744" y="3368549"/>
            <a:ext cx="313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4625578" y="2452045"/>
            <a:ext cx="313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4623744" y="2888259"/>
            <a:ext cx="313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4623744" y="3368549"/>
            <a:ext cx="313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4612779" y="2452045"/>
            <a:ext cx="313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4610945" y="2888259"/>
            <a:ext cx="313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4610945" y="3368549"/>
            <a:ext cx="313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4612779" y="2452045"/>
            <a:ext cx="313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4610945" y="2888259"/>
            <a:ext cx="313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4610945" y="3368549"/>
            <a:ext cx="313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4612779" y="2452045"/>
            <a:ext cx="313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4610945" y="2888259"/>
            <a:ext cx="313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4610945" y="3368549"/>
            <a:ext cx="313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887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5777">
        <p:fade/>
      </p:transition>
    </mc:Choice>
    <mc:Fallback xmlns="">
      <p:transition advTm="57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0162 L 0.10451 0.00255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26" y="4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3.7037E-7 L 0.10348 0.00324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4" y="16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48148E-6 L 0.10348 -0.00301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4" y="-16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0.00162 L 0.10451 0.00255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26" y="4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05556E-6 3.7037E-7 L 0.10348 0.00324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4" y="16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05556E-6 1.48148E-6 L 0.10348 -0.00301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4" y="-16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2222E-6 0.00162 L 0.10451 0.00255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26" y="46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6 3.7037E-7 L 0.10348 0.00324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4" y="162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6 1.48148E-6 L 0.10348 -0.00301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4" y="-162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22222E-6 0.00162 L 0.10451 0.00255 " pathEditMode="relative" rAng="0" ptsTypes="AA">
                                      <p:cBhvr>
                                        <p:cTn id="68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26" y="4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16667E-6 3.7037E-7 L 0.10348 0.00324 " pathEditMode="relative" rAng="0" ptsTypes="AA">
                                      <p:cBhvr>
                                        <p:cTn id="70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4" y="162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16667E-6 1.48148E-6 L 0.10348 -0.00301 " pathEditMode="relative" rAng="0" ptsTypes="AA">
                                      <p:cBhvr>
                                        <p:cTn id="72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4" y="-162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22222E-6 0.00162 L 0.10451 0.00255 " pathEditMode="relative" rAng="0" ptsTypes="AA">
                                      <p:cBhvr>
                                        <p:cTn id="86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26" y="46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16667E-6 3.7037E-7 L 0.10348 0.00324 " pathEditMode="relative" rAng="0" ptsTypes="AA">
                                      <p:cBhvr>
                                        <p:cTn id="88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4" y="162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16667E-6 1.48148E-6 L 0.10348 -0.00301 " pathEditMode="relative" rAng="0" ptsTypes="AA">
                                      <p:cBhvr>
                                        <p:cTn id="90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4" y="-162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0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500"/>
                            </p:stCondLst>
                            <p:childTnLst>
                              <p:par>
                                <p:cTn id="1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  <p:bldP spid="89" grpId="0" animBg="1"/>
      <p:bldP spid="98" grpId="0" animBg="1"/>
      <p:bldP spid="150" grpId="0"/>
      <p:bldP spid="150" grpId="1"/>
      <p:bldP spid="150" grpId="2"/>
      <p:bldP spid="152" grpId="0"/>
      <p:bldP spid="152" grpId="1"/>
      <p:bldP spid="152" grpId="2"/>
      <p:bldP spid="153" grpId="0"/>
      <p:bldP spid="153" grpId="1"/>
      <p:bldP spid="153" grpId="2"/>
      <p:bldP spid="154" grpId="0"/>
      <p:bldP spid="154" grpId="1"/>
      <p:bldP spid="154" grpId="2"/>
      <p:bldP spid="155" grpId="0"/>
      <p:bldP spid="155" grpId="1"/>
      <p:bldP spid="155" grpId="2"/>
      <p:bldP spid="159" grpId="0"/>
      <p:bldP spid="159" grpId="1"/>
      <p:bldP spid="159" grpId="2"/>
      <p:bldP spid="166" grpId="0"/>
      <p:bldP spid="166" grpId="1"/>
      <p:bldP spid="166" grpId="2"/>
      <p:bldP spid="167" grpId="0"/>
      <p:bldP spid="167" grpId="1"/>
      <p:bldP spid="167" grpId="2"/>
      <p:bldP spid="168" grpId="0"/>
      <p:bldP spid="168" grpId="1"/>
      <p:bldP spid="168" grpId="2"/>
      <p:bldP spid="169" grpId="0"/>
      <p:bldP spid="169" grpId="1"/>
      <p:bldP spid="169" grpId="2"/>
      <p:bldP spid="170" grpId="0"/>
      <p:bldP spid="170" grpId="1"/>
      <p:bldP spid="170" grpId="2"/>
      <p:bldP spid="171" grpId="0"/>
      <p:bldP spid="171" grpId="1"/>
      <p:bldP spid="171" grpId="2"/>
      <p:bldP spid="172" grpId="0"/>
      <p:bldP spid="172" grpId="1"/>
      <p:bldP spid="172" grpId="2"/>
      <p:bldP spid="187" grpId="0"/>
      <p:bldP spid="187" grpId="1"/>
      <p:bldP spid="187" grpId="2"/>
      <p:bldP spid="188" grpId="0"/>
      <p:bldP spid="188" grpId="1"/>
      <p:bldP spid="188" grpId="2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" name="Straight Connector 133"/>
          <p:cNvCxnSpPr/>
          <p:nvPr/>
        </p:nvCxnSpPr>
        <p:spPr>
          <a:xfrm flipV="1">
            <a:off x="6960914" y="3632732"/>
            <a:ext cx="625759" cy="6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 flipV="1">
            <a:off x="7059698" y="2683789"/>
            <a:ext cx="517156" cy="6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 flipV="1">
            <a:off x="5056508" y="3615238"/>
            <a:ext cx="1717511" cy="102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1" name="Table 1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603735"/>
              </p:ext>
            </p:extLst>
          </p:nvPr>
        </p:nvGraphicFramePr>
        <p:xfrm>
          <a:off x="732719" y="4763434"/>
          <a:ext cx="4271934" cy="1328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414">
                  <a:extLst>
                    <a:ext uri="{9D8B030D-6E8A-4147-A177-3AD203B41FA5}">
                      <a16:colId xmlns:a16="http://schemas.microsoft.com/office/drawing/2014/main" val="2628640345"/>
                    </a:ext>
                  </a:extLst>
                </a:gridCol>
                <a:gridCol w="3317520">
                  <a:extLst>
                    <a:ext uri="{9D8B030D-6E8A-4147-A177-3AD203B41FA5}">
                      <a16:colId xmlns:a16="http://schemas.microsoft.com/office/drawing/2014/main" val="3412894139"/>
                    </a:ext>
                  </a:extLst>
                </a:gridCol>
              </a:tblGrid>
              <a:tr h="4427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Trace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gradFill>
                      <a:gsLst>
                        <a:gs pos="0">
                          <a:schemeClr val="accent1">
                            <a:shade val="51000"/>
                            <a:satMod val="130000"/>
                          </a:schemeClr>
                        </a:gs>
                        <a:gs pos="91000">
                          <a:schemeClr val="accent1"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shade val="94000"/>
                            <a:satMod val="135000"/>
                          </a:schemeClr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Candidates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gradFill>
                      <a:gsLst>
                        <a:gs pos="0">
                          <a:schemeClr val="accent1">
                            <a:shade val="51000"/>
                            <a:satMod val="130000"/>
                          </a:schemeClr>
                        </a:gs>
                        <a:gs pos="91000">
                          <a:schemeClr val="accent1"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shade val="94000"/>
                            <a:satMod val="135000"/>
                          </a:schemeClr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149983599"/>
                  </a:ext>
                </a:extLst>
              </a:tr>
              <a:tr h="4427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gradFill>
                      <a:gsLst>
                        <a:gs pos="0">
                          <a:schemeClr val="accent1">
                            <a:shade val="51000"/>
                            <a:satMod val="130000"/>
                          </a:schemeClr>
                        </a:gs>
                        <a:gs pos="91000">
                          <a:schemeClr val="accent1"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shade val="94000"/>
                            <a:satMod val="135000"/>
                          </a:schemeClr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Cycle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3 FF3, Cycle 4 FF6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gradFill>
                      <a:gsLst>
                        <a:gs pos="0">
                          <a:schemeClr val="accent1">
                            <a:shade val="51000"/>
                            <a:satMod val="130000"/>
                          </a:schemeClr>
                        </a:gs>
                        <a:gs pos="91000">
                          <a:schemeClr val="accent1"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shade val="94000"/>
                            <a:satMod val="135000"/>
                          </a:schemeClr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13598106"/>
                  </a:ext>
                </a:extLst>
              </a:tr>
              <a:tr h="442740">
                <a:tc>
                  <a:txBody>
                    <a:bodyPr/>
                    <a:lstStyle/>
                    <a:p>
                      <a:pPr algn="ctr"/>
                      <a:r>
                        <a:rPr lang="en-US" sz="2000" b="1" strike="noStrike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gradFill>
                      <a:gsLst>
                        <a:gs pos="0">
                          <a:schemeClr val="accent1">
                            <a:shade val="51000"/>
                            <a:satMod val="130000"/>
                          </a:schemeClr>
                        </a:gs>
                        <a:gs pos="91000">
                          <a:schemeClr val="accent1"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shade val="94000"/>
                            <a:satMod val="135000"/>
                          </a:schemeClr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trike="noStrike" dirty="0">
                          <a:solidFill>
                            <a:schemeClr val="tx1"/>
                          </a:solidFill>
                        </a:rPr>
                        <a:t>Cycle 1 FF4, Cycle 2 FF7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gradFill>
                      <a:gsLst>
                        <a:gs pos="0">
                          <a:schemeClr val="accent1">
                            <a:shade val="51000"/>
                            <a:satMod val="130000"/>
                          </a:schemeClr>
                        </a:gs>
                        <a:gs pos="91000">
                          <a:schemeClr val="accent1">
                            <a:shade val="93000"/>
                            <a:satMod val="130000"/>
                          </a:schemeClr>
                        </a:gs>
                        <a:gs pos="100000">
                          <a:schemeClr val="accent1">
                            <a:shade val="94000"/>
                            <a:satMod val="135000"/>
                          </a:schemeClr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12623741"/>
                  </a:ext>
                </a:extLst>
              </a:tr>
            </a:tbl>
          </a:graphicData>
        </a:graphic>
      </p:graphicFrame>
      <p:sp>
        <p:nvSpPr>
          <p:cNvPr id="105" name="Slide Number Placeholder 1"/>
          <p:cNvSpPr txBox="1">
            <a:spLocks noGrp="1"/>
          </p:cNvSpPr>
          <p:nvPr/>
        </p:nvSpPr>
        <p:spPr bwMode="auto">
          <a:xfrm>
            <a:off x="7478712" y="6527141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796CF6B2-3E4D-4942-A08C-2246C144377A}" type="slidenum">
              <a:rPr lang="en-US" sz="1400">
                <a:solidFill>
                  <a:srgbClr val="FFFFFF"/>
                </a:solidFill>
              </a:rPr>
              <a:pPr algn="r"/>
              <a:t>39</a:t>
            </a:fld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87" name="Content Placeholder 2"/>
          <p:cNvSpPr txBox="1">
            <a:spLocks/>
          </p:cNvSpPr>
          <p:nvPr/>
        </p:nvSpPr>
        <p:spPr bwMode="auto">
          <a:xfrm>
            <a:off x="396285" y="859196"/>
            <a:ext cx="8443912" cy="699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r>
              <a:rPr lang="en-US" sz="2800" dirty="0"/>
              <a:t>Only </a:t>
            </a:r>
            <a:r>
              <a:rPr lang="en-US" sz="2800" dirty="0">
                <a:solidFill>
                  <a:schemeClr val="tx2"/>
                </a:solidFill>
              </a:rPr>
              <a:t>Trace 1 </a:t>
            </a:r>
            <a:r>
              <a:rPr lang="en-US" sz="2800" dirty="0"/>
              <a:t>satisfies Module G</a:t>
            </a:r>
            <a:endParaRPr lang="en-US" sz="2800" i="1" dirty="0"/>
          </a:p>
          <a:p>
            <a:pPr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endParaRPr lang="en-US" sz="2800" i="1" dirty="0"/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902540" y="5846412"/>
            <a:ext cx="3989663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2" name="Rectangle 1"/>
          <p:cNvSpPr/>
          <p:nvPr/>
        </p:nvSpPr>
        <p:spPr bwMode="auto">
          <a:xfrm>
            <a:off x="732719" y="5665891"/>
            <a:ext cx="4236519" cy="412032"/>
          </a:xfrm>
          <a:prstGeom prst="rect">
            <a:avLst/>
          </a:prstGeom>
          <a:solidFill>
            <a:srgbClr val="00407F">
              <a:alpha val="80000"/>
            </a:srgbClr>
          </a:solidFill>
          <a:ln>
            <a:noFill/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65104" y="5294692"/>
            <a:ext cx="306147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</a:rPr>
              <a:t>Rule out Trace 2 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</a:rPr>
              <a:t>Candidates</a:t>
            </a:r>
          </a:p>
        </p:txBody>
      </p:sp>
      <p:sp>
        <p:nvSpPr>
          <p:cNvPr id="88" name="Rectangle 2"/>
          <p:cNvSpPr txBox="1">
            <a:spLocks noChangeArrowheads="1"/>
          </p:cNvSpPr>
          <p:nvPr/>
        </p:nvSpPr>
        <p:spPr bwMode="auto">
          <a:xfrm>
            <a:off x="0" y="112992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3600" b="1" kern="0" dirty="0">
                <a:solidFill>
                  <a:srgbClr val="D5EBFF"/>
                </a:solidFill>
                <a:ea typeface="ＭＳ Ｐゴシック" charset="0"/>
                <a:cs typeface="ＭＳ Ｐゴシック" charset="0"/>
              </a:rPr>
              <a:t>Neighbor Consistency Checking</a:t>
            </a:r>
          </a:p>
        </p:txBody>
      </p:sp>
      <p:cxnSp>
        <p:nvCxnSpPr>
          <p:cNvPr id="99" name="Straight Connector 98"/>
          <p:cNvCxnSpPr/>
          <p:nvPr/>
        </p:nvCxnSpPr>
        <p:spPr>
          <a:xfrm flipV="1">
            <a:off x="7059698" y="3119092"/>
            <a:ext cx="517156" cy="6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 bwMode="auto">
          <a:xfrm>
            <a:off x="7569196" y="2016967"/>
            <a:ext cx="231252" cy="2105732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9" name="Straight Connector 118"/>
          <p:cNvCxnSpPr/>
          <p:nvPr/>
        </p:nvCxnSpPr>
        <p:spPr>
          <a:xfrm>
            <a:off x="4762292" y="3142989"/>
            <a:ext cx="1382179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4755019" y="2680004"/>
            <a:ext cx="1420169" cy="37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ounded Rectangle 126"/>
          <p:cNvSpPr/>
          <p:nvPr/>
        </p:nvSpPr>
        <p:spPr bwMode="auto">
          <a:xfrm>
            <a:off x="1688187" y="2016968"/>
            <a:ext cx="3355522" cy="2126230"/>
          </a:xfrm>
          <a:prstGeom prst="roundRect">
            <a:avLst>
              <a:gd name="adj" fmla="val 10117"/>
            </a:avLst>
          </a:prstGeom>
          <a:gradFill>
            <a:gsLst>
              <a:gs pos="0">
                <a:srgbClr val="01001E"/>
              </a:gs>
              <a:gs pos="86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</a:gradFill>
          <a:ln w="38100">
            <a:solidFill>
              <a:schemeClr val="bg1">
                <a:lumMod val="20000"/>
                <a:lumOff val="80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28" name="Rounded Rectangle 127"/>
          <p:cNvSpPr/>
          <p:nvPr/>
        </p:nvSpPr>
        <p:spPr bwMode="auto">
          <a:xfrm>
            <a:off x="5466181" y="2016967"/>
            <a:ext cx="1693342" cy="2126231"/>
          </a:xfrm>
          <a:prstGeom prst="roundRect">
            <a:avLst>
              <a:gd name="adj" fmla="val 11521"/>
            </a:avLst>
          </a:prstGeom>
          <a:gradFill>
            <a:gsLst>
              <a:gs pos="0">
                <a:srgbClr val="01001E"/>
              </a:gs>
              <a:gs pos="86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</a:gradFill>
          <a:ln w="38100">
            <a:solidFill>
              <a:schemeClr val="bg1">
                <a:lumMod val="20000"/>
                <a:lumOff val="80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2114550" y="2727492"/>
            <a:ext cx="2506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Module</a:t>
            </a:r>
          </a:p>
          <a:p>
            <a:pPr algn="ctr"/>
            <a:r>
              <a:rPr lang="en-US" sz="2400" b="1" dirty="0">
                <a:solidFill>
                  <a:schemeClr val="tx2"/>
                </a:solidFill>
              </a:rPr>
              <a:t> E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5453382" y="2708202"/>
            <a:ext cx="1718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Module </a:t>
            </a:r>
          </a:p>
          <a:p>
            <a:pPr algn="ctr"/>
            <a:r>
              <a:rPr lang="en-US" sz="2400" b="1" dirty="0">
                <a:solidFill>
                  <a:schemeClr val="tx2"/>
                </a:solidFill>
              </a:rPr>
              <a:t>D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206766" y="4998389"/>
            <a:ext cx="683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FF00"/>
                </a:solidFill>
                <a:sym typeface="Wingdings" panose="05000000000000000000" pitchFamily="2" charset="2"/>
              </a:rPr>
              <a:t></a:t>
            </a:r>
            <a:endParaRPr lang="en-US" sz="4800" dirty="0">
              <a:solidFill>
                <a:srgbClr val="00FF00"/>
              </a:solidFill>
            </a:endParaRPr>
          </a:p>
        </p:txBody>
      </p:sp>
      <p:sp>
        <p:nvSpPr>
          <p:cNvPr id="133" name="Cross 29" descr=" 123"/>
          <p:cNvSpPr>
            <a:spLocks noChangeAspect="1" noChangeArrowheads="1"/>
          </p:cNvSpPr>
          <p:nvPr/>
        </p:nvSpPr>
        <p:spPr bwMode="auto">
          <a:xfrm rot="2700000">
            <a:off x="249320" y="5608993"/>
            <a:ext cx="544513" cy="546100"/>
          </a:xfrm>
          <a:prstGeom prst="plus">
            <a:avLst>
              <a:gd name="adj" fmla="val 34241"/>
            </a:avLst>
          </a:prstGeom>
          <a:solidFill>
            <a:srgbClr val="FC0128"/>
          </a:solidFill>
          <a:ln w="381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en-US" sz="2000" b="1">
              <a:solidFill>
                <a:srgbClr val="66FFFF"/>
              </a:solidFill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303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2937">
        <p:fade/>
      </p:transition>
    </mc:Choice>
    <mc:Fallback xmlns="">
      <p:transition advTm="29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TextBox 587"/>
          <p:cNvSpPr txBox="1"/>
          <p:nvPr/>
        </p:nvSpPr>
        <p:spPr>
          <a:xfrm>
            <a:off x="1830701" y="3105876"/>
            <a:ext cx="4878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3600" b="1" dirty="0">
                <a:solidFill>
                  <a:srgbClr val="FFFF00"/>
                </a:solidFill>
              </a:rPr>
              <a:t>Focus on localization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1885" name="Rectangle 6"/>
          <p:cNvSpPr>
            <a:spLocks noChangeArrowheads="1"/>
          </p:cNvSpPr>
          <p:nvPr/>
        </p:nvSpPr>
        <p:spPr bwMode="auto">
          <a:xfrm>
            <a:off x="6174324" y="905662"/>
            <a:ext cx="16430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Detect bugs</a:t>
            </a:r>
            <a:endParaRPr lang="en-US" sz="2400" kern="0" dirty="0">
              <a:solidFill>
                <a:sysClr val="windowText" lastClr="000000"/>
              </a:solidFill>
              <a:ea typeface="ＭＳ Ｐゴシック" pitchFamily="34" charset="-128"/>
              <a:cs typeface="Arial" charset="0"/>
            </a:endParaRPr>
          </a:p>
        </p:txBody>
      </p:sp>
      <p:grpSp>
        <p:nvGrpSpPr>
          <p:cNvPr id="449" name="Group 448"/>
          <p:cNvGrpSpPr/>
          <p:nvPr/>
        </p:nvGrpSpPr>
        <p:grpSpPr>
          <a:xfrm>
            <a:off x="6136065" y="1461988"/>
            <a:ext cx="1579563" cy="1581150"/>
            <a:chOff x="6035390" y="1535106"/>
            <a:chExt cx="1579563" cy="1581150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grpSp>
          <p:nvGrpSpPr>
            <p:cNvPr id="7" name="Group 262"/>
            <p:cNvGrpSpPr>
              <a:grpSpLocks/>
            </p:cNvGrpSpPr>
            <p:nvPr/>
          </p:nvGrpSpPr>
          <p:grpSpPr bwMode="auto">
            <a:xfrm>
              <a:off x="6035390" y="1535106"/>
              <a:ext cx="1579563" cy="1581150"/>
              <a:chOff x="3176" y="1570"/>
              <a:chExt cx="995" cy="996"/>
            </a:xfrm>
          </p:grpSpPr>
          <p:sp>
            <p:nvSpPr>
              <p:cNvPr id="1954" name="Freeform 236"/>
              <p:cNvSpPr>
                <a:spLocks/>
              </p:cNvSpPr>
              <p:nvPr/>
            </p:nvSpPr>
            <p:spPr bwMode="auto">
              <a:xfrm>
                <a:off x="3433" y="2468"/>
                <a:ext cx="481" cy="6"/>
              </a:xfrm>
              <a:custGeom>
                <a:avLst/>
                <a:gdLst>
                  <a:gd name="T0" fmla="*/ 14 w 481"/>
                  <a:gd name="T1" fmla="*/ 6 h 6"/>
                  <a:gd name="T2" fmla="*/ 118 w 481"/>
                  <a:gd name="T3" fmla="*/ 6 h 6"/>
                  <a:gd name="T4" fmla="*/ 362 w 481"/>
                  <a:gd name="T5" fmla="*/ 6 h 6"/>
                  <a:gd name="T6" fmla="*/ 481 w 481"/>
                  <a:gd name="T7" fmla="*/ 6 h 6"/>
                  <a:gd name="T8" fmla="*/ 478 w 481"/>
                  <a:gd name="T9" fmla="*/ 2 h 6"/>
                  <a:gd name="T10" fmla="*/ 477 w 481"/>
                  <a:gd name="T11" fmla="*/ 0 h 6"/>
                  <a:gd name="T12" fmla="*/ 360 w 481"/>
                  <a:gd name="T13" fmla="*/ 0 h 6"/>
                  <a:gd name="T14" fmla="*/ 119 w 481"/>
                  <a:gd name="T15" fmla="*/ 0 h 6"/>
                  <a:gd name="T16" fmla="*/ 18 w 481"/>
                  <a:gd name="T17" fmla="*/ 0 h 6"/>
                  <a:gd name="T18" fmla="*/ 3 w 481"/>
                  <a:gd name="T19" fmla="*/ 0 h 6"/>
                  <a:gd name="T20" fmla="*/ 2 w 481"/>
                  <a:gd name="T21" fmla="*/ 2 h 6"/>
                  <a:gd name="T22" fmla="*/ 0 w 481"/>
                  <a:gd name="T23" fmla="*/ 6 h 6"/>
                  <a:gd name="T24" fmla="*/ 14 w 481"/>
                  <a:gd name="T25" fmla="*/ 6 h 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81" h="6">
                    <a:moveTo>
                      <a:pt x="14" y="6"/>
                    </a:moveTo>
                    <a:lnTo>
                      <a:pt x="118" y="6"/>
                    </a:lnTo>
                    <a:lnTo>
                      <a:pt x="362" y="6"/>
                    </a:lnTo>
                    <a:lnTo>
                      <a:pt x="481" y="6"/>
                    </a:lnTo>
                    <a:lnTo>
                      <a:pt x="478" y="2"/>
                    </a:lnTo>
                    <a:lnTo>
                      <a:pt x="477" y="0"/>
                    </a:lnTo>
                    <a:lnTo>
                      <a:pt x="360" y="0"/>
                    </a:lnTo>
                    <a:lnTo>
                      <a:pt x="119" y="0"/>
                    </a:lnTo>
                    <a:lnTo>
                      <a:pt x="18" y="0"/>
                    </a:lnTo>
                    <a:lnTo>
                      <a:pt x="3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14" y="6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1955" name="Freeform 237"/>
              <p:cNvSpPr>
                <a:spLocks noEditPoints="1"/>
              </p:cNvSpPr>
              <p:nvPr/>
            </p:nvSpPr>
            <p:spPr bwMode="auto">
              <a:xfrm>
                <a:off x="3793" y="2468"/>
                <a:ext cx="137" cy="52"/>
              </a:xfrm>
              <a:custGeom>
                <a:avLst/>
                <a:gdLst>
                  <a:gd name="T0" fmla="*/ 99 w 137"/>
                  <a:gd name="T1" fmla="*/ 0 h 52"/>
                  <a:gd name="T2" fmla="*/ 99 w 137"/>
                  <a:gd name="T3" fmla="*/ 0 h 52"/>
                  <a:gd name="T4" fmla="*/ 0 w 137"/>
                  <a:gd name="T5" fmla="*/ 0 h 52"/>
                  <a:gd name="T6" fmla="*/ 99 w 137"/>
                  <a:gd name="T7" fmla="*/ 0 h 52"/>
                  <a:gd name="T8" fmla="*/ 122 w 137"/>
                  <a:gd name="T9" fmla="*/ 7 h 52"/>
                  <a:gd name="T10" fmla="*/ 122 w 137"/>
                  <a:gd name="T11" fmla="*/ 7 h 52"/>
                  <a:gd name="T12" fmla="*/ 121 w 137"/>
                  <a:gd name="T13" fmla="*/ 2 h 52"/>
                  <a:gd name="T14" fmla="*/ 117 w 137"/>
                  <a:gd name="T15" fmla="*/ 2 h 52"/>
                  <a:gd name="T16" fmla="*/ 106 w 137"/>
                  <a:gd name="T17" fmla="*/ 6 h 52"/>
                  <a:gd name="T18" fmla="*/ 107 w 137"/>
                  <a:gd name="T19" fmla="*/ 7 h 52"/>
                  <a:gd name="T20" fmla="*/ 122 w 137"/>
                  <a:gd name="T21" fmla="*/ 51 h 52"/>
                  <a:gd name="T22" fmla="*/ 121 w 137"/>
                  <a:gd name="T23" fmla="*/ 52 h 52"/>
                  <a:gd name="T24" fmla="*/ 117 w 137"/>
                  <a:gd name="T25" fmla="*/ 52 h 52"/>
                  <a:gd name="T26" fmla="*/ 132 w 137"/>
                  <a:gd name="T27" fmla="*/ 52 h 52"/>
                  <a:gd name="T28" fmla="*/ 135 w 137"/>
                  <a:gd name="T29" fmla="*/ 52 h 52"/>
                  <a:gd name="T30" fmla="*/ 137 w 137"/>
                  <a:gd name="T31" fmla="*/ 51 h 52"/>
                  <a:gd name="T32" fmla="*/ 122 w 137"/>
                  <a:gd name="T33" fmla="*/ 7 h 5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37" h="52">
                    <a:moveTo>
                      <a:pt x="99" y="0"/>
                    </a:moveTo>
                    <a:lnTo>
                      <a:pt x="99" y="0"/>
                    </a:lnTo>
                    <a:lnTo>
                      <a:pt x="0" y="0"/>
                    </a:lnTo>
                    <a:lnTo>
                      <a:pt x="99" y="0"/>
                    </a:lnTo>
                    <a:close/>
                    <a:moveTo>
                      <a:pt x="122" y="7"/>
                    </a:moveTo>
                    <a:lnTo>
                      <a:pt x="122" y="7"/>
                    </a:lnTo>
                    <a:lnTo>
                      <a:pt x="121" y="2"/>
                    </a:lnTo>
                    <a:lnTo>
                      <a:pt x="117" y="2"/>
                    </a:lnTo>
                    <a:lnTo>
                      <a:pt x="106" y="6"/>
                    </a:lnTo>
                    <a:lnTo>
                      <a:pt x="107" y="7"/>
                    </a:lnTo>
                    <a:lnTo>
                      <a:pt x="122" y="51"/>
                    </a:lnTo>
                    <a:lnTo>
                      <a:pt x="121" y="52"/>
                    </a:lnTo>
                    <a:lnTo>
                      <a:pt x="117" y="52"/>
                    </a:lnTo>
                    <a:lnTo>
                      <a:pt x="132" y="52"/>
                    </a:lnTo>
                    <a:lnTo>
                      <a:pt x="135" y="52"/>
                    </a:lnTo>
                    <a:lnTo>
                      <a:pt x="137" y="51"/>
                    </a:lnTo>
                    <a:lnTo>
                      <a:pt x="122" y="7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1956" name="Freeform 238"/>
              <p:cNvSpPr>
                <a:spLocks/>
              </p:cNvSpPr>
              <p:nvPr/>
            </p:nvSpPr>
            <p:spPr bwMode="auto">
              <a:xfrm>
                <a:off x="3176" y="1570"/>
                <a:ext cx="995" cy="996"/>
              </a:xfrm>
              <a:custGeom>
                <a:avLst/>
                <a:gdLst>
                  <a:gd name="T0" fmla="*/ 49 w 995"/>
                  <a:gd name="T1" fmla="*/ 0 h 996"/>
                  <a:gd name="T2" fmla="*/ 30 w 995"/>
                  <a:gd name="T3" fmla="*/ 5 h 996"/>
                  <a:gd name="T4" fmla="*/ 13 w 995"/>
                  <a:gd name="T5" fmla="*/ 15 h 996"/>
                  <a:gd name="T6" fmla="*/ 4 w 995"/>
                  <a:gd name="T7" fmla="*/ 31 h 996"/>
                  <a:gd name="T8" fmla="*/ 0 w 995"/>
                  <a:gd name="T9" fmla="*/ 50 h 996"/>
                  <a:gd name="T10" fmla="*/ 0 w 995"/>
                  <a:gd name="T11" fmla="*/ 695 h 996"/>
                  <a:gd name="T12" fmla="*/ 8 w 995"/>
                  <a:gd name="T13" fmla="*/ 712 h 996"/>
                  <a:gd name="T14" fmla="*/ 22 w 995"/>
                  <a:gd name="T15" fmla="*/ 727 h 996"/>
                  <a:gd name="T16" fmla="*/ 38 w 995"/>
                  <a:gd name="T17" fmla="*/ 734 h 996"/>
                  <a:gd name="T18" fmla="*/ 373 w 995"/>
                  <a:gd name="T19" fmla="*/ 734 h 996"/>
                  <a:gd name="T20" fmla="*/ 259 w 995"/>
                  <a:gd name="T21" fmla="*/ 853 h 996"/>
                  <a:gd name="T22" fmla="*/ 248 w 995"/>
                  <a:gd name="T23" fmla="*/ 854 h 996"/>
                  <a:gd name="T24" fmla="*/ 235 w 995"/>
                  <a:gd name="T25" fmla="*/ 861 h 996"/>
                  <a:gd name="T26" fmla="*/ 223 w 995"/>
                  <a:gd name="T27" fmla="*/ 871 h 996"/>
                  <a:gd name="T28" fmla="*/ 215 w 995"/>
                  <a:gd name="T29" fmla="*/ 883 h 996"/>
                  <a:gd name="T30" fmla="*/ 209 w 995"/>
                  <a:gd name="T31" fmla="*/ 898 h 996"/>
                  <a:gd name="T32" fmla="*/ 197 w 995"/>
                  <a:gd name="T33" fmla="*/ 939 h 996"/>
                  <a:gd name="T34" fmla="*/ 197 w 995"/>
                  <a:gd name="T35" fmla="*/ 957 h 996"/>
                  <a:gd name="T36" fmla="*/ 202 w 995"/>
                  <a:gd name="T37" fmla="*/ 972 h 996"/>
                  <a:gd name="T38" fmla="*/ 215 w 995"/>
                  <a:gd name="T39" fmla="*/ 987 h 996"/>
                  <a:gd name="T40" fmla="*/ 235 w 995"/>
                  <a:gd name="T41" fmla="*/ 996 h 996"/>
                  <a:gd name="T42" fmla="*/ 749 w 995"/>
                  <a:gd name="T43" fmla="*/ 996 h 996"/>
                  <a:gd name="T44" fmla="*/ 768 w 995"/>
                  <a:gd name="T45" fmla="*/ 993 h 996"/>
                  <a:gd name="T46" fmla="*/ 787 w 995"/>
                  <a:gd name="T47" fmla="*/ 982 h 996"/>
                  <a:gd name="T48" fmla="*/ 795 w 995"/>
                  <a:gd name="T49" fmla="*/ 964 h 996"/>
                  <a:gd name="T50" fmla="*/ 798 w 995"/>
                  <a:gd name="T51" fmla="*/ 943 h 996"/>
                  <a:gd name="T52" fmla="*/ 781 w 995"/>
                  <a:gd name="T53" fmla="*/ 890 h 996"/>
                  <a:gd name="T54" fmla="*/ 777 w 995"/>
                  <a:gd name="T55" fmla="*/ 882 h 996"/>
                  <a:gd name="T56" fmla="*/ 768 w 995"/>
                  <a:gd name="T57" fmla="*/ 867 h 996"/>
                  <a:gd name="T58" fmla="*/ 749 w 995"/>
                  <a:gd name="T59" fmla="*/ 856 h 996"/>
                  <a:gd name="T60" fmla="*/ 631 w 995"/>
                  <a:gd name="T61" fmla="*/ 854 h 996"/>
                  <a:gd name="T62" fmla="*/ 945 w 995"/>
                  <a:gd name="T63" fmla="*/ 734 h 996"/>
                  <a:gd name="T64" fmla="*/ 965 w 995"/>
                  <a:gd name="T65" fmla="*/ 730 h 996"/>
                  <a:gd name="T66" fmla="*/ 981 w 995"/>
                  <a:gd name="T67" fmla="*/ 721 h 996"/>
                  <a:gd name="T68" fmla="*/ 990 w 995"/>
                  <a:gd name="T69" fmla="*/ 705 h 996"/>
                  <a:gd name="T70" fmla="*/ 995 w 995"/>
                  <a:gd name="T71" fmla="*/ 685 h 996"/>
                  <a:gd name="T72" fmla="*/ 994 w 995"/>
                  <a:gd name="T73" fmla="*/ 39 h 996"/>
                  <a:gd name="T74" fmla="*/ 987 w 995"/>
                  <a:gd name="T75" fmla="*/ 24 h 996"/>
                  <a:gd name="T76" fmla="*/ 972 w 995"/>
                  <a:gd name="T77" fmla="*/ 9 h 996"/>
                  <a:gd name="T78" fmla="*/ 956 w 995"/>
                  <a:gd name="T79" fmla="*/ 2 h 996"/>
                  <a:gd name="T80" fmla="*/ 49 w 995"/>
                  <a:gd name="T81" fmla="*/ 0 h 99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995" h="996">
                    <a:moveTo>
                      <a:pt x="49" y="0"/>
                    </a:moveTo>
                    <a:lnTo>
                      <a:pt x="49" y="0"/>
                    </a:lnTo>
                    <a:lnTo>
                      <a:pt x="38" y="2"/>
                    </a:lnTo>
                    <a:lnTo>
                      <a:pt x="30" y="5"/>
                    </a:lnTo>
                    <a:lnTo>
                      <a:pt x="22" y="9"/>
                    </a:lnTo>
                    <a:lnTo>
                      <a:pt x="13" y="15"/>
                    </a:lnTo>
                    <a:lnTo>
                      <a:pt x="8" y="24"/>
                    </a:lnTo>
                    <a:lnTo>
                      <a:pt x="4" y="31"/>
                    </a:lnTo>
                    <a:lnTo>
                      <a:pt x="0" y="39"/>
                    </a:lnTo>
                    <a:lnTo>
                      <a:pt x="0" y="50"/>
                    </a:lnTo>
                    <a:lnTo>
                      <a:pt x="0" y="685"/>
                    </a:lnTo>
                    <a:lnTo>
                      <a:pt x="0" y="695"/>
                    </a:lnTo>
                    <a:lnTo>
                      <a:pt x="4" y="705"/>
                    </a:lnTo>
                    <a:lnTo>
                      <a:pt x="8" y="712"/>
                    </a:lnTo>
                    <a:lnTo>
                      <a:pt x="13" y="721"/>
                    </a:lnTo>
                    <a:lnTo>
                      <a:pt x="22" y="727"/>
                    </a:lnTo>
                    <a:lnTo>
                      <a:pt x="30" y="730"/>
                    </a:lnTo>
                    <a:lnTo>
                      <a:pt x="38" y="734"/>
                    </a:lnTo>
                    <a:lnTo>
                      <a:pt x="49" y="734"/>
                    </a:lnTo>
                    <a:lnTo>
                      <a:pt x="373" y="734"/>
                    </a:lnTo>
                    <a:lnTo>
                      <a:pt x="363" y="854"/>
                    </a:lnTo>
                    <a:lnTo>
                      <a:pt x="259" y="853"/>
                    </a:lnTo>
                    <a:lnTo>
                      <a:pt x="257" y="854"/>
                    </a:lnTo>
                    <a:lnTo>
                      <a:pt x="248" y="854"/>
                    </a:lnTo>
                    <a:lnTo>
                      <a:pt x="241" y="857"/>
                    </a:lnTo>
                    <a:lnTo>
                      <a:pt x="235" y="861"/>
                    </a:lnTo>
                    <a:lnTo>
                      <a:pt x="227" y="865"/>
                    </a:lnTo>
                    <a:lnTo>
                      <a:pt x="223" y="871"/>
                    </a:lnTo>
                    <a:lnTo>
                      <a:pt x="219" y="878"/>
                    </a:lnTo>
                    <a:lnTo>
                      <a:pt x="215" y="883"/>
                    </a:lnTo>
                    <a:lnTo>
                      <a:pt x="212" y="893"/>
                    </a:lnTo>
                    <a:lnTo>
                      <a:pt x="209" y="898"/>
                    </a:lnTo>
                    <a:lnTo>
                      <a:pt x="198" y="935"/>
                    </a:lnTo>
                    <a:lnTo>
                      <a:pt x="197" y="939"/>
                    </a:lnTo>
                    <a:lnTo>
                      <a:pt x="195" y="949"/>
                    </a:lnTo>
                    <a:lnTo>
                      <a:pt x="197" y="957"/>
                    </a:lnTo>
                    <a:lnTo>
                      <a:pt x="198" y="965"/>
                    </a:lnTo>
                    <a:lnTo>
                      <a:pt x="202" y="972"/>
                    </a:lnTo>
                    <a:lnTo>
                      <a:pt x="205" y="979"/>
                    </a:lnTo>
                    <a:lnTo>
                      <a:pt x="215" y="987"/>
                    </a:lnTo>
                    <a:lnTo>
                      <a:pt x="224" y="993"/>
                    </a:lnTo>
                    <a:lnTo>
                      <a:pt x="235" y="996"/>
                    </a:lnTo>
                    <a:lnTo>
                      <a:pt x="246" y="996"/>
                    </a:lnTo>
                    <a:lnTo>
                      <a:pt x="749" y="996"/>
                    </a:lnTo>
                    <a:lnTo>
                      <a:pt x="760" y="996"/>
                    </a:lnTo>
                    <a:lnTo>
                      <a:pt x="768" y="993"/>
                    </a:lnTo>
                    <a:lnTo>
                      <a:pt x="777" y="987"/>
                    </a:lnTo>
                    <a:lnTo>
                      <a:pt x="787" y="982"/>
                    </a:lnTo>
                    <a:lnTo>
                      <a:pt x="791" y="972"/>
                    </a:lnTo>
                    <a:lnTo>
                      <a:pt x="795" y="964"/>
                    </a:lnTo>
                    <a:lnTo>
                      <a:pt x="798" y="954"/>
                    </a:lnTo>
                    <a:lnTo>
                      <a:pt x="798" y="943"/>
                    </a:lnTo>
                    <a:lnTo>
                      <a:pt x="795" y="935"/>
                    </a:lnTo>
                    <a:lnTo>
                      <a:pt x="781" y="890"/>
                    </a:lnTo>
                    <a:lnTo>
                      <a:pt x="783" y="893"/>
                    </a:lnTo>
                    <a:lnTo>
                      <a:pt x="777" y="882"/>
                    </a:lnTo>
                    <a:lnTo>
                      <a:pt x="773" y="872"/>
                    </a:lnTo>
                    <a:lnTo>
                      <a:pt x="768" y="867"/>
                    </a:lnTo>
                    <a:lnTo>
                      <a:pt x="761" y="861"/>
                    </a:lnTo>
                    <a:lnTo>
                      <a:pt x="749" y="856"/>
                    </a:lnTo>
                    <a:lnTo>
                      <a:pt x="738" y="854"/>
                    </a:lnTo>
                    <a:lnTo>
                      <a:pt x="631" y="854"/>
                    </a:lnTo>
                    <a:lnTo>
                      <a:pt x="621" y="734"/>
                    </a:lnTo>
                    <a:lnTo>
                      <a:pt x="945" y="734"/>
                    </a:lnTo>
                    <a:lnTo>
                      <a:pt x="956" y="734"/>
                    </a:lnTo>
                    <a:lnTo>
                      <a:pt x="965" y="730"/>
                    </a:lnTo>
                    <a:lnTo>
                      <a:pt x="972" y="727"/>
                    </a:lnTo>
                    <a:lnTo>
                      <a:pt x="981" y="721"/>
                    </a:lnTo>
                    <a:lnTo>
                      <a:pt x="987" y="712"/>
                    </a:lnTo>
                    <a:lnTo>
                      <a:pt x="990" y="705"/>
                    </a:lnTo>
                    <a:lnTo>
                      <a:pt x="994" y="695"/>
                    </a:lnTo>
                    <a:lnTo>
                      <a:pt x="995" y="685"/>
                    </a:lnTo>
                    <a:lnTo>
                      <a:pt x="995" y="50"/>
                    </a:lnTo>
                    <a:lnTo>
                      <a:pt x="994" y="39"/>
                    </a:lnTo>
                    <a:lnTo>
                      <a:pt x="990" y="31"/>
                    </a:lnTo>
                    <a:lnTo>
                      <a:pt x="987" y="24"/>
                    </a:lnTo>
                    <a:lnTo>
                      <a:pt x="981" y="15"/>
                    </a:lnTo>
                    <a:lnTo>
                      <a:pt x="972" y="9"/>
                    </a:lnTo>
                    <a:lnTo>
                      <a:pt x="965" y="5"/>
                    </a:lnTo>
                    <a:lnTo>
                      <a:pt x="956" y="2"/>
                    </a:lnTo>
                    <a:lnTo>
                      <a:pt x="945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99D9E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1957" name="Freeform 239"/>
              <p:cNvSpPr>
                <a:spLocks/>
              </p:cNvSpPr>
              <p:nvPr/>
            </p:nvSpPr>
            <p:spPr bwMode="auto">
              <a:xfrm>
                <a:off x="3198" y="1592"/>
                <a:ext cx="952" cy="952"/>
              </a:xfrm>
              <a:custGeom>
                <a:avLst/>
                <a:gdLst>
                  <a:gd name="T0" fmla="*/ 27 w 952"/>
                  <a:gd name="T1" fmla="*/ 0 h 952"/>
                  <a:gd name="T2" fmla="*/ 16 w 952"/>
                  <a:gd name="T3" fmla="*/ 4 h 952"/>
                  <a:gd name="T4" fmla="*/ 1 w 952"/>
                  <a:gd name="T5" fmla="*/ 17 h 952"/>
                  <a:gd name="T6" fmla="*/ 0 w 952"/>
                  <a:gd name="T7" fmla="*/ 28 h 952"/>
                  <a:gd name="T8" fmla="*/ 0 w 952"/>
                  <a:gd name="T9" fmla="*/ 668 h 952"/>
                  <a:gd name="T10" fmla="*/ 8 w 952"/>
                  <a:gd name="T11" fmla="*/ 683 h 952"/>
                  <a:gd name="T12" fmla="*/ 22 w 952"/>
                  <a:gd name="T13" fmla="*/ 690 h 952"/>
                  <a:gd name="T14" fmla="*/ 376 w 952"/>
                  <a:gd name="T15" fmla="*/ 690 h 952"/>
                  <a:gd name="T16" fmla="*/ 237 w 952"/>
                  <a:gd name="T17" fmla="*/ 853 h 952"/>
                  <a:gd name="T18" fmla="*/ 230 w 952"/>
                  <a:gd name="T19" fmla="*/ 854 h 952"/>
                  <a:gd name="T20" fmla="*/ 216 w 952"/>
                  <a:gd name="T21" fmla="*/ 865 h 952"/>
                  <a:gd name="T22" fmla="*/ 209 w 952"/>
                  <a:gd name="T23" fmla="*/ 883 h 952"/>
                  <a:gd name="T24" fmla="*/ 197 w 952"/>
                  <a:gd name="T25" fmla="*/ 923 h 952"/>
                  <a:gd name="T26" fmla="*/ 197 w 952"/>
                  <a:gd name="T27" fmla="*/ 935 h 952"/>
                  <a:gd name="T28" fmla="*/ 205 w 952"/>
                  <a:gd name="T29" fmla="*/ 947 h 952"/>
                  <a:gd name="T30" fmla="*/ 216 w 952"/>
                  <a:gd name="T31" fmla="*/ 952 h 952"/>
                  <a:gd name="T32" fmla="*/ 727 w 952"/>
                  <a:gd name="T33" fmla="*/ 952 h 952"/>
                  <a:gd name="T34" fmla="*/ 739 w 952"/>
                  <a:gd name="T35" fmla="*/ 950 h 952"/>
                  <a:gd name="T36" fmla="*/ 749 w 952"/>
                  <a:gd name="T37" fmla="*/ 945 h 952"/>
                  <a:gd name="T38" fmla="*/ 754 w 952"/>
                  <a:gd name="T39" fmla="*/ 934 h 952"/>
                  <a:gd name="T40" fmla="*/ 754 w 952"/>
                  <a:gd name="T41" fmla="*/ 923 h 952"/>
                  <a:gd name="T42" fmla="*/ 739 w 952"/>
                  <a:gd name="T43" fmla="*/ 876 h 952"/>
                  <a:gd name="T44" fmla="*/ 734 w 952"/>
                  <a:gd name="T45" fmla="*/ 863 h 952"/>
                  <a:gd name="T46" fmla="*/ 721 w 952"/>
                  <a:gd name="T47" fmla="*/ 854 h 952"/>
                  <a:gd name="T48" fmla="*/ 590 w 952"/>
                  <a:gd name="T49" fmla="*/ 854 h 952"/>
                  <a:gd name="T50" fmla="*/ 923 w 952"/>
                  <a:gd name="T51" fmla="*/ 690 h 952"/>
                  <a:gd name="T52" fmla="*/ 934 w 952"/>
                  <a:gd name="T53" fmla="*/ 688 h 952"/>
                  <a:gd name="T54" fmla="*/ 949 w 952"/>
                  <a:gd name="T55" fmla="*/ 673 h 952"/>
                  <a:gd name="T56" fmla="*/ 952 w 952"/>
                  <a:gd name="T57" fmla="*/ 663 h 952"/>
                  <a:gd name="T58" fmla="*/ 950 w 952"/>
                  <a:gd name="T59" fmla="*/ 24 h 952"/>
                  <a:gd name="T60" fmla="*/ 943 w 952"/>
                  <a:gd name="T61" fmla="*/ 9 h 952"/>
                  <a:gd name="T62" fmla="*/ 928 w 952"/>
                  <a:gd name="T63" fmla="*/ 2 h 952"/>
                  <a:gd name="T64" fmla="*/ 27 w 952"/>
                  <a:gd name="T65" fmla="*/ 0 h 95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952" h="952">
                    <a:moveTo>
                      <a:pt x="27" y="0"/>
                    </a:moveTo>
                    <a:lnTo>
                      <a:pt x="27" y="0"/>
                    </a:lnTo>
                    <a:lnTo>
                      <a:pt x="22" y="2"/>
                    </a:lnTo>
                    <a:lnTo>
                      <a:pt x="16" y="4"/>
                    </a:lnTo>
                    <a:lnTo>
                      <a:pt x="8" y="9"/>
                    </a:lnTo>
                    <a:lnTo>
                      <a:pt x="1" y="17"/>
                    </a:lnTo>
                    <a:lnTo>
                      <a:pt x="0" y="24"/>
                    </a:lnTo>
                    <a:lnTo>
                      <a:pt x="0" y="28"/>
                    </a:lnTo>
                    <a:lnTo>
                      <a:pt x="0" y="663"/>
                    </a:lnTo>
                    <a:lnTo>
                      <a:pt x="0" y="668"/>
                    </a:lnTo>
                    <a:lnTo>
                      <a:pt x="1" y="673"/>
                    </a:lnTo>
                    <a:lnTo>
                      <a:pt x="8" y="683"/>
                    </a:lnTo>
                    <a:lnTo>
                      <a:pt x="16" y="688"/>
                    </a:lnTo>
                    <a:lnTo>
                      <a:pt x="22" y="690"/>
                    </a:lnTo>
                    <a:lnTo>
                      <a:pt x="27" y="690"/>
                    </a:lnTo>
                    <a:lnTo>
                      <a:pt x="376" y="690"/>
                    </a:lnTo>
                    <a:lnTo>
                      <a:pt x="360" y="854"/>
                    </a:lnTo>
                    <a:lnTo>
                      <a:pt x="237" y="853"/>
                    </a:lnTo>
                    <a:lnTo>
                      <a:pt x="237" y="854"/>
                    </a:lnTo>
                    <a:lnTo>
                      <a:pt x="230" y="854"/>
                    </a:lnTo>
                    <a:lnTo>
                      <a:pt x="223" y="860"/>
                    </a:lnTo>
                    <a:lnTo>
                      <a:pt x="216" y="865"/>
                    </a:lnTo>
                    <a:lnTo>
                      <a:pt x="211" y="876"/>
                    </a:lnTo>
                    <a:lnTo>
                      <a:pt x="209" y="883"/>
                    </a:lnTo>
                    <a:lnTo>
                      <a:pt x="197" y="920"/>
                    </a:lnTo>
                    <a:lnTo>
                      <a:pt x="197" y="923"/>
                    </a:lnTo>
                    <a:lnTo>
                      <a:pt x="194" y="927"/>
                    </a:lnTo>
                    <a:lnTo>
                      <a:pt x="197" y="935"/>
                    </a:lnTo>
                    <a:lnTo>
                      <a:pt x="202" y="943"/>
                    </a:lnTo>
                    <a:lnTo>
                      <a:pt x="205" y="947"/>
                    </a:lnTo>
                    <a:lnTo>
                      <a:pt x="211" y="950"/>
                    </a:lnTo>
                    <a:lnTo>
                      <a:pt x="216" y="952"/>
                    </a:lnTo>
                    <a:lnTo>
                      <a:pt x="224" y="952"/>
                    </a:lnTo>
                    <a:lnTo>
                      <a:pt x="727" y="952"/>
                    </a:lnTo>
                    <a:lnTo>
                      <a:pt x="734" y="952"/>
                    </a:lnTo>
                    <a:lnTo>
                      <a:pt x="739" y="950"/>
                    </a:lnTo>
                    <a:lnTo>
                      <a:pt x="743" y="949"/>
                    </a:lnTo>
                    <a:lnTo>
                      <a:pt x="749" y="945"/>
                    </a:lnTo>
                    <a:lnTo>
                      <a:pt x="751" y="939"/>
                    </a:lnTo>
                    <a:lnTo>
                      <a:pt x="754" y="934"/>
                    </a:lnTo>
                    <a:lnTo>
                      <a:pt x="754" y="928"/>
                    </a:lnTo>
                    <a:lnTo>
                      <a:pt x="754" y="923"/>
                    </a:lnTo>
                    <a:lnTo>
                      <a:pt x="754" y="920"/>
                    </a:lnTo>
                    <a:lnTo>
                      <a:pt x="739" y="876"/>
                    </a:lnTo>
                    <a:lnTo>
                      <a:pt x="738" y="871"/>
                    </a:lnTo>
                    <a:lnTo>
                      <a:pt x="734" y="863"/>
                    </a:lnTo>
                    <a:lnTo>
                      <a:pt x="727" y="857"/>
                    </a:lnTo>
                    <a:lnTo>
                      <a:pt x="721" y="854"/>
                    </a:lnTo>
                    <a:lnTo>
                      <a:pt x="713" y="854"/>
                    </a:lnTo>
                    <a:lnTo>
                      <a:pt x="590" y="854"/>
                    </a:lnTo>
                    <a:lnTo>
                      <a:pt x="573" y="690"/>
                    </a:lnTo>
                    <a:lnTo>
                      <a:pt x="923" y="690"/>
                    </a:lnTo>
                    <a:lnTo>
                      <a:pt x="928" y="690"/>
                    </a:lnTo>
                    <a:lnTo>
                      <a:pt x="934" y="688"/>
                    </a:lnTo>
                    <a:lnTo>
                      <a:pt x="943" y="683"/>
                    </a:lnTo>
                    <a:lnTo>
                      <a:pt x="949" y="673"/>
                    </a:lnTo>
                    <a:lnTo>
                      <a:pt x="950" y="668"/>
                    </a:lnTo>
                    <a:lnTo>
                      <a:pt x="952" y="663"/>
                    </a:lnTo>
                    <a:lnTo>
                      <a:pt x="952" y="28"/>
                    </a:lnTo>
                    <a:lnTo>
                      <a:pt x="950" y="24"/>
                    </a:lnTo>
                    <a:lnTo>
                      <a:pt x="949" y="17"/>
                    </a:lnTo>
                    <a:lnTo>
                      <a:pt x="943" y="9"/>
                    </a:lnTo>
                    <a:lnTo>
                      <a:pt x="934" y="4"/>
                    </a:lnTo>
                    <a:lnTo>
                      <a:pt x="928" y="2"/>
                    </a:lnTo>
                    <a:lnTo>
                      <a:pt x="923" y="0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1958" name="Freeform 240"/>
              <p:cNvSpPr>
                <a:spLocks/>
              </p:cNvSpPr>
              <p:nvPr/>
            </p:nvSpPr>
            <p:spPr bwMode="auto">
              <a:xfrm>
                <a:off x="3221" y="1615"/>
                <a:ext cx="905" cy="644"/>
              </a:xfrm>
              <a:custGeom>
                <a:avLst/>
                <a:gdLst>
                  <a:gd name="T0" fmla="*/ 900 w 905"/>
                  <a:gd name="T1" fmla="*/ 0 h 644"/>
                  <a:gd name="T2" fmla="*/ 4 w 905"/>
                  <a:gd name="T3" fmla="*/ 0 h 644"/>
                  <a:gd name="T4" fmla="*/ 0 w 905"/>
                  <a:gd name="T5" fmla="*/ 2 h 644"/>
                  <a:gd name="T6" fmla="*/ 0 w 905"/>
                  <a:gd name="T7" fmla="*/ 5 h 644"/>
                  <a:gd name="T8" fmla="*/ 0 w 905"/>
                  <a:gd name="T9" fmla="*/ 640 h 644"/>
                  <a:gd name="T10" fmla="*/ 0 w 905"/>
                  <a:gd name="T11" fmla="*/ 644 h 644"/>
                  <a:gd name="T12" fmla="*/ 4 w 905"/>
                  <a:gd name="T13" fmla="*/ 644 h 644"/>
                  <a:gd name="T14" fmla="*/ 367 w 905"/>
                  <a:gd name="T15" fmla="*/ 644 h 644"/>
                  <a:gd name="T16" fmla="*/ 531 w 905"/>
                  <a:gd name="T17" fmla="*/ 644 h 644"/>
                  <a:gd name="T18" fmla="*/ 538 w 905"/>
                  <a:gd name="T19" fmla="*/ 644 h 644"/>
                  <a:gd name="T20" fmla="*/ 900 w 905"/>
                  <a:gd name="T21" fmla="*/ 644 h 644"/>
                  <a:gd name="T22" fmla="*/ 904 w 905"/>
                  <a:gd name="T23" fmla="*/ 644 h 644"/>
                  <a:gd name="T24" fmla="*/ 905 w 905"/>
                  <a:gd name="T25" fmla="*/ 640 h 644"/>
                  <a:gd name="T26" fmla="*/ 905 w 905"/>
                  <a:gd name="T27" fmla="*/ 5 h 644"/>
                  <a:gd name="T28" fmla="*/ 904 w 905"/>
                  <a:gd name="T29" fmla="*/ 2 h 644"/>
                  <a:gd name="T30" fmla="*/ 900 w 905"/>
                  <a:gd name="T31" fmla="*/ 0 h 64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905" h="644">
                    <a:moveTo>
                      <a:pt x="900" y="0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640"/>
                    </a:lnTo>
                    <a:lnTo>
                      <a:pt x="0" y="644"/>
                    </a:lnTo>
                    <a:lnTo>
                      <a:pt x="4" y="644"/>
                    </a:lnTo>
                    <a:lnTo>
                      <a:pt x="367" y="644"/>
                    </a:lnTo>
                    <a:lnTo>
                      <a:pt x="531" y="644"/>
                    </a:lnTo>
                    <a:lnTo>
                      <a:pt x="538" y="644"/>
                    </a:lnTo>
                    <a:lnTo>
                      <a:pt x="900" y="644"/>
                    </a:lnTo>
                    <a:lnTo>
                      <a:pt x="904" y="644"/>
                    </a:lnTo>
                    <a:lnTo>
                      <a:pt x="905" y="640"/>
                    </a:lnTo>
                    <a:lnTo>
                      <a:pt x="905" y="5"/>
                    </a:lnTo>
                    <a:lnTo>
                      <a:pt x="904" y="2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1959" name="Freeform 241"/>
              <p:cNvSpPr>
                <a:spLocks/>
              </p:cNvSpPr>
              <p:nvPr/>
            </p:nvSpPr>
            <p:spPr bwMode="auto">
              <a:xfrm>
                <a:off x="3236" y="1631"/>
                <a:ext cx="874" cy="580"/>
              </a:xfrm>
              <a:custGeom>
                <a:avLst/>
                <a:gdLst>
                  <a:gd name="T0" fmla="*/ 867 w 874"/>
                  <a:gd name="T1" fmla="*/ 0 h 580"/>
                  <a:gd name="T2" fmla="*/ 0 w 874"/>
                  <a:gd name="T3" fmla="*/ 0 h 580"/>
                  <a:gd name="T4" fmla="*/ 0 w 874"/>
                  <a:gd name="T5" fmla="*/ 580 h 580"/>
                  <a:gd name="T6" fmla="*/ 874 w 874"/>
                  <a:gd name="T7" fmla="*/ 580 h 580"/>
                  <a:gd name="T8" fmla="*/ 874 w 874"/>
                  <a:gd name="T9" fmla="*/ 0 h 580"/>
                  <a:gd name="T10" fmla="*/ 867 w 874"/>
                  <a:gd name="T11" fmla="*/ 0 h 58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74" h="580">
                    <a:moveTo>
                      <a:pt x="867" y="0"/>
                    </a:moveTo>
                    <a:lnTo>
                      <a:pt x="0" y="0"/>
                    </a:lnTo>
                    <a:lnTo>
                      <a:pt x="0" y="580"/>
                    </a:lnTo>
                    <a:lnTo>
                      <a:pt x="874" y="580"/>
                    </a:lnTo>
                    <a:lnTo>
                      <a:pt x="874" y="0"/>
                    </a:lnTo>
                    <a:lnTo>
                      <a:pt x="867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1960" name="Freeform 242"/>
              <p:cNvSpPr>
                <a:spLocks/>
              </p:cNvSpPr>
              <p:nvPr/>
            </p:nvSpPr>
            <p:spPr bwMode="auto">
              <a:xfrm>
                <a:off x="3251" y="1646"/>
                <a:ext cx="845" cy="550"/>
              </a:xfrm>
              <a:custGeom>
                <a:avLst/>
                <a:gdLst>
                  <a:gd name="T0" fmla="*/ 845 w 845"/>
                  <a:gd name="T1" fmla="*/ 0 h 550"/>
                  <a:gd name="T2" fmla="*/ 845 w 845"/>
                  <a:gd name="T3" fmla="*/ 0 h 550"/>
                  <a:gd name="T4" fmla="*/ 845 w 845"/>
                  <a:gd name="T5" fmla="*/ 550 h 550"/>
                  <a:gd name="T6" fmla="*/ 0 w 845"/>
                  <a:gd name="T7" fmla="*/ 550 h 550"/>
                  <a:gd name="T8" fmla="*/ 0 w 845"/>
                  <a:gd name="T9" fmla="*/ 0 h 550"/>
                  <a:gd name="T10" fmla="*/ 845 w 845"/>
                  <a:gd name="T11" fmla="*/ 0 h 55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45" h="550">
                    <a:moveTo>
                      <a:pt x="845" y="0"/>
                    </a:moveTo>
                    <a:lnTo>
                      <a:pt x="845" y="0"/>
                    </a:lnTo>
                    <a:lnTo>
                      <a:pt x="845" y="550"/>
                    </a:lnTo>
                    <a:lnTo>
                      <a:pt x="0" y="550"/>
                    </a:lnTo>
                    <a:lnTo>
                      <a:pt x="0" y="0"/>
                    </a:lnTo>
                    <a:lnTo>
                      <a:pt x="845" y="0"/>
                    </a:lnTo>
                    <a:close/>
                  </a:path>
                </a:pathLst>
              </a:custGeom>
              <a:solidFill>
                <a:srgbClr val="67C6D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1961" name="Freeform 243"/>
              <p:cNvSpPr>
                <a:spLocks/>
              </p:cNvSpPr>
              <p:nvPr/>
            </p:nvSpPr>
            <p:spPr bwMode="auto">
              <a:xfrm>
                <a:off x="3391" y="1661"/>
                <a:ext cx="690" cy="521"/>
              </a:xfrm>
              <a:custGeom>
                <a:avLst/>
                <a:gdLst>
                  <a:gd name="T0" fmla="*/ 0 w 690"/>
                  <a:gd name="T1" fmla="*/ 0 h 521"/>
                  <a:gd name="T2" fmla="*/ 0 w 690"/>
                  <a:gd name="T3" fmla="*/ 0 h 521"/>
                  <a:gd name="T4" fmla="*/ 690 w 690"/>
                  <a:gd name="T5" fmla="*/ 0 h 521"/>
                  <a:gd name="T6" fmla="*/ 690 w 690"/>
                  <a:gd name="T7" fmla="*/ 521 h 521"/>
                  <a:gd name="T8" fmla="*/ 498 w 690"/>
                  <a:gd name="T9" fmla="*/ 521 h 521"/>
                  <a:gd name="T10" fmla="*/ 482 w 690"/>
                  <a:gd name="T11" fmla="*/ 495 h 521"/>
                  <a:gd name="T12" fmla="*/ 465 w 690"/>
                  <a:gd name="T13" fmla="*/ 470 h 521"/>
                  <a:gd name="T14" fmla="*/ 448 w 690"/>
                  <a:gd name="T15" fmla="*/ 448 h 521"/>
                  <a:gd name="T16" fmla="*/ 430 w 690"/>
                  <a:gd name="T17" fmla="*/ 426 h 521"/>
                  <a:gd name="T18" fmla="*/ 412 w 690"/>
                  <a:gd name="T19" fmla="*/ 406 h 521"/>
                  <a:gd name="T20" fmla="*/ 393 w 690"/>
                  <a:gd name="T21" fmla="*/ 385 h 521"/>
                  <a:gd name="T22" fmla="*/ 357 w 690"/>
                  <a:gd name="T23" fmla="*/ 354 h 521"/>
                  <a:gd name="T24" fmla="*/ 319 w 690"/>
                  <a:gd name="T25" fmla="*/ 322 h 521"/>
                  <a:gd name="T26" fmla="*/ 280 w 690"/>
                  <a:gd name="T27" fmla="*/ 295 h 521"/>
                  <a:gd name="T28" fmla="*/ 205 w 690"/>
                  <a:gd name="T29" fmla="*/ 246 h 521"/>
                  <a:gd name="T30" fmla="*/ 169 w 690"/>
                  <a:gd name="T31" fmla="*/ 222 h 521"/>
                  <a:gd name="T32" fmla="*/ 137 w 690"/>
                  <a:gd name="T33" fmla="*/ 199 h 521"/>
                  <a:gd name="T34" fmla="*/ 105 w 690"/>
                  <a:gd name="T35" fmla="*/ 173 h 521"/>
                  <a:gd name="T36" fmla="*/ 76 w 690"/>
                  <a:gd name="T37" fmla="*/ 146 h 521"/>
                  <a:gd name="T38" fmla="*/ 64 w 690"/>
                  <a:gd name="T39" fmla="*/ 131 h 521"/>
                  <a:gd name="T40" fmla="*/ 50 w 690"/>
                  <a:gd name="T41" fmla="*/ 114 h 521"/>
                  <a:gd name="T42" fmla="*/ 40 w 690"/>
                  <a:gd name="T43" fmla="*/ 98 h 521"/>
                  <a:gd name="T44" fmla="*/ 29 w 690"/>
                  <a:gd name="T45" fmla="*/ 81 h 521"/>
                  <a:gd name="T46" fmla="*/ 20 w 690"/>
                  <a:gd name="T47" fmla="*/ 63 h 521"/>
                  <a:gd name="T48" fmla="*/ 12 w 690"/>
                  <a:gd name="T49" fmla="*/ 44 h 521"/>
                  <a:gd name="T50" fmla="*/ 5 w 690"/>
                  <a:gd name="T51" fmla="*/ 22 h 521"/>
                  <a:gd name="T52" fmla="*/ 0 w 690"/>
                  <a:gd name="T53" fmla="*/ 0 h 521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690" h="521">
                    <a:moveTo>
                      <a:pt x="0" y="0"/>
                    </a:moveTo>
                    <a:lnTo>
                      <a:pt x="0" y="0"/>
                    </a:lnTo>
                    <a:lnTo>
                      <a:pt x="690" y="0"/>
                    </a:lnTo>
                    <a:lnTo>
                      <a:pt x="690" y="521"/>
                    </a:lnTo>
                    <a:lnTo>
                      <a:pt x="498" y="521"/>
                    </a:lnTo>
                    <a:lnTo>
                      <a:pt x="482" y="495"/>
                    </a:lnTo>
                    <a:lnTo>
                      <a:pt x="465" y="470"/>
                    </a:lnTo>
                    <a:lnTo>
                      <a:pt x="448" y="448"/>
                    </a:lnTo>
                    <a:lnTo>
                      <a:pt x="430" y="426"/>
                    </a:lnTo>
                    <a:lnTo>
                      <a:pt x="412" y="406"/>
                    </a:lnTo>
                    <a:lnTo>
                      <a:pt x="393" y="385"/>
                    </a:lnTo>
                    <a:lnTo>
                      <a:pt x="357" y="354"/>
                    </a:lnTo>
                    <a:lnTo>
                      <a:pt x="319" y="322"/>
                    </a:lnTo>
                    <a:lnTo>
                      <a:pt x="280" y="295"/>
                    </a:lnTo>
                    <a:lnTo>
                      <a:pt x="205" y="246"/>
                    </a:lnTo>
                    <a:lnTo>
                      <a:pt x="169" y="222"/>
                    </a:lnTo>
                    <a:lnTo>
                      <a:pt x="137" y="199"/>
                    </a:lnTo>
                    <a:lnTo>
                      <a:pt x="105" y="173"/>
                    </a:lnTo>
                    <a:lnTo>
                      <a:pt x="76" y="146"/>
                    </a:lnTo>
                    <a:lnTo>
                      <a:pt x="64" y="131"/>
                    </a:lnTo>
                    <a:lnTo>
                      <a:pt x="50" y="114"/>
                    </a:lnTo>
                    <a:lnTo>
                      <a:pt x="40" y="98"/>
                    </a:lnTo>
                    <a:lnTo>
                      <a:pt x="29" y="81"/>
                    </a:lnTo>
                    <a:lnTo>
                      <a:pt x="20" y="63"/>
                    </a:lnTo>
                    <a:lnTo>
                      <a:pt x="12" y="44"/>
                    </a:lnTo>
                    <a:lnTo>
                      <a:pt x="5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DD4E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1962" name="Rectangle 244"/>
              <p:cNvSpPr>
                <a:spLocks noChangeArrowheads="1"/>
              </p:cNvSpPr>
              <p:nvPr/>
            </p:nvSpPr>
            <p:spPr bwMode="auto">
              <a:xfrm>
                <a:off x="3778" y="2468"/>
                <a:ext cx="15" cy="1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1963" name="Rectangle 245"/>
              <p:cNvSpPr>
                <a:spLocks noChangeArrowheads="1"/>
              </p:cNvSpPr>
              <p:nvPr/>
            </p:nvSpPr>
            <p:spPr bwMode="auto">
              <a:xfrm>
                <a:off x="3778" y="2468"/>
                <a:ext cx="15" cy="1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1964" name="Freeform 246"/>
              <p:cNvSpPr>
                <a:spLocks/>
              </p:cNvSpPr>
              <p:nvPr/>
            </p:nvSpPr>
            <p:spPr bwMode="auto">
              <a:xfrm>
                <a:off x="3431" y="2468"/>
                <a:ext cx="484" cy="52"/>
              </a:xfrm>
              <a:custGeom>
                <a:avLst/>
                <a:gdLst>
                  <a:gd name="T0" fmla="*/ 484 w 484"/>
                  <a:gd name="T1" fmla="*/ 51 h 52"/>
                  <a:gd name="T2" fmla="*/ 484 w 484"/>
                  <a:gd name="T3" fmla="*/ 51 h 52"/>
                  <a:gd name="T4" fmla="*/ 472 w 484"/>
                  <a:gd name="T5" fmla="*/ 7 h 52"/>
                  <a:gd name="T6" fmla="*/ 469 w 484"/>
                  <a:gd name="T7" fmla="*/ 3 h 52"/>
                  <a:gd name="T8" fmla="*/ 468 w 484"/>
                  <a:gd name="T9" fmla="*/ 2 h 52"/>
                  <a:gd name="T10" fmla="*/ 464 w 484"/>
                  <a:gd name="T11" fmla="*/ 0 h 52"/>
                  <a:gd name="T12" fmla="*/ 362 w 484"/>
                  <a:gd name="T13" fmla="*/ 0 h 52"/>
                  <a:gd name="T14" fmla="*/ 347 w 484"/>
                  <a:gd name="T15" fmla="*/ 0 h 52"/>
                  <a:gd name="T16" fmla="*/ 332 w 484"/>
                  <a:gd name="T17" fmla="*/ 0 h 52"/>
                  <a:gd name="T18" fmla="*/ 151 w 484"/>
                  <a:gd name="T19" fmla="*/ 0 h 52"/>
                  <a:gd name="T20" fmla="*/ 136 w 484"/>
                  <a:gd name="T21" fmla="*/ 0 h 52"/>
                  <a:gd name="T22" fmla="*/ 121 w 484"/>
                  <a:gd name="T23" fmla="*/ 0 h 52"/>
                  <a:gd name="T24" fmla="*/ 20 w 484"/>
                  <a:gd name="T25" fmla="*/ 0 h 52"/>
                  <a:gd name="T26" fmla="*/ 17 w 484"/>
                  <a:gd name="T27" fmla="*/ 2 h 52"/>
                  <a:gd name="T28" fmla="*/ 14 w 484"/>
                  <a:gd name="T29" fmla="*/ 7 h 52"/>
                  <a:gd name="T30" fmla="*/ 0 w 484"/>
                  <a:gd name="T31" fmla="*/ 51 h 52"/>
                  <a:gd name="T32" fmla="*/ 2 w 484"/>
                  <a:gd name="T33" fmla="*/ 52 h 52"/>
                  <a:gd name="T34" fmla="*/ 5 w 484"/>
                  <a:gd name="T35" fmla="*/ 52 h 52"/>
                  <a:gd name="T36" fmla="*/ 479 w 484"/>
                  <a:gd name="T37" fmla="*/ 52 h 52"/>
                  <a:gd name="T38" fmla="*/ 483 w 484"/>
                  <a:gd name="T39" fmla="*/ 52 h 52"/>
                  <a:gd name="T40" fmla="*/ 484 w 484"/>
                  <a:gd name="T41" fmla="*/ 51 h 5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484" h="52">
                    <a:moveTo>
                      <a:pt x="484" y="51"/>
                    </a:moveTo>
                    <a:lnTo>
                      <a:pt x="484" y="51"/>
                    </a:lnTo>
                    <a:lnTo>
                      <a:pt x="472" y="7"/>
                    </a:lnTo>
                    <a:lnTo>
                      <a:pt x="469" y="3"/>
                    </a:lnTo>
                    <a:lnTo>
                      <a:pt x="468" y="2"/>
                    </a:lnTo>
                    <a:lnTo>
                      <a:pt x="464" y="0"/>
                    </a:lnTo>
                    <a:lnTo>
                      <a:pt x="362" y="0"/>
                    </a:lnTo>
                    <a:lnTo>
                      <a:pt x="347" y="0"/>
                    </a:lnTo>
                    <a:lnTo>
                      <a:pt x="332" y="0"/>
                    </a:lnTo>
                    <a:lnTo>
                      <a:pt x="151" y="0"/>
                    </a:lnTo>
                    <a:lnTo>
                      <a:pt x="136" y="0"/>
                    </a:lnTo>
                    <a:lnTo>
                      <a:pt x="121" y="0"/>
                    </a:lnTo>
                    <a:lnTo>
                      <a:pt x="20" y="0"/>
                    </a:lnTo>
                    <a:lnTo>
                      <a:pt x="17" y="2"/>
                    </a:lnTo>
                    <a:lnTo>
                      <a:pt x="14" y="7"/>
                    </a:lnTo>
                    <a:lnTo>
                      <a:pt x="0" y="51"/>
                    </a:lnTo>
                    <a:lnTo>
                      <a:pt x="2" y="52"/>
                    </a:lnTo>
                    <a:lnTo>
                      <a:pt x="5" y="52"/>
                    </a:lnTo>
                    <a:lnTo>
                      <a:pt x="479" y="52"/>
                    </a:lnTo>
                    <a:lnTo>
                      <a:pt x="483" y="52"/>
                    </a:lnTo>
                    <a:lnTo>
                      <a:pt x="484" y="51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1965" name="Freeform 247"/>
              <p:cNvSpPr>
                <a:spLocks noEditPoints="1"/>
              </p:cNvSpPr>
              <p:nvPr/>
            </p:nvSpPr>
            <p:spPr bwMode="auto">
              <a:xfrm>
                <a:off x="3209" y="1603"/>
                <a:ext cx="931" cy="931"/>
              </a:xfrm>
              <a:custGeom>
                <a:avLst/>
                <a:gdLst>
                  <a:gd name="T0" fmla="*/ 917 w 931"/>
                  <a:gd name="T1" fmla="*/ 652 h 931"/>
                  <a:gd name="T2" fmla="*/ 912 w 931"/>
                  <a:gd name="T3" fmla="*/ 656 h 931"/>
                  <a:gd name="T4" fmla="*/ 544 w 931"/>
                  <a:gd name="T5" fmla="*/ 656 h 931"/>
                  <a:gd name="T6" fmla="*/ 16 w 931"/>
                  <a:gd name="T7" fmla="*/ 656 h 931"/>
                  <a:gd name="T8" fmla="*/ 12 w 931"/>
                  <a:gd name="T9" fmla="*/ 652 h 931"/>
                  <a:gd name="T10" fmla="*/ 12 w 931"/>
                  <a:gd name="T11" fmla="*/ 14 h 931"/>
                  <a:gd name="T12" fmla="*/ 912 w 931"/>
                  <a:gd name="T13" fmla="*/ 13 h 931"/>
                  <a:gd name="T14" fmla="*/ 917 w 931"/>
                  <a:gd name="T15" fmla="*/ 17 h 931"/>
                  <a:gd name="T16" fmla="*/ 554 w 931"/>
                  <a:gd name="T17" fmla="*/ 852 h 931"/>
                  <a:gd name="T18" fmla="*/ 373 w 931"/>
                  <a:gd name="T19" fmla="*/ 852 h 931"/>
                  <a:gd name="T20" fmla="*/ 539 w 931"/>
                  <a:gd name="T21" fmla="*/ 668 h 931"/>
                  <a:gd name="T22" fmla="*/ 701 w 931"/>
                  <a:gd name="T23" fmla="*/ 865 h 931"/>
                  <a:gd name="T24" fmla="*/ 705 w 931"/>
                  <a:gd name="T25" fmla="*/ 867 h 931"/>
                  <a:gd name="T26" fmla="*/ 721 w 931"/>
                  <a:gd name="T27" fmla="*/ 916 h 931"/>
                  <a:gd name="T28" fmla="*/ 716 w 931"/>
                  <a:gd name="T29" fmla="*/ 917 h 931"/>
                  <a:gd name="T30" fmla="*/ 209 w 931"/>
                  <a:gd name="T31" fmla="*/ 917 h 931"/>
                  <a:gd name="T32" fmla="*/ 222 w 931"/>
                  <a:gd name="T33" fmla="*/ 872 h 931"/>
                  <a:gd name="T34" fmla="*/ 227 w 931"/>
                  <a:gd name="T35" fmla="*/ 865 h 931"/>
                  <a:gd name="T36" fmla="*/ 569 w 931"/>
                  <a:gd name="T37" fmla="*/ 865 h 931"/>
                  <a:gd name="T38" fmla="*/ 912 w 931"/>
                  <a:gd name="T39" fmla="*/ 0 h 931"/>
                  <a:gd name="T40" fmla="*/ 9 w 931"/>
                  <a:gd name="T41" fmla="*/ 1 h 931"/>
                  <a:gd name="T42" fmla="*/ 0 w 931"/>
                  <a:gd name="T43" fmla="*/ 10 h 931"/>
                  <a:gd name="T44" fmla="*/ 0 w 931"/>
                  <a:gd name="T45" fmla="*/ 652 h 931"/>
                  <a:gd name="T46" fmla="*/ 4 w 931"/>
                  <a:gd name="T47" fmla="*/ 665 h 931"/>
                  <a:gd name="T48" fmla="*/ 16 w 931"/>
                  <a:gd name="T49" fmla="*/ 668 h 931"/>
                  <a:gd name="T50" fmla="*/ 360 w 931"/>
                  <a:gd name="T51" fmla="*/ 854 h 931"/>
                  <a:gd name="T52" fmla="*/ 222 w 931"/>
                  <a:gd name="T53" fmla="*/ 854 h 931"/>
                  <a:gd name="T54" fmla="*/ 213 w 931"/>
                  <a:gd name="T55" fmla="*/ 861 h 931"/>
                  <a:gd name="T56" fmla="*/ 197 w 931"/>
                  <a:gd name="T57" fmla="*/ 912 h 931"/>
                  <a:gd name="T58" fmla="*/ 197 w 931"/>
                  <a:gd name="T59" fmla="*/ 921 h 931"/>
                  <a:gd name="T60" fmla="*/ 204 w 931"/>
                  <a:gd name="T61" fmla="*/ 931 h 931"/>
                  <a:gd name="T62" fmla="*/ 716 w 931"/>
                  <a:gd name="T63" fmla="*/ 931 h 931"/>
                  <a:gd name="T64" fmla="*/ 728 w 931"/>
                  <a:gd name="T65" fmla="*/ 924 h 931"/>
                  <a:gd name="T66" fmla="*/ 732 w 931"/>
                  <a:gd name="T67" fmla="*/ 914 h 931"/>
                  <a:gd name="T68" fmla="*/ 717 w 931"/>
                  <a:gd name="T69" fmla="*/ 868 h 931"/>
                  <a:gd name="T70" fmla="*/ 713 w 931"/>
                  <a:gd name="T71" fmla="*/ 860 h 931"/>
                  <a:gd name="T72" fmla="*/ 702 w 931"/>
                  <a:gd name="T73" fmla="*/ 854 h 931"/>
                  <a:gd name="T74" fmla="*/ 551 w 931"/>
                  <a:gd name="T75" fmla="*/ 668 h 931"/>
                  <a:gd name="T76" fmla="*/ 919 w 931"/>
                  <a:gd name="T77" fmla="*/ 668 h 931"/>
                  <a:gd name="T78" fmla="*/ 928 w 931"/>
                  <a:gd name="T79" fmla="*/ 658 h 931"/>
                  <a:gd name="T80" fmla="*/ 931 w 931"/>
                  <a:gd name="T81" fmla="*/ 17 h 931"/>
                  <a:gd name="T82" fmla="*/ 924 w 931"/>
                  <a:gd name="T83" fmla="*/ 5 h 931"/>
                  <a:gd name="T84" fmla="*/ 912 w 931"/>
                  <a:gd name="T85" fmla="*/ 0 h 93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931" h="931">
                    <a:moveTo>
                      <a:pt x="917" y="652"/>
                    </a:moveTo>
                    <a:lnTo>
                      <a:pt x="917" y="652"/>
                    </a:lnTo>
                    <a:lnTo>
                      <a:pt x="916" y="656"/>
                    </a:lnTo>
                    <a:lnTo>
                      <a:pt x="912" y="656"/>
                    </a:lnTo>
                    <a:lnTo>
                      <a:pt x="550" y="656"/>
                    </a:lnTo>
                    <a:lnTo>
                      <a:pt x="544" y="656"/>
                    </a:lnTo>
                    <a:lnTo>
                      <a:pt x="379" y="656"/>
                    </a:lnTo>
                    <a:lnTo>
                      <a:pt x="16" y="656"/>
                    </a:lnTo>
                    <a:lnTo>
                      <a:pt x="12" y="656"/>
                    </a:lnTo>
                    <a:lnTo>
                      <a:pt x="12" y="652"/>
                    </a:lnTo>
                    <a:lnTo>
                      <a:pt x="12" y="17"/>
                    </a:lnTo>
                    <a:lnTo>
                      <a:pt x="12" y="14"/>
                    </a:lnTo>
                    <a:lnTo>
                      <a:pt x="16" y="13"/>
                    </a:lnTo>
                    <a:lnTo>
                      <a:pt x="912" y="13"/>
                    </a:lnTo>
                    <a:lnTo>
                      <a:pt x="916" y="14"/>
                    </a:lnTo>
                    <a:lnTo>
                      <a:pt x="917" y="17"/>
                    </a:lnTo>
                    <a:lnTo>
                      <a:pt x="917" y="652"/>
                    </a:lnTo>
                    <a:close/>
                    <a:moveTo>
                      <a:pt x="554" y="852"/>
                    </a:moveTo>
                    <a:lnTo>
                      <a:pt x="554" y="852"/>
                    </a:lnTo>
                    <a:lnTo>
                      <a:pt x="373" y="852"/>
                    </a:lnTo>
                    <a:lnTo>
                      <a:pt x="390" y="668"/>
                    </a:lnTo>
                    <a:lnTo>
                      <a:pt x="539" y="668"/>
                    </a:lnTo>
                    <a:lnTo>
                      <a:pt x="554" y="852"/>
                    </a:lnTo>
                    <a:close/>
                    <a:moveTo>
                      <a:pt x="701" y="865"/>
                    </a:moveTo>
                    <a:lnTo>
                      <a:pt x="701" y="865"/>
                    </a:lnTo>
                    <a:lnTo>
                      <a:pt x="705" y="867"/>
                    </a:lnTo>
                    <a:lnTo>
                      <a:pt x="706" y="872"/>
                    </a:lnTo>
                    <a:lnTo>
                      <a:pt x="721" y="916"/>
                    </a:lnTo>
                    <a:lnTo>
                      <a:pt x="719" y="917"/>
                    </a:lnTo>
                    <a:lnTo>
                      <a:pt x="716" y="917"/>
                    </a:lnTo>
                    <a:lnTo>
                      <a:pt x="213" y="917"/>
                    </a:lnTo>
                    <a:lnTo>
                      <a:pt x="209" y="917"/>
                    </a:lnTo>
                    <a:lnTo>
                      <a:pt x="208" y="916"/>
                    </a:lnTo>
                    <a:lnTo>
                      <a:pt x="222" y="872"/>
                    </a:lnTo>
                    <a:lnTo>
                      <a:pt x="226" y="867"/>
                    </a:lnTo>
                    <a:lnTo>
                      <a:pt x="227" y="865"/>
                    </a:lnTo>
                    <a:lnTo>
                      <a:pt x="358" y="865"/>
                    </a:lnTo>
                    <a:lnTo>
                      <a:pt x="569" y="865"/>
                    </a:lnTo>
                    <a:lnTo>
                      <a:pt x="701" y="865"/>
                    </a:lnTo>
                    <a:close/>
                    <a:moveTo>
                      <a:pt x="912" y="0"/>
                    </a:moveTo>
                    <a:lnTo>
                      <a:pt x="16" y="0"/>
                    </a:lnTo>
                    <a:lnTo>
                      <a:pt x="9" y="1"/>
                    </a:lnTo>
                    <a:lnTo>
                      <a:pt x="4" y="5"/>
                    </a:lnTo>
                    <a:lnTo>
                      <a:pt x="0" y="10"/>
                    </a:lnTo>
                    <a:lnTo>
                      <a:pt x="0" y="17"/>
                    </a:lnTo>
                    <a:lnTo>
                      <a:pt x="0" y="652"/>
                    </a:lnTo>
                    <a:lnTo>
                      <a:pt x="0" y="658"/>
                    </a:lnTo>
                    <a:lnTo>
                      <a:pt x="4" y="665"/>
                    </a:lnTo>
                    <a:lnTo>
                      <a:pt x="9" y="668"/>
                    </a:lnTo>
                    <a:lnTo>
                      <a:pt x="16" y="668"/>
                    </a:lnTo>
                    <a:lnTo>
                      <a:pt x="376" y="668"/>
                    </a:lnTo>
                    <a:lnTo>
                      <a:pt x="360" y="854"/>
                    </a:lnTo>
                    <a:lnTo>
                      <a:pt x="227" y="852"/>
                    </a:lnTo>
                    <a:lnTo>
                      <a:pt x="222" y="854"/>
                    </a:lnTo>
                    <a:lnTo>
                      <a:pt x="216" y="857"/>
                    </a:lnTo>
                    <a:lnTo>
                      <a:pt x="213" y="861"/>
                    </a:lnTo>
                    <a:lnTo>
                      <a:pt x="212" y="868"/>
                    </a:lnTo>
                    <a:lnTo>
                      <a:pt x="197" y="912"/>
                    </a:lnTo>
                    <a:lnTo>
                      <a:pt x="197" y="914"/>
                    </a:lnTo>
                    <a:lnTo>
                      <a:pt x="197" y="921"/>
                    </a:lnTo>
                    <a:lnTo>
                      <a:pt x="198" y="924"/>
                    </a:lnTo>
                    <a:lnTo>
                      <a:pt x="204" y="931"/>
                    </a:lnTo>
                    <a:lnTo>
                      <a:pt x="213" y="931"/>
                    </a:lnTo>
                    <a:lnTo>
                      <a:pt x="716" y="931"/>
                    </a:lnTo>
                    <a:lnTo>
                      <a:pt x="723" y="931"/>
                    </a:lnTo>
                    <a:lnTo>
                      <a:pt x="728" y="924"/>
                    </a:lnTo>
                    <a:lnTo>
                      <a:pt x="732" y="919"/>
                    </a:lnTo>
                    <a:lnTo>
                      <a:pt x="732" y="914"/>
                    </a:lnTo>
                    <a:lnTo>
                      <a:pt x="732" y="912"/>
                    </a:lnTo>
                    <a:lnTo>
                      <a:pt x="717" y="868"/>
                    </a:lnTo>
                    <a:lnTo>
                      <a:pt x="717" y="864"/>
                    </a:lnTo>
                    <a:lnTo>
                      <a:pt x="713" y="860"/>
                    </a:lnTo>
                    <a:lnTo>
                      <a:pt x="710" y="856"/>
                    </a:lnTo>
                    <a:lnTo>
                      <a:pt x="702" y="854"/>
                    </a:lnTo>
                    <a:lnTo>
                      <a:pt x="568" y="854"/>
                    </a:lnTo>
                    <a:lnTo>
                      <a:pt x="551" y="668"/>
                    </a:lnTo>
                    <a:lnTo>
                      <a:pt x="912" y="668"/>
                    </a:lnTo>
                    <a:lnTo>
                      <a:pt x="919" y="668"/>
                    </a:lnTo>
                    <a:lnTo>
                      <a:pt x="924" y="665"/>
                    </a:lnTo>
                    <a:lnTo>
                      <a:pt x="928" y="658"/>
                    </a:lnTo>
                    <a:lnTo>
                      <a:pt x="931" y="652"/>
                    </a:lnTo>
                    <a:lnTo>
                      <a:pt x="931" y="17"/>
                    </a:lnTo>
                    <a:lnTo>
                      <a:pt x="928" y="10"/>
                    </a:lnTo>
                    <a:lnTo>
                      <a:pt x="924" y="5"/>
                    </a:lnTo>
                    <a:lnTo>
                      <a:pt x="919" y="1"/>
                    </a:lnTo>
                    <a:lnTo>
                      <a:pt x="91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1966" name="Freeform 248"/>
              <p:cNvSpPr>
                <a:spLocks/>
              </p:cNvSpPr>
              <p:nvPr/>
            </p:nvSpPr>
            <p:spPr bwMode="auto">
              <a:xfrm>
                <a:off x="3817" y="2216"/>
                <a:ext cx="293" cy="32"/>
              </a:xfrm>
              <a:custGeom>
                <a:avLst/>
                <a:gdLst>
                  <a:gd name="T0" fmla="*/ 8 w 293"/>
                  <a:gd name="T1" fmla="*/ 0 h 32"/>
                  <a:gd name="T2" fmla="*/ 8 w 293"/>
                  <a:gd name="T3" fmla="*/ 0 h 32"/>
                  <a:gd name="T4" fmla="*/ 5 w 293"/>
                  <a:gd name="T5" fmla="*/ 0 h 32"/>
                  <a:gd name="T6" fmla="*/ 4 w 293"/>
                  <a:gd name="T7" fmla="*/ 2 h 32"/>
                  <a:gd name="T8" fmla="*/ 1 w 293"/>
                  <a:gd name="T9" fmla="*/ 4 h 32"/>
                  <a:gd name="T10" fmla="*/ 0 w 293"/>
                  <a:gd name="T11" fmla="*/ 7 h 32"/>
                  <a:gd name="T12" fmla="*/ 0 w 293"/>
                  <a:gd name="T13" fmla="*/ 24 h 32"/>
                  <a:gd name="T14" fmla="*/ 1 w 293"/>
                  <a:gd name="T15" fmla="*/ 28 h 32"/>
                  <a:gd name="T16" fmla="*/ 4 w 293"/>
                  <a:gd name="T17" fmla="*/ 29 h 32"/>
                  <a:gd name="T18" fmla="*/ 5 w 293"/>
                  <a:gd name="T19" fmla="*/ 32 h 32"/>
                  <a:gd name="T20" fmla="*/ 8 w 293"/>
                  <a:gd name="T21" fmla="*/ 32 h 32"/>
                  <a:gd name="T22" fmla="*/ 286 w 293"/>
                  <a:gd name="T23" fmla="*/ 32 h 32"/>
                  <a:gd name="T24" fmla="*/ 290 w 293"/>
                  <a:gd name="T25" fmla="*/ 32 h 32"/>
                  <a:gd name="T26" fmla="*/ 291 w 293"/>
                  <a:gd name="T27" fmla="*/ 29 h 32"/>
                  <a:gd name="T28" fmla="*/ 293 w 293"/>
                  <a:gd name="T29" fmla="*/ 28 h 32"/>
                  <a:gd name="T30" fmla="*/ 293 w 293"/>
                  <a:gd name="T31" fmla="*/ 24 h 32"/>
                  <a:gd name="T32" fmla="*/ 293 w 293"/>
                  <a:gd name="T33" fmla="*/ 7 h 32"/>
                  <a:gd name="T34" fmla="*/ 293 w 293"/>
                  <a:gd name="T35" fmla="*/ 4 h 32"/>
                  <a:gd name="T36" fmla="*/ 291 w 293"/>
                  <a:gd name="T37" fmla="*/ 2 h 32"/>
                  <a:gd name="T38" fmla="*/ 290 w 293"/>
                  <a:gd name="T39" fmla="*/ 0 h 32"/>
                  <a:gd name="T40" fmla="*/ 286 w 293"/>
                  <a:gd name="T41" fmla="*/ 0 h 32"/>
                  <a:gd name="T42" fmla="*/ 8 w 293"/>
                  <a:gd name="T43" fmla="*/ 0 h 32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93" h="32">
                    <a:moveTo>
                      <a:pt x="8" y="0"/>
                    </a:moveTo>
                    <a:lnTo>
                      <a:pt x="8" y="0"/>
                    </a:lnTo>
                    <a:lnTo>
                      <a:pt x="5" y="0"/>
                    </a:lnTo>
                    <a:lnTo>
                      <a:pt x="4" y="2"/>
                    </a:lnTo>
                    <a:lnTo>
                      <a:pt x="1" y="4"/>
                    </a:lnTo>
                    <a:lnTo>
                      <a:pt x="0" y="7"/>
                    </a:lnTo>
                    <a:lnTo>
                      <a:pt x="0" y="24"/>
                    </a:lnTo>
                    <a:lnTo>
                      <a:pt x="1" y="28"/>
                    </a:lnTo>
                    <a:lnTo>
                      <a:pt x="4" y="29"/>
                    </a:lnTo>
                    <a:lnTo>
                      <a:pt x="5" y="32"/>
                    </a:lnTo>
                    <a:lnTo>
                      <a:pt x="8" y="32"/>
                    </a:lnTo>
                    <a:lnTo>
                      <a:pt x="286" y="32"/>
                    </a:lnTo>
                    <a:lnTo>
                      <a:pt x="290" y="32"/>
                    </a:lnTo>
                    <a:lnTo>
                      <a:pt x="291" y="29"/>
                    </a:lnTo>
                    <a:lnTo>
                      <a:pt x="293" y="28"/>
                    </a:lnTo>
                    <a:lnTo>
                      <a:pt x="293" y="24"/>
                    </a:lnTo>
                    <a:lnTo>
                      <a:pt x="293" y="7"/>
                    </a:lnTo>
                    <a:lnTo>
                      <a:pt x="293" y="4"/>
                    </a:lnTo>
                    <a:lnTo>
                      <a:pt x="291" y="2"/>
                    </a:lnTo>
                    <a:lnTo>
                      <a:pt x="290" y="0"/>
                    </a:lnTo>
                    <a:lnTo>
                      <a:pt x="286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1967" name="Freeform 249"/>
              <p:cNvSpPr>
                <a:spLocks noEditPoints="1"/>
              </p:cNvSpPr>
              <p:nvPr/>
            </p:nvSpPr>
            <p:spPr bwMode="auto">
              <a:xfrm>
                <a:off x="3821" y="2220"/>
                <a:ext cx="286" cy="24"/>
              </a:xfrm>
              <a:custGeom>
                <a:avLst/>
                <a:gdLst>
                  <a:gd name="T0" fmla="*/ 278 w 286"/>
                  <a:gd name="T1" fmla="*/ 17 h 24"/>
                  <a:gd name="T2" fmla="*/ 229 w 286"/>
                  <a:gd name="T3" fmla="*/ 17 h 24"/>
                  <a:gd name="T4" fmla="*/ 229 w 286"/>
                  <a:gd name="T5" fmla="*/ 7 h 24"/>
                  <a:gd name="T6" fmla="*/ 278 w 286"/>
                  <a:gd name="T7" fmla="*/ 7 h 24"/>
                  <a:gd name="T8" fmla="*/ 278 w 286"/>
                  <a:gd name="T9" fmla="*/ 17 h 24"/>
                  <a:gd name="T10" fmla="*/ 222 w 286"/>
                  <a:gd name="T11" fmla="*/ 17 h 24"/>
                  <a:gd name="T12" fmla="*/ 174 w 286"/>
                  <a:gd name="T13" fmla="*/ 17 h 24"/>
                  <a:gd name="T14" fmla="*/ 174 w 286"/>
                  <a:gd name="T15" fmla="*/ 7 h 24"/>
                  <a:gd name="T16" fmla="*/ 222 w 286"/>
                  <a:gd name="T17" fmla="*/ 7 h 24"/>
                  <a:gd name="T18" fmla="*/ 222 w 286"/>
                  <a:gd name="T19" fmla="*/ 17 h 24"/>
                  <a:gd name="T20" fmla="*/ 167 w 286"/>
                  <a:gd name="T21" fmla="*/ 17 h 24"/>
                  <a:gd name="T22" fmla="*/ 118 w 286"/>
                  <a:gd name="T23" fmla="*/ 17 h 24"/>
                  <a:gd name="T24" fmla="*/ 118 w 286"/>
                  <a:gd name="T25" fmla="*/ 7 h 24"/>
                  <a:gd name="T26" fmla="*/ 167 w 286"/>
                  <a:gd name="T27" fmla="*/ 7 h 24"/>
                  <a:gd name="T28" fmla="*/ 167 w 286"/>
                  <a:gd name="T29" fmla="*/ 17 h 24"/>
                  <a:gd name="T30" fmla="*/ 111 w 286"/>
                  <a:gd name="T31" fmla="*/ 17 h 24"/>
                  <a:gd name="T32" fmla="*/ 63 w 286"/>
                  <a:gd name="T33" fmla="*/ 17 h 24"/>
                  <a:gd name="T34" fmla="*/ 63 w 286"/>
                  <a:gd name="T35" fmla="*/ 7 h 24"/>
                  <a:gd name="T36" fmla="*/ 111 w 286"/>
                  <a:gd name="T37" fmla="*/ 7 h 24"/>
                  <a:gd name="T38" fmla="*/ 111 w 286"/>
                  <a:gd name="T39" fmla="*/ 17 h 24"/>
                  <a:gd name="T40" fmla="*/ 56 w 286"/>
                  <a:gd name="T41" fmla="*/ 17 h 24"/>
                  <a:gd name="T42" fmla="*/ 7 w 286"/>
                  <a:gd name="T43" fmla="*/ 17 h 24"/>
                  <a:gd name="T44" fmla="*/ 7 w 286"/>
                  <a:gd name="T45" fmla="*/ 7 h 24"/>
                  <a:gd name="T46" fmla="*/ 56 w 286"/>
                  <a:gd name="T47" fmla="*/ 7 h 24"/>
                  <a:gd name="T48" fmla="*/ 56 w 286"/>
                  <a:gd name="T49" fmla="*/ 17 h 24"/>
                  <a:gd name="T50" fmla="*/ 282 w 286"/>
                  <a:gd name="T51" fmla="*/ 0 h 24"/>
                  <a:gd name="T52" fmla="*/ 4 w 286"/>
                  <a:gd name="T53" fmla="*/ 0 h 24"/>
                  <a:gd name="T54" fmla="*/ 1 w 286"/>
                  <a:gd name="T55" fmla="*/ 0 h 24"/>
                  <a:gd name="T56" fmla="*/ 0 w 286"/>
                  <a:gd name="T57" fmla="*/ 3 h 24"/>
                  <a:gd name="T58" fmla="*/ 0 w 286"/>
                  <a:gd name="T59" fmla="*/ 20 h 24"/>
                  <a:gd name="T60" fmla="*/ 1 w 286"/>
                  <a:gd name="T61" fmla="*/ 24 h 24"/>
                  <a:gd name="T62" fmla="*/ 4 w 286"/>
                  <a:gd name="T63" fmla="*/ 24 h 24"/>
                  <a:gd name="T64" fmla="*/ 282 w 286"/>
                  <a:gd name="T65" fmla="*/ 24 h 24"/>
                  <a:gd name="T66" fmla="*/ 283 w 286"/>
                  <a:gd name="T67" fmla="*/ 24 h 24"/>
                  <a:gd name="T68" fmla="*/ 286 w 286"/>
                  <a:gd name="T69" fmla="*/ 20 h 24"/>
                  <a:gd name="T70" fmla="*/ 286 w 286"/>
                  <a:gd name="T71" fmla="*/ 3 h 24"/>
                  <a:gd name="T72" fmla="*/ 283 w 286"/>
                  <a:gd name="T73" fmla="*/ 0 h 24"/>
                  <a:gd name="T74" fmla="*/ 282 w 286"/>
                  <a:gd name="T75" fmla="*/ 0 h 2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286" h="24">
                    <a:moveTo>
                      <a:pt x="278" y="17"/>
                    </a:moveTo>
                    <a:lnTo>
                      <a:pt x="229" y="17"/>
                    </a:lnTo>
                    <a:lnTo>
                      <a:pt x="229" y="7"/>
                    </a:lnTo>
                    <a:lnTo>
                      <a:pt x="278" y="7"/>
                    </a:lnTo>
                    <a:lnTo>
                      <a:pt x="278" y="17"/>
                    </a:lnTo>
                    <a:close/>
                    <a:moveTo>
                      <a:pt x="222" y="17"/>
                    </a:moveTo>
                    <a:lnTo>
                      <a:pt x="174" y="17"/>
                    </a:lnTo>
                    <a:lnTo>
                      <a:pt x="174" y="7"/>
                    </a:lnTo>
                    <a:lnTo>
                      <a:pt x="222" y="7"/>
                    </a:lnTo>
                    <a:lnTo>
                      <a:pt x="222" y="17"/>
                    </a:lnTo>
                    <a:close/>
                    <a:moveTo>
                      <a:pt x="167" y="17"/>
                    </a:moveTo>
                    <a:lnTo>
                      <a:pt x="118" y="17"/>
                    </a:lnTo>
                    <a:lnTo>
                      <a:pt x="118" y="7"/>
                    </a:lnTo>
                    <a:lnTo>
                      <a:pt x="167" y="7"/>
                    </a:lnTo>
                    <a:lnTo>
                      <a:pt x="167" y="17"/>
                    </a:lnTo>
                    <a:close/>
                    <a:moveTo>
                      <a:pt x="111" y="17"/>
                    </a:moveTo>
                    <a:lnTo>
                      <a:pt x="63" y="17"/>
                    </a:lnTo>
                    <a:lnTo>
                      <a:pt x="63" y="7"/>
                    </a:lnTo>
                    <a:lnTo>
                      <a:pt x="111" y="7"/>
                    </a:lnTo>
                    <a:lnTo>
                      <a:pt x="111" y="17"/>
                    </a:lnTo>
                    <a:close/>
                    <a:moveTo>
                      <a:pt x="56" y="17"/>
                    </a:moveTo>
                    <a:lnTo>
                      <a:pt x="7" y="17"/>
                    </a:lnTo>
                    <a:lnTo>
                      <a:pt x="7" y="7"/>
                    </a:lnTo>
                    <a:lnTo>
                      <a:pt x="56" y="7"/>
                    </a:lnTo>
                    <a:lnTo>
                      <a:pt x="56" y="17"/>
                    </a:lnTo>
                    <a:close/>
                    <a:moveTo>
                      <a:pt x="282" y="0"/>
                    </a:moveTo>
                    <a:lnTo>
                      <a:pt x="4" y="0"/>
                    </a:lnTo>
                    <a:lnTo>
                      <a:pt x="1" y="0"/>
                    </a:lnTo>
                    <a:lnTo>
                      <a:pt x="0" y="3"/>
                    </a:lnTo>
                    <a:lnTo>
                      <a:pt x="0" y="20"/>
                    </a:lnTo>
                    <a:lnTo>
                      <a:pt x="1" y="24"/>
                    </a:lnTo>
                    <a:lnTo>
                      <a:pt x="4" y="24"/>
                    </a:lnTo>
                    <a:lnTo>
                      <a:pt x="282" y="24"/>
                    </a:lnTo>
                    <a:lnTo>
                      <a:pt x="283" y="24"/>
                    </a:lnTo>
                    <a:lnTo>
                      <a:pt x="286" y="20"/>
                    </a:lnTo>
                    <a:lnTo>
                      <a:pt x="286" y="3"/>
                    </a:lnTo>
                    <a:lnTo>
                      <a:pt x="283" y="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1968" name="Freeform 250"/>
              <p:cNvSpPr>
                <a:spLocks noEditPoints="1"/>
              </p:cNvSpPr>
              <p:nvPr/>
            </p:nvSpPr>
            <p:spPr bwMode="auto">
              <a:xfrm>
                <a:off x="3828" y="2227"/>
                <a:ext cx="271" cy="10"/>
              </a:xfrm>
              <a:custGeom>
                <a:avLst/>
                <a:gdLst>
                  <a:gd name="T0" fmla="*/ 271 w 271"/>
                  <a:gd name="T1" fmla="*/ 10 h 10"/>
                  <a:gd name="T2" fmla="*/ 222 w 271"/>
                  <a:gd name="T3" fmla="*/ 10 h 10"/>
                  <a:gd name="T4" fmla="*/ 222 w 271"/>
                  <a:gd name="T5" fmla="*/ 0 h 10"/>
                  <a:gd name="T6" fmla="*/ 271 w 271"/>
                  <a:gd name="T7" fmla="*/ 0 h 10"/>
                  <a:gd name="T8" fmla="*/ 271 w 271"/>
                  <a:gd name="T9" fmla="*/ 10 h 10"/>
                  <a:gd name="T10" fmla="*/ 215 w 271"/>
                  <a:gd name="T11" fmla="*/ 10 h 10"/>
                  <a:gd name="T12" fmla="*/ 167 w 271"/>
                  <a:gd name="T13" fmla="*/ 10 h 10"/>
                  <a:gd name="T14" fmla="*/ 167 w 271"/>
                  <a:gd name="T15" fmla="*/ 0 h 10"/>
                  <a:gd name="T16" fmla="*/ 215 w 271"/>
                  <a:gd name="T17" fmla="*/ 0 h 10"/>
                  <a:gd name="T18" fmla="*/ 215 w 271"/>
                  <a:gd name="T19" fmla="*/ 10 h 10"/>
                  <a:gd name="T20" fmla="*/ 160 w 271"/>
                  <a:gd name="T21" fmla="*/ 10 h 10"/>
                  <a:gd name="T22" fmla="*/ 111 w 271"/>
                  <a:gd name="T23" fmla="*/ 10 h 10"/>
                  <a:gd name="T24" fmla="*/ 111 w 271"/>
                  <a:gd name="T25" fmla="*/ 0 h 10"/>
                  <a:gd name="T26" fmla="*/ 160 w 271"/>
                  <a:gd name="T27" fmla="*/ 0 h 10"/>
                  <a:gd name="T28" fmla="*/ 160 w 271"/>
                  <a:gd name="T29" fmla="*/ 10 h 10"/>
                  <a:gd name="T30" fmla="*/ 104 w 271"/>
                  <a:gd name="T31" fmla="*/ 10 h 10"/>
                  <a:gd name="T32" fmla="*/ 56 w 271"/>
                  <a:gd name="T33" fmla="*/ 10 h 10"/>
                  <a:gd name="T34" fmla="*/ 56 w 271"/>
                  <a:gd name="T35" fmla="*/ 0 h 10"/>
                  <a:gd name="T36" fmla="*/ 104 w 271"/>
                  <a:gd name="T37" fmla="*/ 0 h 10"/>
                  <a:gd name="T38" fmla="*/ 104 w 271"/>
                  <a:gd name="T39" fmla="*/ 10 h 10"/>
                  <a:gd name="T40" fmla="*/ 49 w 271"/>
                  <a:gd name="T41" fmla="*/ 10 h 10"/>
                  <a:gd name="T42" fmla="*/ 0 w 271"/>
                  <a:gd name="T43" fmla="*/ 10 h 10"/>
                  <a:gd name="T44" fmla="*/ 0 w 271"/>
                  <a:gd name="T45" fmla="*/ 0 h 10"/>
                  <a:gd name="T46" fmla="*/ 49 w 271"/>
                  <a:gd name="T47" fmla="*/ 0 h 10"/>
                  <a:gd name="T48" fmla="*/ 49 w 271"/>
                  <a:gd name="T49" fmla="*/ 10 h 1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71" h="10">
                    <a:moveTo>
                      <a:pt x="271" y="10"/>
                    </a:moveTo>
                    <a:lnTo>
                      <a:pt x="222" y="10"/>
                    </a:lnTo>
                    <a:lnTo>
                      <a:pt x="222" y="0"/>
                    </a:lnTo>
                    <a:lnTo>
                      <a:pt x="271" y="0"/>
                    </a:lnTo>
                    <a:lnTo>
                      <a:pt x="271" y="10"/>
                    </a:lnTo>
                    <a:close/>
                    <a:moveTo>
                      <a:pt x="215" y="10"/>
                    </a:moveTo>
                    <a:lnTo>
                      <a:pt x="167" y="10"/>
                    </a:lnTo>
                    <a:lnTo>
                      <a:pt x="167" y="0"/>
                    </a:lnTo>
                    <a:lnTo>
                      <a:pt x="215" y="0"/>
                    </a:lnTo>
                    <a:lnTo>
                      <a:pt x="215" y="10"/>
                    </a:lnTo>
                    <a:close/>
                    <a:moveTo>
                      <a:pt x="160" y="10"/>
                    </a:moveTo>
                    <a:lnTo>
                      <a:pt x="111" y="10"/>
                    </a:lnTo>
                    <a:lnTo>
                      <a:pt x="111" y="0"/>
                    </a:lnTo>
                    <a:lnTo>
                      <a:pt x="160" y="0"/>
                    </a:lnTo>
                    <a:lnTo>
                      <a:pt x="160" y="10"/>
                    </a:lnTo>
                    <a:close/>
                    <a:moveTo>
                      <a:pt x="104" y="10"/>
                    </a:moveTo>
                    <a:lnTo>
                      <a:pt x="56" y="10"/>
                    </a:lnTo>
                    <a:lnTo>
                      <a:pt x="56" y="0"/>
                    </a:lnTo>
                    <a:lnTo>
                      <a:pt x="104" y="0"/>
                    </a:lnTo>
                    <a:lnTo>
                      <a:pt x="104" y="10"/>
                    </a:lnTo>
                    <a:close/>
                    <a:moveTo>
                      <a:pt x="49" y="10"/>
                    </a:moveTo>
                    <a:lnTo>
                      <a:pt x="0" y="10"/>
                    </a:lnTo>
                    <a:lnTo>
                      <a:pt x="0" y="0"/>
                    </a:lnTo>
                    <a:lnTo>
                      <a:pt x="49" y="0"/>
                    </a:lnTo>
                    <a:lnTo>
                      <a:pt x="49" y="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1969" name="Freeform 251"/>
              <p:cNvSpPr>
                <a:spLocks noEditPoints="1"/>
              </p:cNvSpPr>
              <p:nvPr/>
            </p:nvSpPr>
            <p:spPr bwMode="auto">
              <a:xfrm>
                <a:off x="3828" y="2229"/>
                <a:ext cx="271" cy="8"/>
              </a:xfrm>
              <a:custGeom>
                <a:avLst/>
                <a:gdLst>
                  <a:gd name="T0" fmla="*/ 271 w 271"/>
                  <a:gd name="T1" fmla="*/ 8 h 8"/>
                  <a:gd name="T2" fmla="*/ 222 w 271"/>
                  <a:gd name="T3" fmla="*/ 8 h 8"/>
                  <a:gd name="T4" fmla="*/ 222 w 271"/>
                  <a:gd name="T5" fmla="*/ 0 h 8"/>
                  <a:gd name="T6" fmla="*/ 271 w 271"/>
                  <a:gd name="T7" fmla="*/ 0 h 8"/>
                  <a:gd name="T8" fmla="*/ 271 w 271"/>
                  <a:gd name="T9" fmla="*/ 8 h 8"/>
                  <a:gd name="T10" fmla="*/ 215 w 271"/>
                  <a:gd name="T11" fmla="*/ 8 h 8"/>
                  <a:gd name="T12" fmla="*/ 167 w 271"/>
                  <a:gd name="T13" fmla="*/ 8 h 8"/>
                  <a:gd name="T14" fmla="*/ 167 w 271"/>
                  <a:gd name="T15" fmla="*/ 0 h 8"/>
                  <a:gd name="T16" fmla="*/ 215 w 271"/>
                  <a:gd name="T17" fmla="*/ 0 h 8"/>
                  <a:gd name="T18" fmla="*/ 215 w 271"/>
                  <a:gd name="T19" fmla="*/ 8 h 8"/>
                  <a:gd name="T20" fmla="*/ 160 w 271"/>
                  <a:gd name="T21" fmla="*/ 8 h 8"/>
                  <a:gd name="T22" fmla="*/ 111 w 271"/>
                  <a:gd name="T23" fmla="*/ 8 h 8"/>
                  <a:gd name="T24" fmla="*/ 111 w 271"/>
                  <a:gd name="T25" fmla="*/ 0 h 8"/>
                  <a:gd name="T26" fmla="*/ 160 w 271"/>
                  <a:gd name="T27" fmla="*/ 0 h 8"/>
                  <a:gd name="T28" fmla="*/ 160 w 271"/>
                  <a:gd name="T29" fmla="*/ 8 h 8"/>
                  <a:gd name="T30" fmla="*/ 104 w 271"/>
                  <a:gd name="T31" fmla="*/ 8 h 8"/>
                  <a:gd name="T32" fmla="*/ 56 w 271"/>
                  <a:gd name="T33" fmla="*/ 8 h 8"/>
                  <a:gd name="T34" fmla="*/ 56 w 271"/>
                  <a:gd name="T35" fmla="*/ 0 h 8"/>
                  <a:gd name="T36" fmla="*/ 104 w 271"/>
                  <a:gd name="T37" fmla="*/ 0 h 8"/>
                  <a:gd name="T38" fmla="*/ 104 w 271"/>
                  <a:gd name="T39" fmla="*/ 8 h 8"/>
                  <a:gd name="T40" fmla="*/ 49 w 271"/>
                  <a:gd name="T41" fmla="*/ 8 h 8"/>
                  <a:gd name="T42" fmla="*/ 0 w 271"/>
                  <a:gd name="T43" fmla="*/ 8 h 8"/>
                  <a:gd name="T44" fmla="*/ 0 w 271"/>
                  <a:gd name="T45" fmla="*/ 0 h 8"/>
                  <a:gd name="T46" fmla="*/ 49 w 271"/>
                  <a:gd name="T47" fmla="*/ 0 h 8"/>
                  <a:gd name="T48" fmla="*/ 49 w 271"/>
                  <a:gd name="T49" fmla="*/ 8 h 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71" h="8">
                    <a:moveTo>
                      <a:pt x="271" y="8"/>
                    </a:moveTo>
                    <a:lnTo>
                      <a:pt x="222" y="8"/>
                    </a:lnTo>
                    <a:lnTo>
                      <a:pt x="222" y="0"/>
                    </a:lnTo>
                    <a:lnTo>
                      <a:pt x="271" y="0"/>
                    </a:lnTo>
                    <a:lnTo>
                      <a:pt x="271" y="8"/>
                    </a:lnTo>
                    <a:close/>
                    <a:moveTo>
                      <a:pt x="215" y="8"/>
                    </a:moveTo>
                    <a:lnTo>
                      <a:pt x="167" y="8"/>
                    </a:lnTo>
                    <a:lnTo>
                      <a:pt x="167" y="0"/>
                    </a:lnTo>
                    <a:lnTo>
                      <a:pt x="215" y="0"/>
                    </a:lnTo>
                    <a:lnTo>
                      <a:pt x="215" y="8"/>
                    </a:lnTo>
                    <a:close/>
                    <a:moveTo>
                      <a:pt x="160" y="8"/>
                    </a:moveTo>
                    <a:lnTo>
                      <a:pt x="111" y="8"/>
                    </a:lnTo>
                    <a:lnTo>
                      <a:pt x="111" y="0"/>
                    </a:lnTo>
                    <a:lnTo>
                      <a:pt x="160" y="0"/>
                    </a:lnTo>
                    <a:lnTo>
                      <a:pt x="160" y="8"/>
                    </a:lnTo>
                    <a:close/>
                    <a:moveTo>
                      <a:pt x="104" y="8"/>
                    </a:moveTo>
                    <a:lnTo>
                      <a:pt x="56" y="8"/>
                    </a:lnTo>
                    <a:lnTo>
                      <a:pt x="56" y="0"/>
                    </a:lnTo>
                    <a:lnTo>
                      <a:pt x="104" y="0"/>
                    </a:lnTo>
                    <a:lnTo>
                      <a:pt x="104" y="8"/>
                    </a:lnTo>
                    <a:close/>
                    <a:moveTo>
                      <a:pt x="49" y="8"/>
                    </a:moveTo>
                    <a:lnTo>
                      <a:pt x="0" y="8"/>
                    </a:lnTo>
                    <a:lnTo>
                      <a:pt x="0" y="0"/>
                    </a:lnTo>
                    <a:lnTo>
                      <a:pt x="49" y="0"/>
                    </a:lnTo>
                    <a:lnTo>
                      <a:pt x="49" y="8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1970" name="Freeform 252"/>
              <p:cNvSpPr>
                <a:spLocks noEditPoints="1"/>
              </p:cNvSpPr>
              <p:nvPr/>
            </p:nvSpPr>
            <p:spPr bwMode="auto">
              <a:xfrm>
                <a:off x="3243" y="1639"/>
                <a:ext cx="860" cy="565"/>
              </a:xfrm>
              <a:custGeom>
                <a:avLst/>
                <a:gdLst>
                  <a:gd name="T0" fmla="*/ 853 w 860"/>
                  <a:gd name="T1" fmla="*/ 7 h 565"/>
                  <a:gd name="T2" fmla="*/ 853 w 860"/>
                  <a:gd name="T3" fmla="*/ 7 h 565"/>
                  <a:gd name="T4" fmla="*/ 853 w 860"/>
                  <a:gd name="T5" fmla="*/ 557 h 565"/>
                  <a:gd name="T6" fmla="*/ 8 w 860"/>
                  <a:gd name="T7" fmla="*/ 557 h 565"/>
                  <a:gd name="T8" fmla="*/ 8 w 860"/>
                  <a:gd name="T9" fmla="*/ 7 h 565"/>
                  <a:gd name="T10" fmla="*/ 853 w 860"/>
                  <a:gd name="T11" fmla="*/ 7 h 565"/>
                  <a:gd name="T12" fmla="*/ 856 w 860"/>
                  <a:gd name="T13" fmla="*/ 0 h 565"/>
                  <a:gd name="T14" fmla="*/ 0 w 860"/>
                  <a:gd name="T15" fmla="*/ 0 h 565"/>
                  <a:gd name="T16" fmla="*/ 0 w 860"/>
                  <a:gd name="T17" fmla="*/ 565 h 565"/>
                  <a:gd name="T18" fmla="*/ 860 w 860"/>
                  <a:gd name="T19" fmla="*/ 565 h 565"/>
                  <a:gd name="T20" fmla="*/ 860 w 860"/>
                  <a:gd name="T21" fmla="*/ 0 h 565"/>
                  <a:gd name="T22" fmla="*/ 856 w 860"/>
                  <a:gd name="T23" fmla="*/ 0 h 56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860" h="565">
                    <a:moveTo>
                      <a:pt x="853" y="7"/>
                    </a:moveTo>
                    <a:lnTo>
                      <a:pt x="853" y="7"/>
                    </a:lnTo>
                    <a:lnTo>
                      <a:pt x="853" y="557"/>
                    </a:lnTo>
                    <a:lnTo>
                      <a:pt x="8" y="557"/>
                    </a:lnTo>
                    <a:lnTo>
                      <a:pt x="8" y="7"/>
                    </a:lnTo>
                    <a:lnTo>
                      <a:pt x="853" y="7"/>
                    </a:lnTo>
                    <a:close/>
                    <a:moveTo>
                      <a:pt x="856" y="0"/>
                    </a:moveTo>
                    <a:lnTo>
                      <a:pt x="0" y="0"/>
                    </a:lnTo>
                    <a:lnTo>
                      <a:pt x="0" y="565"/>
                    </a:lnTo>
                    <a:lnTo>
                      <a:pt x="860" y="565"/>
                    </a:lnTo>
                    <a:lnTo>
                      <a:pt x="860" y="0"/>
                    </a:lnTo>
                    <a:lnTo>
                      <a:pt x="85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1971" name="Freeform 253"/>
              <p:cNvSpPr>
                <a:spLocks/>
              </p:cNvSpPr>
              <p:nvPr/>
            </p:nvSpPr>
            <p:spPr bwMode="auto">
              <a:xfrm>
                <a:off x="3582" y="2282"/>
                <a:ext cx="181" cy="173"/>
              </a:xfrm>
              <a:custGeom>
                <a:avLst/>
                <a:gdLst>
                  <a:gd name="T0" fmla="*/ 0 w 181"/>
                  <a:gd name="T1" fmla="*/ 173 h 173"/>
                  <a:gd name="T2" fmla="*/ 0 w 181"/>
                  <a:gd name="T3" fmla="*/ 173 h 173"/>
                  <a:gd name="T4" fmla="*/ 181 w 181"/>
                  <a:gd name="T5" fmla="*/ 173 h 173"/>
                  <a:gd name="T6" fmla="*/ 166 w 181"/>
                  <a:gd name="T7" fmla="*/ 0 h 173"/>
                  <a:gd name="T8" fmla="*/ 17 w 181"/>
                  <a:gd name="T9" fmla="*/ 0 h 173"/>
                  <a:gd name="T10" fmla="*/ 0 w 181"/>
                  <a:gd name="T11" fmla="*/ 173 h 1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81" h="173">
                    <a:moveTo>
                      <a:pt x="0" y="173"/>
                    </a:moveTo>
                    <a:lnTo>
                      <a:pt x="0" y="173"/>
                    </a:lnTo>
                    <a:lnTo>
                      <a:pt x="181" y="173"/>
                    </a:lnTo>
                    <a:lnTo>
                      <a:pt x="166" y="0"/>
                    </a:lnTo>
                    <a:lnTo>
                      <a:pt x="17" y="0"/>
                    </a:lnTo>
                    <a:lnTo>
                      <a:pt x="0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1972" name="Freeform 254"/>
              <p:cNvSpPr>
                <a:spLocks/>
              </p:cNvSpPr>
              <p:nvPr/>
            </p:nvSpPr>
            <p:spPr bwMode="auto">
              <a:xfrm>
                <a:off x="3221" y="1615"/>
                <a:ext cx="905" cy="11"/>
              </a:xfrm>
              <a:custGeom>
                <a:avLst/>
                <a:gdLst>
                  <a:gd name="T0" fmla="*/ 900 w 905"/>
                  <a:gd name="T1" fmla="*/ 0 h 11"/>
                  <a:gd name="T2" fmla="*/ 4 w 905"/>
                  <a:gd name="T3" fmla="*/ 0 h 11"/>
                  <a:gd name="T4" fmla="*/ 0 w 905"/>
                  <a:gd name="T5" fmla="*/ 2 h 11"/>
                  <a:gd name="T6" fmla="*/ 0 w 905"/>
                  <a:gd name="T7" fmla="*/ 5 h 11"/>
                  <a:gd name="T8" fmla="*/ 0 w 905"/>
                  <a:gd name="T9" fmla="*/ 11 h 11"/>
                  <a:gd name="T10" fmla="*/ 0 w 905"/>
                  <a:gd name="T11" fmla="*/ 8 h 11"/>
                  <a:gd name="T12" fmla="*/ 4 w 905"/>
                  <a:gd name="T13" fmla="*/ 8 h 11"/>
                  <a:gd name="T14" fmla="*/ 900 w 905"/>
                  <a:gd name="T15" fmla="*/ 8 h 11"/>
                  <a:gd name="T16" fmla="*/ 904 w 905"/>
                  <a:gd name="T17" fmla="*/ 8 h 11"/>
                  <a:gd name="T18" fmla="*/ 905 w 905"/>
                  <a:gd name="T19" fmla="*/ 11 h 11"/>
                  <a:gd name="T20" fmla="*/ 905 w 905"/>
                  <a:gd name="T21" fmla="*/ 5 h 11"/>
                  <a:gd name="T22" fmla="*/ 904 w 905"/>
                  <a:gd name="T23" fmla="*/ 2 h 11"/>
                  <a:gd name="T24" fmla="*/ 900 w 905"/>
                  <a:gd name="T25" fmla="*/ 0 h 1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905" h="11">
                    <a:moveTo>
                      <a:pt x="900" y="0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11"/>
                    </a:lnTo>
                    <a:lnTo>
                      <a:pt x="0" y="8"/>
                    </a:lnTo>
                    <a:lnTo>
                      <a:pt x="4" y="8"/>
                    </a:lnTo>
                    <a:lnTo>
                      <a:pt x="900" y="8"/>
                    </a:lnTo>
                    <a:lnTo>
                      <a:pt x="904" y="8"/>
                    </a:lnTo>
                    <a:lnTo>
                      <a:pt x="905" y="11"/>
                    </a:lnTo>
                    <a:lnTo>
                      <a:pt x="905" y="5"/>
                    </a:lnTo>
                    <a:lnTo>
                      <a:pt x="904" y="2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1973" name="Freeform 255"/>
              <p:cNvSpPr>
                <a:spLocks/>
              </p:cNvSpPr>
              <p:nvPr/>
            </p:nvSpPr>
            <p:spPr bwMode="auto">
              <a:xfrm>
                <a:off x="3221" y="2249"/>
                <a:ext cx="905" cy="10"/>
              </a:xfrm>
              <a:custGeom>
                <a:avLst/>
                <a:gdLst>
                  <a:gd name="T0" fmla="*/ 900 w 905"/>
                  <a:gd name="T1" fmla="*/ 4 h 10"/>
                  <a:gd name="T2" fmla="*/ 538 w 905"/>
                  <a:gd name="T3" fmla="*/ 4 h 10"/>
                  <a:gd name="T4" fmla="*/ 531 w 905"/>
                  <a:gd name="T5" fmla="*/ 4 h 10"/>
                  <a:gd name="T6" fmla="*/ 367 w 905"/>
                  <a:gd name="T7" fmla="*/ 4 h 10"/>
                  <a:gd name="T8" fmla="*/ 4 w 905"/>
                  <a:gd name="T9" fmla="*/ 4 h 10"/>
                  <a:gd name="T10" fmla="*/ 0 w 905"/>
                  <a:gd name="T11" fmla="*/ 4 h 10"/>
                  <a:gd name="T12" fmla="*/ 0 w 905"/>
                  <a:gd name="T13" fmla="*/ 0 h 10"/>
                  <a:gd name="T14" fmla="*/ 0 w 905"/>
                  <a:gd name="T15" fmla="*/ 7 h 10"/>
                  <a:gd name="T16" fmla="*/ 0 w 905"/>
                  <a:gd name="T17" fmla="*/ 10 h 10"/>
                  <a:gd name="T18" fmla="*/ 4 w 905"/>
                  <a:gd name="T19" fmla="*/ 10 h 10"/>
                  <a:gd name="T20" fmla="*/ 367 w 905"/>
                  <a:gd name="T21" fmla="*/ 10 h 10"/>
                  <a:gd name="T22" fmla="*/ 531 w 905"/>
                  <a:gd name="T23" fmla="*/ 10 h 10"/>
                  <a:gd name="T24" fmla="*/ 538 w 905"/>
                  <a:gd name="T25" fmla="*/ 10 h 10"/>
                  <a:gd name="T26" fmla="*/ 900 w 905"/>
                  <a:gd name="T27" fmla="*/ 10 h 10"/>
                  <a:gd name="T28" fmla="*/ 904 w 905"/>
                  <a:gd name="T29" fmla="*/ 10 h 10"/>
                  <a:gd name="T30" fmla="*/ 905 w 905"/>
                  <a:gd name="T31" fmla="*/ 7 h 10"/>
                  <a:gd name="T32" fmla="*/ 905 w 905"/>
                  <a:gd name="T33" fmla="*/ 0 h 10"/>
                  <a:gd name="T34" fmla="*/ 904 w 905"/>
                  <a:gd name="T35" fmla="*/ 4 h 10"/>
                  <a:gd name="T36" fmla="*/ 900 w 905"/>
                  <a:gd name="T37" fmla="*/ 4 h 1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905" h="10">
                    <a:moveTo>
                      <a:pt x="900" y="4"/>
                    </a:moveTo>
                    <a:lnTo>
                      <a:pt x="538" y="4"/>
                    </a:lnTo>
                    <a:lnTo>
                      <a:pt x="531" y="4"/>
                    </a:lnTo>
                    <a:lnTo>
                      <a:pt x="367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7"/>
                    </a:lnTo>
                    <a:lnTo>
                      <a:pt x="0" y="10"/>
                    </a:lnTo>
                    <a:lnTo>
                      <a:pt x="4" y="10"/>
                    </a:lnTo>
                    <a:lnTo>
                      <a:pt x="367" y="10"/>
                    </a:lnTo>
                    <a:lnTo>
                      <a:pt x="531" y="10"/>
                    </a:lnTo>
                    <a:lnTo>
                      <a:pt x="538" y="10"/>
                    </a:lnTo>
                    <a:lnTo>
                      <a:pt x="900" y="10"/>
                    </a:lnTo>
                    <a:lnTo>
                      <a:pt x="904" y="10"/>
                    </a:lnTo>
                    <a:lnTo>
                      <a:pt x="905" y="7"/>
                    </a:lnTo>
                    <a:lnTo>
                      <a:pt x="905" y="0"/>
                    </a:lnTo>
                    <a:lnTo>
                      <a:pt x="904" y="4"/>
                    </a:lnTo>
                    <a:lnTo>
                      <a:pt x="900" y="4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1974" name="Freeform 256"/>
              <p:cNvSpPr>
                <a:spLocks/>
              </p:cNvSpPr>
              <p:nvPr/>
            </p:nvSpPr>
            <p:spPr bwMode="auto">
              <a:xfrm>
                <a:off x="3593" y="2271"/>
                <a:ext cx="166" cy="123"/>
              </a:xfrm>
              <a:custGeom>
                <a:avLst/>
                <a:gdLst>
                  <a:gd name="T0" fmla="*/ 155 w 166"/>
                  <a:gd name="T1" fmla="*/ 0 h 123"/>
                  <a:gd name="T2" fmla="*/ 6 w 166"/>
                  <a:gd name="T3" fmla="*/ 0 h 123"/>
                  <a:gd name="T4" fmla="*/ 0 w 166"/>
                  <a:gd name="T5" fmla="*/ 60 h 123"/>
                  <a:gd name="T6" fmla="*/ 166 w 166"/>
                  <a:gd name="T7" fmla="*/ 123 h 123"/>
                  <a:gd name="T8" fmla="*/ 155 w 166"/>
                  <a:gd name="T9" fmla="*/ 0 h 1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6" h="123">
                    <a:moveTo>
                      <a:pt x="155" y="0"/>
                    </a:moveTo>
                    <a:lnTo>
                      <a:pt x="6" y="0"/>
                    </a:lnTo>
                    <a:lnTo>
                      <a:pt x="0" y="60"/>
                    </a:lnTo>
                    <a:lnTo>
                      <a:pt x="166" y="123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1975" name="Freeform 257"/>
              <p:cNvSpPr>
                <a:spLocks/>
              </p:cNvSpPr>
              <p:nvPr/>
            </p:nvSpPr>
            <p:spPr bwMode="auto">
              <a:xfrm>
                <a:off x="4003" y="1696"/>
                <a:ext cx="49" cy="85"/>
              </a:xfrm>
              <a:custGeom>
                <a:avLst/>
                <a:gdLst>
                  <a:gd name="T0" fmla="*/ 49 w 49"/>
                  <a:gd name="T1" fmla="*/ 43 h 85"/>
                  <a:gd name="T2" fmla="*/ 49 w 49"/>
                  <a:gd name="T3" fmla="*/ 43 h 85"/>
                  <a:gd name="T4" fmla="*/ 47 w 49"/>
                  <a:gd name="T5" fmla="*/ 60 h 85"/>
                  <a:gd name="T6" fmla="*/ 41 w 49"/>
                  <a:gd name="T7" fmla="*/ 74 h 85"/>
                  <a:gd name="T8" fmla="*/ 38 w 49"/>
                  <a:gd name="T9" fmla="*/ 78 h 85"/>
                  <a:gd name="T10" fmla="*/ 33 w 49"/>
                  <a:gd name="T11" fmla="*/ 83 h 85"/>
                  <a:gd name="T12" fmla="*/ 29 w 49"/>
                  <a:gd name="T13" fmla="*/ 85 h 85"/>
                  <a:gd name="T14" fmla="*/ 23 w 49"/>
                  <a:gd name="T15" fmla="*/ 85 h 85"/>
                  <a:gd name="T16" fmla="*/ 18 w 49"/>
                  <a:gd name="T17" fmla="*/ 85 h 85"/>
                  <a:gd name="T18" fmla="*/ 14 w 49"/>
                  <a:gd name="T19" fmla="*/ 83 h 85"/>
                  <a:gd name="T20" fmla="*/ 11 w 49"/>
                  <a:gd name="T21" fmla="*/ 78 h 85"/>
                  <a:gd name="T22" fmla="*/ 7 w 49"/>
                  <a:gd name="T23" fmla="*/ 74 h 85"/>
                  <a:gd name="T24" fmla="*/ 1 w 49"/>
                  <a:gd name="T25" fmla="*/ 60 h 85"/>
                  <a:gd name="T26" fmla="*/ 0 w 49"/>
                  <a:gd name="T27" fmla="*/ 43 h 85"/>
                  <a:gd name="T28" fmla="*/ 1 w 49"/>
                  <a:gd name="T29" fmla="*/ 27 h 85"/>
                  <a:gd name="T30" fmla="*/ 7 w 49"/>
                  <a:gd name="T31" fmla="*/ 12 h 85"/>
                  <a:gd name="T32" fmla="*/ 11 w 49"/>
                  <a:gd name="T33" fmla="*/ 7 h 85"/>
                  <a:gd name="T34" fmla="*/ 14 w 49"/>
                  <a:gd name="T35" fmla="*/ 4 h 85"/>
                  <a:gd name="T36" fmla="*/ 18 w 49"/>
                  <a:gd name="T37" fmla="*/ 1 h 85"/>
                  <a:gd name="T38" fmla="*/ 23 w 49"/>
                  <a:gd name="T39" fmla="*/ 0 h 85"/>
                  <a:gd name="T40" fmla="*/ 29 w 49"/>
                  <a:gd name="T41" fmla="*/ 1 h 85"/>
                  <a:gd name="T42" fmla="*/ 33 w 49"/>
                  <a:gd name="T43" fmla="*/ 4 h 85"/>
                  <a:gd name="T44" fmla="*/ 38 w 49"/>
                  <a:gd name="T45" fmla="*/ 7 h 85"/>
                  <a:gd name="T46" fmla="*/ 41 w 49"/>
                  <a:gd name="T47" fmla="*/ 12 h 85"/>
                  <a:gd name="T48" fmla="*/ 47 w 49"/>
                  <a:gd name="T49" fmla="*/ 27 h 85"/>
                  <a:gd name="T50" fmla="*/ 49 w 49"/>
                  <a:gd name="T51" fmla="*/ 43 h 85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49" h="85">
                    <a:moveTo>
                      <a:pt x="49" y="43"/>
                    </a:moveTo>
                    <a:lnTo>
                      <a:pt x="49" y="43"/>
                    </a:lnTo>
                    <a:lnTo>
                      <a:pt x="47" y="60"/>
                    </a:lnTo>
                    <a:lnTo>
                      <a:pt x="41" y="74"/>
                    </a:lnTo>
                    <a:lnTo>
                      <a:pt x="38" y="78"/>
                    </a:lnTo>
                    <a:lnTo>
                      <a:pt x="33" y="83"/>
                    </a:lnTo>
                    <a:lnTo>
                      <a:pt x="29" y="85"/>
                    </a:lnTo>
                    <a:lnTo>
                      <a:pt x="23" y="85"/>
                    </a:lnTo>
                    <a:lnTo>
                      <a:pt x="18" y="85"/>
                    </a:lnTo>
                    <a:lnTo>
                      <a:pt x="14" y="83"/>
                    </a:lnTo>
                    <a:lnTo>
                      <a:pt x="11" y="78"/>
                    </a:lnTo>
                    <a:lnTo>
                      <a:pt x="7" y="74"/>
                    </a:lnTo>
                    <a:lnTo>
                      <a:pt x="1" y="60"/>
                    </a:lnTo>
                    <a:lnTo>
                      <a:pt x="0" y="43"/>
                    </a:lnTo>
                    <a:lnTo>
                      <a:pt x="1" y="27"/>
                    </a:lnTo>
                    <a:lnTo>
                      <a:pt x="7" y="12"/>
                    </a:lnTo>
                    <a:lnTo>
                      <a:pt x="11" y="7"/>
                    </a:lnTo>
                    <a:lnTo>
                      <a:pt x="14" y="4"/>
                    </a:lnTo>
                    <a:lnTo>
                      <a:pt x="18" y="1"/>
                    </a:lnTo>
                    <a:lnTo>
                      <a:pt x="23" y="0"/>
                    </a:lnTo>
                    <a:lnTo>
                      <a:pt x="29" y="1"/>
                    </a:lnTo>
                    <a:lnTo>
                      <a:pt x="33" y="4"/>
                    </a:lnTo>
                    <a:lnTo>
                      <a:pt x="38" y="7"/>
                    </a:lnTo>
                    <a:lnTo>
                      <a:pt x="41" y="12"/>
                    </a:lnTo>
                    <a:lnTo>
                      <a:pt x="47" y="27"/>
                    </a:lnTo>
                    <a:lnTo>
                      <a:pt x="49" y="43"/>
                    </a:lnTo>
                    <a:close/>
                  </a:path>
                </a:pathLst>
              </a:custGeom>
              <a:solidFill>
                <a:srgbClr val="BEE7F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1976" name="Freeform 258"/>
              <p:cNvSpPr>
                <a:spLocks/>
              </p:cNvSpPr>
              <p:nvPr/>
            </p:nvSpPr>
            <p:spPr bwMode="auto">
              <a:xfrm>
                <a:off x="3952" y="1712"/>
                <a:ext cx="23" cy="49"/>
              </a:xfrm>
              <a:custGeom>
                <a:avLst/>
                <a:gdLst>
                  <a:gd name="T0" fmla="*/ 23 w 23"/>
                  <a:gd name="T1" fmla="*/ 25 h 49"/>
                  <a:gd name="T2" fmla="*/ 23 w 23"/>
                  <a:gd name="T3" fmla="*/ 25 h 49"/>
                  <a:gd name="T4" fmla="*/ 23 w 23"/>
                  <a:gd name="T5" fmla="*/ 34 h 49"/>
                  <a:gd name="T6" fmla="*/ 19 w 23"/>
                  <a:gd name="T7" fmla="*/ 41 h 49"/>
                  <a:gd name="T8" fmla="*/ 15 w 23"/>
                  <a:gd name="T9" fmla="*/ 47 h 49"/>
                  <a:gd name="T10" fmla="*/ 12 w 23"/>
                  <a:gd name="T11" fmla="*/ 49 h 49"/>
                  <a:gd name="T12" fmla="*/ 7 w 23"/>
                  <a:gd name="T13" fmla="*/ 47 h 49"/>
                  <a:gd name="T14" fmla="*/ 3 w 23"/>
                  <a:gd name="T15" fmla="*/ 41 h 49"/>
                  <a:gd name="T16" fmla="*/ 1 w 23"/>
                  <a:gd name="T17" fmla="*/ 34 h 49"/>
                  <a:gd name="T18" fmla="*/ 0 w 23"/>
                  <a:gd name="T19" fmla="*/ 25 h 49"/>
                  <a:gd name="T20" fmla="*/ 1 w 23"/>
                  <a:gd name="T21" fmla="*/ 14 h 49"/>
                  <a:gd name="T22" fmla="*/ 3 w 23"/>
                  <a:gd name="T23" fmla="*/ 7 h 49"/>
                  <a:gd name="T24" fmla="*/ 7 w 23"/>
                  <a:gd name="T25" fmla="*/ 2 h 49"/>
                  <a:gd name="T26" fmla="*/ 12 w 23"/>
                  <a:gd name="T27" fmla="*/ 0 h 49"/>
                  <a:gd name="T28" fmla="*/ 15 w 23"/>
                  <a:gd name="T29" fmla="*/ 2 h 49"/>
                  <a:gd name="T30" fmla="*/ 19 w 23"/>
                  <a:gd name="T31" fmla="*/ 7 h 49"/>
                  <a:gd name="T32" fmla="*/ 23 w 23"/>
                  <a:gd name="T33" fmla="*/ 14 h 49"/>
                  <a:gd name="T34" fmla="*/ 23 w 23"/>
                  <a:gd name="T35" fmla="*/ 25 h 49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3" h="49">
                    <a:moveTo>
                      <a:pt x="23" y="25"/>
                    </a:moveTo>
                    <a:lnTo>
                      <a:pt x="23" y="25"/>
                    </a:lnTo>
                    <a:lnTo>
                      <a:pt x="23" y="34"/>
                    </a:lnTo>
                    <a:lnTo>
                      <a:pt x="19" y="41"/>
                    </a:lnTo>
                    <a:lnTo>
                      <a:pt x="15" y="47"/>
                    </a:lnTo>
                    <a:lnTo>
                      <a:pt x="12" y="49"/>
                    </a:lnTo>
                    <a:lnTo>
                      <a:pt x="7" y="47"/>
                    </a:lnTo>
                    <a:lnTo>
                      <a:pt x="3" y="41"/>
                    </a:lnTo>
                    <a:lnTo>
                      <a:pt x="1" y="34"/>
                    </a:lnTo>
                    <a:lnTo>
                      <a:pt x="0" y="25"/>
                    </a:lnTo>
                    <a:lnTo>
                      <a:pt x="1" y="14"/>
                    </a:lnTo>
                    <a:lnTo>
                      <a:pt x="3" y="7"/>
                    </a:lnTo>
                    <a:lnTo>
                      <a:pt x="7" y="2"/>
                    </a:lnTo>
                    <a:lnTo>
                      <a:pt x="12" y="0"/>
                    </a:lnTo>
                    <a:lnTo>
                      <a:pt x="15" y="2"/>
                    </a:lnTo>
                    <a:lnTo>
                      <a:pt x="19" y="7"/>
                    </a:lnTo>
                    <a:lnTo>
                      <a:pt x="23" y="14"/>
                    </a:lnTo>
                    <a:lnTo>
                      <a:pt x="23" y="25"/>
                    </a:lnTo>
                    <a:close/>
                  </a:path>
                </a:pathLst>
              </a:custGeom>
              <a:solidFill>
                <a:srgbClr val="BEE7F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1977" name="Freeform 259"/>
              <p:cNvSpPr>
                <a:spLocks/>
              </p:cNvSpPr>
              <p:nvPr/>
            </p:nvSpPr>
            <p:spPr bwMode="auto">
              <a:xfrm>
                <a:off x="3591" y="2359"/>
                <a:ext cx="141" cy="89"/>
              </a:xfrm>
              <a:custGeom>
                <a:avLst/>
                <a:gdLst>
                  <a:gd name="T0" fmla="*/ 9 w 141"/>
                  <a:gd name="T1" fmla="*/ 0 h 89"/>
                  <a:gd name="T2" fmla="*/ 0 w 141"/>
                  <a:gd name="T3" fmla="*/ 89 h 89"/>
                  <a:gd name="T4" fmla="*/ 141 w 141"/>
                  <a:gd name="T5" fmla="*/ 89 h 89"/>
                  <a:gd name="T6" fmla="*/ 9 w 141"/>
                  <a:gd name="T7" fmla="*/ 74 h 89"/>
                  <a:gd name="T8" fmla="*/ 9 w 141"/>
                  <a:gd name="T9" fmla="*/ 0 h 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1" h="89">
                    <a:moveTo>
                      <a:pt x="9" y="0"/>
                    </a:moveTo>
                    <a:lnTo>
                      <a:pt x="0" y="89"/>
                    </a:lnTo>
                    <a:lnTo>
                      <a:pt x="141" y="89"/>
                    </a:lnTo>
                    <a:lnTo>
                      <a:pt x="9" y="74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1978" name="Freeform 260"/>
              <p:cNvSpPr>
                <a:spLocks/>
              </p:cNvSpPr>
              <p:nvPr/>
            </p:nvSpPr>
            <p:spPr bwMode="auto">
              <a:xfrm>
                <a:off x="3251" y="1967"/>
                <a:ext cx="278" cy="229"/>
              </a:xfrm>
              <a:custGeom>
                <a:avLst/>
                <a:gdLst>
                  <a:gd name="T0" fmla="*/ 104 w 278"/>
                  <a:gd name="T1" fmla="*/ 67 h 229"/>
                  <a:gd name="T2" fmla="*/ 104 w 278"/>
                  <a:gd name="T3" fmla="*/ 67 h 229"/>
                  <a:gd name="T4" fmla="*/ 78 w 278"/>
                  <a:gd name="T5" fmla="*/ 55 h 229"/>
                  <a:gd name="T6" fmla="*/ 51 w 278"/>
                  <a:gd name="T7" fmla="*/ 38 h 229"/>
                  <a:gd name="T8" fmla="*/ 25 w 278"/>
                  <a:gd name="T9" fmla="*/ 20 h 229"/>
                  <a:gd name="T10" fmla="*/ 0 w 278"/>
                  <a:gd name="T11" fmla="*/ 0 h 229"/>
                  <a:gd name="T12" fmla="*/ 0 w 278"/>
                  <a:gd name="T13" fmla="*/ 229 h 229"/>
                  <a:gd name="T14" fmla="*/ 278 w 278"/>
                  <a:gd name="T15" fmla="*/ 229 h 229"/>
                  <a:gd name="T16" fmla="*/ 274 w 278"/>
                  <a:gd name="T17" fmla="*/ 205 h 229"/>
                  <a:gd name="T18" fmla="*/ 267 w 278"/>
                  <a:gd name="T19" fmla="*/ 182 h 229"/>
                  <a:gd name="T20" fmla="*/ 259 w 278"/>
                  <a:gd name="T21" fmla="*/ 160 h 229"/>
                  <a:gd name="T22" fmla="*/ 252 w 278"/>
                  <a:gd name="T23" fmla="*/ 151 h 229"/>
                  <a:gd name="T24" fmla="*/ 248 w 278"/>
                  <a:gd name="T25" fmla="*/ 140 h 229"/>
                  <a:gd name="T26" fmla="*/ 233 w 278"/>
                  <a:gd name="T27" fmla="*/ 126 h 229"/>
                  <a:gd name="T28" fmla="*/ 216 w 278"/>
                  <a:gd name="T29" fmla="*/ 112 h 229"/>
                  <a:gd name="T30" fmla="*/ 200 w 278"/>
                  <a:gd name="T31" fmla="*/ 104 h 229"/>
                  <a:gd name="T32" fmla="*/ 180 w 278"/>
                  <a:gd name="T33" fmla="*/ 96 h 229"/>
                  <a:gd name="T34" fmla="*/ 141 w 278"/>
                  <a:gd name="T35" fmla="*/ 82 h 229"/>
                  <a:gd name="T36" fmla="*/ 123 w 278"/>
                  <a:gd name="T37" fmla="*/ 74 h 229"/>
                  <a:gd name="T38" fmla="*/ 104 w 278"/>
                  <a:gd name="T39" fmla="*/ 67 h 229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278" h="229">
                    <a:moveTo>
                      <a:pt x="104" y="67"/>
                    </a:moveTo>
                    <a:lnTo>
                      <a:pt x="104" y="67"/>
                    </a:lnTo>
                    <a:lnTo>
                      <a:pt x="78" y="55"/>
                    </a:lnTo>
                    <a:lnTo>
                      <a:pt x="51" y="38"/>
                    </a:lnTo>
                    <a:lnTo>
                      <a:pt x="25" y="20"/>
                    </a:lnTo>
                    <a:lnTo>
                      <a:pt x="0" y="0"/>
                    </a:lnTo>
                    <a:lnTo>
                      <a:pt x="0" y="229"/>
                    </a:lnTo>
                    <a:lnTo>
                      <a:pt x="278" y="229"/>
                    </a:lnTo>
                    <a:lnTo>
                      <a:pt x="274" y="205"/>
                    </a:lnTo>
                    <a:lnTo>
                      <a:pt x="267" y="182"/>
                    </a:lnTo>
                    <a:lnTo>
                      <a:pt x="259" y="160"/>
                    </a:lnTo>
                    <a:lnTo>
                      <a:pt x="252" y="151"/>
                    </a:lnTo>
                    <a:lnTo>
                      <a:pt x="248" y="140"/>
                    </a:lnTo>
                    <a:lnTo>
                      <a:pt x="233" y="126"/>
                    </a:lnTo>
                    <a:lnTo>
                      <a:pt x="216" y="112"/>
                    </a:lnTo>
                    <a:lnTo>
                      <a:pt x="200" y="104"/>
                    </a:lnTo>
                    <a:lnTo>
                      <a:pt x="180" y="96"/>
                    </a:lnTo>
                    <a:lnTo>
                      <a:pt x="141" y="82"/>
                    </a:lnTo>
                    <a:lnTo>
                      <a:pt x="123" y="74"/>
                    </a:lnTo>
                    <a:lnTo>
                      <a:pt x="104" y="67"/>
                    </a:lnTo>
                    <a:close/>
                  </a:path>
                </a:pathLst>
              </a:custGeom>
              <a:solidFill>
                <a:srgbClr val="4BBCD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1979" name="Freeform 261"/>
              <p:cNvSpPr>
                <a:spLocks/>
              </p:cNvSpPr>
              <p:nvPr/>
            </p:nvSpPr>
            <p:spPr bwMode="auto">
              <a:xfrm>
                <a:off x="3417" y="2468"/>
                <a:ext cx="35" cy="52"/>
              </a:xfrm>
              <a:custGeom>
                <a:avLst/>
                <a:gdLst>
                  <a:gd name="T0" fmla="*/ 16 w 35"/>
                  <a:gd name="T1" fmla="*/ 51 h 52"/>
                  <a:gd name="T2" fmla="*/ 16 w 35"/>
                  <a:gd name="T3" fmla="*/ 51 h 52"/>
                  <a:gd name="T4" fmla="*/ 30 w 35"/>
                  <a:gd name="T5" fmla="*/ 7 h 52"/>
                  <a:gd name="T6" fmla="*/ 31 w 35"/>
                  <a:gd name="T7" fmla="*/ 2 h 52"/>
                  <a:gd name="T8" fmla="*/ 35 w 35"/>
                  <a:gd name="T9" fmla="*/ 0 h 52"/>
                  <a:gd name="T10" fmla="*/ 19 w 35"/>
                  <a:gd name="T11" fmla="*/ 0 h 52"/>
                  <a:gd name="T12" fmla="*/ 18 w 35"/>
                  <a:gd name="T13" fmla="*/ 2 h 52"/>
                  <a:gd name="T14" fmla="*/ 14 w 35"/>
                  <a:gd name="T15" fmla="*/ 7 h 52"/>
                  <a:gd name="T16" fmla="*/ 0 w 35"/>
                  <a:gd name="T17" fmla="*/ 51 h 52"/>
                  <a:gd name="T18" fmla="*/ 0 w 35"/>
                  <a:gd name="T19" fmla="*/ 52 h 52"/>
                  <a:gd name="T20" fmla="*/ 3 w 35"/>
                  <a:gd name="T21" fmla="*/ 52 h 52"/>
                  <a:gd name="T22" fmla="*/ 22 w 35"/>
                  <a:gd name="T23" fmla="*/ 52 h 52"/>
                  <a:gd name="T24" fmla="*/ 16 w 35"/>
                  <a:gd name="T25" fmla="*/ 52 h 52"/>
                  <a:gd name="T26" fmla="*/ 16 w 35"/>
                  <a:gd name="T27" fmla="*/ 51 h 5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5" h="52">
                    <a:moveTo>
                      <a:pt x="16" y="51"/>
                    </a:moveTo>
                    <a:lnTo>
                      <a:pt x="16" y="51"/>
                    </a:lnTo>
                    <a:lnTo>
                      <a:pt x="30" y="7"/>
                    </a:lnTo>
                    <a:lnTo>
                      <a:pt x="31" y="2"/>
                    </a:lnTo>
                    <a:lnTo>
                      <a:pt x="35" y="0"/>
                    </a:lnTo>
                    <a:lnTo>
                      <a:pt x="19" y="0"/>
                    </a:lnTo>
                    <a:lnTo>
                      <a:pt x="18" y="2"/>
                    </a:lnTo>
                    <a:lnTo>
                      <a:pt x="14" y="7"/>
                    </a:lnTo>
                    <a:lnTo>
                      <a:pt x="0" y="51"/>
                    </a:lnTo>
                    <a:lnTo>
                      <a:pt x="0" y="52"/>
                    </a:lnTo>
                    <a:lnTo>
                      <a:pt x="3" y="52"/>
                    </a:lnTo>
                    <a:lnTo>
                      <a:pt x="22" y="52"/>
                    </a:lnTo>
                    <a:lnTo>
                      <a:pt x="16" y="52"/>
                    </a:lnTo>
                    <a:lnTo>
                      <a:pt x="16" y="51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</p:grpSp>
        <p:pic>
          <p:nvPicPr>
            <p:cNvPr id="448" name="Picture 447" descr="BSOD_Main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51562" y="1654969"/>
              <a:ext cx="1346994" cy="882348"/>
            </a:xfrm>
            <a:prstGeom prst="rect">
              <a:avLst/>
            </a:prstGeom>
          </p:spPr>
        </p:pic>
      </p:grpSp>
      <p:pic>
        <p:nvPicPr>
          <p:cNvPr id="92" name="Picture 91" descr="Gigabyte_GA-P67A-UD7-B3_back_panel_view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49977" y="4585299"/>
            <a:ext cx="1984657" cy="173812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34822" name="Slide Number Placeholder 1"/>
          <p:cNvSpPr txBox="1">
            <a:spLocks noGrp="1"/>
          </p:cNvSpPr>
          <p:nvPr/>
        </p:nvSpPr>
        <p:spPr bwMode="auto">
          <a:xfrm>
            <a:off x="7477125" y="6540500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796CF6B2-3E4D-4942-A08C-2246C144377A}" type="slidenum">
              <a:rPr lang="en-US" sz="1400">
                <a:solidFill>
                  <a:srgbClr val="FFFFFF"/>
                </a:solidFill>
              </a:rPr>
              <a:pPr algn="r"/>
              <a:t>4</a:t>
            </a:fld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1886" name="Rectangle 7"/>
          <p:cNvSpPr>
            <a:spLocks noChangeArrowheads="1"/>
          </p:cNvSpPr>
          <p:nvPr/>
        </p:nvSpPr>
        <p:spPr bwMode="auto">
          <a:xfrm>
            <a:off x="6074311" y="6418577"/>
            <a:ext cx="18851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Localize bugs</a:t>
            </a:r>
            <a:endParaRPr lang="en-US" sz="2400" kern="0" dirty="0">
              <a:solidFill>
                <a:sysClr val="windowText" lastClr="000000"/>
              </a:solidFill>
              <a:ea typeface="ＭＳ Ｐゴシック" pitchFamily="34" charset="-128"/>
              <a:cs typeface="Arial" charset="0"/>
            </a:endParaRPr>
          </a:p>
        </p:txBody>
      </p:sp>
      <p:grpSp>
        <p:nvGrpSpPr>
          <p:cNvPr id="594" name="Group 33"/>
          <p:cNvGrpSpPr/>
          <p:nvPr/>
        </p:nvGrpSpPr>
        <p:grpSpPr>
          <a:xfrm flipH="1">
            <a:off x="7199009" y="5002135"/>
            <a:ext cx="836612" cy="803275"/>
            <a:chOff x="5522913" y="1681163"/>
            <a:chExt cx="836612" cy="803275"/>
          </a:xfrm>
          <a:solidFill>
            <a:schemeClr val="tx1"/>
          </a:solidFill>
        </p:grpSpPr>
        <p:sp>
          <p:nvSpPr>
            <p:cNvPr id="595" name="Freeform 214"/>
            <p:cNvSpPr>
              <a:spLocks/>
            </p:cNvSpPr>
            <p:nvPr/>
          </p:nvSpPr>
          <p:spPr bwMode="auto">
            <a:xfrm>
              <a:off x="6097588" y="1898651"/>
              <a:ext cx="130175" cy="114300"/>
            </a:xfrm>
            <a:custGeom>
              <a:avLst/>
              <a:gdLst>
                <a:gd name="T0" fmla="*/ 0 w 82"/>
                <a:gd name="T1" fmla="*/ 60 h 72"/>
                <a:gd name="T2" fmla="*/ 1 w 82"/>
                <a:gd name="T3" fmla="*/ 58 h 72"/>
                <a:gd name="T4" fmla="*/ 3 w 82"/>
                <a:gd name="T5" fmla="*/ 55 h 72"/>
                <a:gd name="T6" fmla="*/ 6 w 82"/>
                <a:gd name="T7" fmla="*/ 53 h 72"/>
                <a:gd name="T8" fmla="*/ 8 w 82"/>
                <a:gd name="T9" fmla="*/ 50 h 72"/>
                <a:gd name="T10" fmla="*/ 12 w 82"/>
                <a:gd name="T11" fmla="*/ 47 h 72"/>
                <a:gd name="T12" fmla="*/ 14 w 82"/>
                <a:gd name="T13" fmla="*/ 45 h 72"/>
                <a:gd name="T14" fmla="*/ 16 w 82"/>
                <a:gd name="T15" fmla="*/ 43 h 72"/>
                <a:gd name="T16" fmla="*/ 18 w 82"/>
                <a:gd name="T17" fmla="*/ 40 h 72"/>
                <a:gd name="T18" fmla="*/ 20 w 82"/>
                <a:gd name="T19" fmla="*/ 38 h 72"/>
                <a:gd name="T20" fmla="*/ 23 w 82"/>
                <a:gd name="T21" fmla="*/ 37 h 72"/>
                <a:gd name="T22" fmla="*/ 25 w 82"/>
                <a:gd name="T23" fmla="*/ 34 h 72"/>
                <a:gd name="T24" fmla="*/ 29 w 82"/>
                <a:gd name="T25" fmla="*/ 32 h 72"/>
                <a:gd name="T26" fmla="*/ 32 w 82"/>
                <a:gd name="T27" fmla="*/ 28 h 72"/>
                <a:gd name="T28" fmla="*/ 35 w 82"/>
                <a:gd name="T29" fmla="*/ 27 h 72"/>
                <a:gd name="T30" fmla="*/ 38 w 82"/>
                <a:gd name="T31" fmla="*/ 23 h 72"/>
                <a:gd name="T32" fmla="*/ 41 w 82"/>
                <a:gd name="T33" fmla="*/ 21 h 72"/>
                <a:gd name="T34" fmla="*/ 45 w 82"/>
                <a:gd name="T35" fmla="*/ 18 h 72"/>
                <a:gd name="T36" fmla="*/ 47 w 82"/>
                <a:gd name="T37" fmla="*/ 16 h 72"/>
                <a:gd name="T38" fmla="*/ 51 w 82"/>
                <a:gd name="T39" fmla="*/ 14 h 72"/>
                <a:gd name="T40" fmla="*/ 55 w 82"/>
                <a:gd name="T41" fmla="*/ 11 h 72"/>
                <a:gd name="T42" fmla="*/ 60 w 82"/>
                <a:gd name="T43" fmla="*/ 9 h 72"/>
                <a:gd name="T44" fmla="*/ 63 w 82"/>
                <a:gd name="T45" fmla="*/ 6 h 72"/>
                <a:gd name="T46" fmla="*/ 67 w 82"/>
                <a:gd name="T47" fmla="*/ 4 h 72"/>
                <a:gd name="T48" fmla="*/ 72 w 82"/>
                <a:gd name="T49" fmla="*/ 1 h 72"/>
                <a:gd name="T50" fmla="*/ 82 w 82"/>
                <a:gd name="T51" fmla="*/ 14 h 72"/>
                <a:gd name="T52" fmla="*/ 79 w 82"/>
                <a:gd name="T53" fmla="*/ 15 h 72"/>
                <a:gd name="T54" fmla="*/ 77 w 82"/>
                <a:gd name="T55" fmla="*/ 17 h 72"/>
                <a:gd name="T56" fmla="*/ 73 w 82"/>
                <a:gd name="T57" fmla="*/ 20 h 72"/>
                <a:gd name="T58" fmla="*/ 71 w 82"/>
                <a:gd name="T59" fmla="*/ 21 h 72"/>
                <a:gd name="T60" fmla="*/ 68 w 82"/>
                <a:gd name="T61" fmla="*/ 22 h 72"/>
                <a:gd name="T62" fmla="*/ 66 w 82"/>
                <a:gd name="T63" fmla="*/ 25 h 72"/>
                <a:gd name="T64" fmla="*/ 62 w 82"/>
                <a:gd name="T65" fmla="*/ 27 h 72"/>
                <a:gd name="T66" fmla="*/ 60 w 82"/>
                <a:gd name="T67" fmla="*/ 30 h 72"/>
                <a:gd name="T68" fmla="*/ 57 w 82"/>
                <a:gd name="T69" fmla="*/ 32 h 72"/>
                <a:gd name="T70" fmla="*/ 55 w 82"/>
                <a:gd name="T71" fmla="*/ 33 h 72"/>
                <a:gd name="T72" fmla="*/ 51 w 82"/>
                <a:gd name="T73" fmla="*/ 36 h 72"/>
                <a:gd name="T74" fmla="*/ 49 w 82"/>
                <a:gd name="T75" fmla="*/ 38 h 72"/>
                <a:gd name="T76" fmla="*/ 45 w 82"/>
                <a:gd name="T77" fmla="*/ 40 h 72"/>
                <a:gd name="T78" fmla="*/ 42 w 82"/>
                <a:gd name="T79" fmla="*/ 43 h 72"/>
                <a:gd name="T80" fmla="*/ 39 w 82"/>
                <a:gd name="T81" fmla="*/ 45 h 72"/>
                <a:gd name="T82" fmla="*/ 36 w 82"/>
                <a:gd name="T83" fmla="*/ 47 h 72"/>
                <a:gd name="T84" fmla="*/ 34 w 82"/>
                <a:gd name="T85" fmla="*/ 50 h 72"/>
                <a:gd name="T86" fmla="*/ 30 w 82"/>
                <a:gd name="T87" fmla="*/ 52 h 72"/>
                <a:gd name="T88" fmla="*/ 28 w 82"/>
                <a:gd name="T89" fmla="*/ 55 h 72"/>
                <a:gd name="T90" fmla="*/ 25 w 82"/>
                <a:gd name="T91" fmla="*/ 58 h 72"/>
                <a:gd name="T92" fmla="*/ 23 w 82"/>
                <a:gd name="T93" fmla="*/ 60 h 72"/>
                <a:gd name="T94" fmla="*/ 20 w 82"/>
                <a:gd name="T95" fmla="*/ 62 h 72"/>
                <a:gd name="T96" fmla="*/ 18 w 82"/>
                <a:gd name="T97" fmla="*/ 65 h 72"/>
                <a:gd name="T98" fmla="*/ 16 w 82"/>
                <a:gd name="T99" fmla="*/ 66 h 72"/>
                <a:gd name="T100" fmla="*/ 14 w 82"/>
                <a:gd name="T101" fmla="*/ 70 h 72"/>
                <a:gd name="T102" fmla="*/ 13 w 82"/>
                <a:gd name="T103" fmla="*/ 72 h 72"/>
                <a:gd name="T104" fmla="*/ 0 w 82"/>
                <a:gd name="T105" fmla="*/ 60 h 7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82"/>
                <a:gd name="T160" fmla="*/ 0 h 72"/>
                <a:gd name="T161" fmla="*/ 82 w 82"/>
                <a:gd name="T162" fmla="*/ 72 h 7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82" h="72">
                  <a:moveTo>
                    <a:pt x="0" y="60"/>
                  </a:moveTo>
                  <a:lnTo>
                    <a:pt x="0" y="60"/>
                  </a:lnTo>
                  <a:lnTo>
                    <a:pt x="1" y="59"/>
                  </a:lnTo>
                  <a:lnTo>
                    <a:pt x="1" y="58"/>
                  </a:lnTo>
                  <a:lnTo>
                    <a:pt x="2" y="58"/>
                  </a:lnTo>
                  <a:lnTo>
                    <a:pt x="3" y="55"/>
                  </a:lnTo>
                  <a:lnTo>
                    <a:pt x="5" y="55"/>
                  </a:lnTo>
                  <a:lnTo>
                    <a:pt x="6" y="53"/>
                  </a:lnTo>
                  <a:lnTo>
                    <a:pt x="7" y="52"/>
                  </a:lnTo>
                  <a:lnTo>
                    <a:pt x="8" y="50"/>
                  </a:lnTo>
                  <a:lnTo>
                    <a:pt x="11" y="48"/>
                  </a:lnTo>
                  <a:lnTo>
                    <a:pt x="12" y="47"/>
                  </a:lnTo>
                  <a:lnTo>
                    <a:pt x="13" y="47"/>
                  </a:lnTo>
                  <a:lnTo>
                    <a:pt x="14" y="45"/>
                  </a:lnTo>
                  <a:lnTo>
                    <a:pt x="14" y="44"/>
                  </a:lnTo>
                  <a:lnTo>
                    <a:pt x="16" y="43"/>
                  </a:lnTo>
                  <a:lnTo>
                    <a:pt x="17" y="42"/>
                  </a:lnTo>
                  <a:lnTo>
                    <a:pt x="18" y="40"/>
                  </a:lnTo>
                  <a:lnTo>
                    <a:pt x="19" y="39"/>
                  </a:lnTo>
                  <a:lnTo>
                    <a:pt x="20" y="38"/>
                  </a:lnTo>
                  <a:lnTo>
                    <a:pt x="22" y="37"/>
                  </a:lnTo>
                  <a:lnTo>
                    <a:pt x="23" y="37"/>
                  </a:lnTo>
                  <a:lnTo>
                    <a:pt x="24" y="34"/>
                  </a:lnTo>
                  <a:lnTo>
                    <a:pt x="25" y="34"/>
                  </a:lnTo>
                  <a:lnTo>
                    <a:pt x="27" y="33"/>
                  </a:lnTo>
                  <a:lnTo>
                    <a:pt x="29" y="32"/>
                  </a:lnTo>
                  <a:lnTo>
                    <a:pt x="30" y="30"/>
                  </a:lnTo>
                  <a:lnTo>
                    <a:pt x="32" y="28"/>
                  </a:lnTo>
                  <a:lnTo>
                    <a:pt x="33" y="27"/>
                  </a:lnTo>
                  <a:lnTo>
                    <a:pt x="35" y="27"/>
                  </a:lnTo>
                  <a:lnTo>
                    <a:pt x="36" y="25"/>
                  </a:lnTo>
                  <a:lnTo>
                    <a:pt x="38" y="23"/>
                  </a:lnTo>
                  <a:lnTo>
                    <a:pt x="39" y="22"/>
                  </a:lnTo>
                  <a:lnTo>
                    <a:pt x="41" y="21"/>
                  </a:lnTo>
                  <a:lnTo>
                    <a:pt x="42" y="20"/>
                  </a:lnTo>
                  <a:lnTo>
                    <a:pt x="45" y="18"/>
                  </a:lnTo>
                  <a:lnTo>
                    <a:pt x="46" y="17"/>
                  </a:lnTo>
                  <a:lnTo>
                    <a:pt x="47" y="16"/>
                  </a:lnTo>
                  <a:lnTo>
                    <a:pt x="50" y="15"/>
                  </a:lnTo>
                  <a:lnTo>
                    <a:pt x="51" y="14"/>
                  </a:lnTo>
                  <a:lnTo>
                    <a:pt x="54" y="12"/>
                  </a:lnTo>
                  <a:lnTo>
                    <a:pt x="55" y="11"/>
                  </a:lnTo>
                  <a:lnTo>
                    <a:pt x="57" y="10"/>
                  </a:lnTo>
                  <a:lnTo>
                    <a:pt x="60" y="9"/>
                  </a:lnTo>
                  <a:lnTo>
                    <a:pt x="61" y="8"/>
                  </a:lnTo>
                  <a:lnTo>
                    <a:pt x="63" y="6"/>
                  </a:lnTo>
                  <a:lnTo>
                    <a:pt x="66" y="5"/>
                  </a:lnTo>
                  <a:lnTo>
                    <a:pt x="67" y="4"/>
                  </a:lnTo>
                  <a:lnTo>
                    <a:pt x="69" y="3"/>
                  </a:lnTo>
                  <a:lnTo>
                    <a:pt x="72" y="1"/>
                  </a:lnTo>
                  <a:lnTo>
                    <a:pt x="73" y="0"/>
                  </a:lnTo>
                  <a:lnTo>
                    <a:pt x="82" y="14"/>
                  </a:lnTo>
                  <a:lnTo>
                    <a:pt x="80" y="14"/>
                  </a:lnTo>
                  <a:lnTo>
                    <a:pt x="79" y="15"/>
                  </a:lnTo>
                  <a:lnTo>
                    <a:pt x="78" y="16"/>
                  </a:lnTo>
                  <a:lnTo>
                    <a:pt x="77" y="17"/>
                  </a:lnTo>
                  <a:lnTo>
                    <a:pt x="74" y="17"/>
                  </a:lnTo>
                  <a:lnTo>
                    <a:pt x="73" y="20"/>
                  </a:lnTo>
                  <a:lnTo>
                    <a:pt x="72" y="20"/>
                  </a:lnTo>
                  <a:lnTo>
                    <a:pt x="71" y="21"/>
                  </a:lnTo>
                  <a:lnTo>
                    <a:pt x="69" y="21"/>
                  </a:lnTo>
                  <a:lnTo>
                    <a:pt x="68" y="22"/>
                  </a:lnTo>
                  <a:lnTo>
                    <a:pt x="67" y="23"/>
                  </a:lnTo>
                  <a:lnTo>
                    <a:pt x="66" y="25"/>
                  </a:lnTo>
                  <a:lnTo>
                    <a:pt x="64" y="26"/>
                  </a:lnTo>
                  <a:lnTo>
                    <a:pt x="62" y="27"/>
                  </a:lnTo>
                  <a:lnTo>
                    <a:pt x="61" y="28"/>
                  </a:lnTo>
                  <a:lnTo>
                    <a:pt x="60" y="30"/>
                  </a:lnTo>
                  <a:lnTo>
                    <a:pt x="58" y="30"/>
                  </a:lnTo>
                  <a:lnTo>
                    <a:pt x="57" y="32"/>
                  </a:lnTo>
                  <a:lnTo>
                    <a:pt x="56" y="32"/>
                  </a:lnTo>
                  <a:lnTo>
                    <a:pt x="55" y="33"/>
                  </a:lnTo>
                  <a:lnTo>
                    <a:pt x="52" y="34"/>
                  </a:lnTo>
                  <a:lnTo>
                    <a:pt x="51" y="36"/>
                  </a:lnTo>
                  <a:lnTo>
                    <a:pt x="50" y="37"/>
                  </a:lnTo>
                  <a:lnTo>
                    <a:pt x="49" y="38"/>
                  </a:lnTo>
                  <a:lnTo>
                    <a:pt x="46" y="39"/>
                  </a:lnTo>
                  <a:lnTo>
                    <a:pt x="45" y="40"/>
                  </a:lnTo>
                  <a:lnTo>
                    <a:pt x="44" y="42"/>
                  </a:lnTo>
                  <a:lnTo>
                    <a:pt x="42" y="43"/>
                  </a:lnTo>
                  <a:lnTo>
                    <a:pt x="41" y="44"/>
                  </a:lnTo>
                  <a:lnTo>
                    <a:pt x="39" y="45"/>
                  </a:lnTo>
                  <a:lnTo>
                    <a:pt x="38" y="47"/>
                  </a:lnTo>
                  <a:lnTo>
                    <a:pt x="36" y="47"/>
                  </a:lnTo>
                  <a:lnTo>
                    <a:pt x="35" y="49"/>
                  </a:lnTo>
                  <a:lnTo>
                    <a:pt x="34" y="50"/>
                  </a:lnTo>
                  <a:lnTo>
                    <a:pt x="33" y="52"/>
                  </a:lnTo>
                  <a:lnTo>
                    <a:pt x="30" y="52"/>
                  </a:lnTo>
                  <a:lnTo>
                    <a:pt x="29" y="54"/>
                  </a:lnTo>
                  <a:lnTo>
                    <a:pt x="28" y="55"/>
                  </a:lnTo>
                  <a:lnTo>
                    <a:pt x="27" y="56"/>
                  </a:lnTo>
                  <a:lnTo>
                    <a:pt x="25" y="58"/>
                  </a:lnTo>
                  <a:lnTo>
                    <a:pt x="24" y="59"/>
                  </a:lnTo>
                  <a:lnTo>
                    <a:pt x="23" y="60"/>
                  </a:lnTo>
                  <a:lnTo>
                    <a:pt x="22" y="61"/>
                  </a:lnTo>
                  <a:lnTo>
                    <a:pt x="20" y="62"/>
                  </a:lnTo>
                  <a:lnTo>
                    <a:pt x="19" y="64"/>
                  </a:lnTo>
                  <a:lnTo>
                    <a:pt x="18" y="65"/>
                  </a:lnTo>
                  <a:lnTo>
                    <a:pt x="18" y="66"/>
                  </a:lnTo>
                  <a:lnTo>
                    <a:pt x="16" y="66"/>
                  </a:lnTo>
                  <a:lnTo>
                    <a:pt x="16" y="69"/>
                  </a:lnTo>
                  <a:lnTo>
                    <a:pt x="14" y="70"/>
                  </a:lnTo>
                  <a:lnTo>
                    <a:pt x="13" y="70"/>
                  </a:lnTo>
                  <a:lnTo>
                    <a:pt x="13" y="72"/>
                  </a:lnTo>
                  <a:lnTo>
                    <a:pt x="12" y="72"/>
                  </a:lnTo>
                  <a:lnTo>
                    <a:pt x="0" y="6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96" name="Freeform 213"/>
            <p:cNvSpPr>
              <a:spLocks/>
            </p:cNvSpPr>
            <p:nvPr/>
          </p:nvSpPr>
          <p:spPr bwMode="auto">
            <a:xfrm>
              <a:off x="5937250" y="1755776"/>
              <a:ext cx="49212" cy="142875"/>
            </a:xfrm>
            <a:custGeom>
              <a:avLst/>
              <a:gdLst>
                <a:gd name="T0" fmla="*/ 0 w 31"/>
                <a:gd name="T1" fmla="*/ 84 h 90"/>
                <a:gd name="T2" fmla="*/ 1 w 31"/>
                <a:gd name="T3" fmla="*/ 82 h 90"/>
                <a:gd name="T4" fmla="*/ 2 w 31"/>
                <a:gd name="T5" fmla="*/ 79 h 90"/>
                <a:gd name="T6" fmla="*/ 3 w 31"/>
                <a:gd name="T7" fmla="*/ 76 h 90"/>
                <a:gd name="T8" fmla="*/ 4 w 31"/>
                <a:gd name="T9" fmla="*/ 73 h 90"/>
                <a:gd name="T10" fmla="*/ 5 w 31"/>
                <a:gd name="T11" fmla="*/ 71 h 90"/>
                <a:gd name="T12" fmla="*/ 7 w 31"/>
                <a:gd name="T13" fmla="*/ 68 h 90"/>
                <a:gd name="T14" fmla="*/ 8 w 31"/>
                <a:gd name="T15" fmla="*/ 66 h 90"/>
                <a:gd name="T16" fmla="*/ 8 w 31"/>
                <a:gd name="T17" fmla="*/ 63 h 90"/>
                <a:gd name="T18" fmla="*/ 9 w 31"/>
                <a:gd name="T19" fmla="*/ 61 h 90"/>
                <a:gd name="T20" fmla="*/ 10 w 31"/>
                <a:gd name="T21" fmla="*/ 57 h 90"/>
                <a:gd name="T22" fmla="*/ 12 w 31"/>
                <a:gd name="T23" fmla="*/ 55 h 90"/>
                <a:gd name="T24" fmla="*/ 13 w 31"/>
                <a:gd name="T25" fmla="*/ 51 h 90"/>
                <a:gd name="T26" fmla="*/ 13 w 31"/>
                <a:gd name="T27" fmla="*/ 49 h 90"/>
                <a:gd name="T28" fmla="*/ 14 w 31"/>
                <a:gd name="T29" fmla="*/ 45 h 90"/>
                <a:gd name="T30" fmla="*/ 14 w 31"/>
                <a:gd name="T31" fmla="*/ 41 h 90"/>
                <a:gd name="T32" fmla="*/ 15 w 31"/>
                <a:gd name="T33" fmla="*/ 38 h 90"/>
                <a:gd name="T34" fmla="*/ 17 w 31"/>
                <a:gd name="T35" fmla="*/ 34 h 90"/>
                <a:gd name="T36" fmla="*/ 17 w 31"/>
                <a:gd name="T37" fmla="*/ 29 h 90"/>
                <a:gd name="T38" fmla="*/ 17 w 31"/>
                <a:gd name="T39" fmla="*/ 26 h 90"/>
                <a:gd name="T40" fmla="*/ 18 w 31"/>
                <a:gd name="T41" fmla="*/ 22 h 90"/>
                <a:gd name="T42" fmla="*/ 18 w 31"/>
                <a:gd name="T43" fmla="*/ 17 h 90"/>
                <a:gd name="T44" fmla="*/ 18 w 31"/>
                <a:gd name="T45" fmla="*/ 13 h 90"/>
                <a:gd name="T46" fmla="*/ 18 w 31"/>
                <a:gd name="T47" fmla="*/ 9 h 90"/>
                <a:gd name="T48" fmla="*/ 18 w 31"/>
                <a:gd name="T49" fmla="*/ 4 h 90"/>
                <a:gd name="T50" fmla="*/ 18 w 31"/>
                <a:gd name="T51" fmla="*/ 0 h 90"/>
                <a:gd name="T52" fmla="*/ 31 w 31"/>
                <a:gd name="T53" fmla="*/ 2 h 90"/>
                <a:gd name="T54" fmla="*/ 31 w 31"/>
                <a:gd name="T55" fmla="*/ 5 h 90"/>
                <a:gd name="T56" fmla="*/ 31 w 31"/>
                <a:gd name="T57" fmla="*/ 7 h 90"/>
                <a:gd name="T58" fmla="*/ 31 w 31"/>
                <a:gd name="T59" fmla="*/ 11 h 90"/>
                <a:gd name="T60" fmla="*/ 31 w 31"/>
                <a:gd name="T61" fmla="*/ 14 h 90"/>
                <a:gd name="T62" fmla="*/ 31 w 31"/>
                <a:gd name="T63" fmla="*/ 17 h 90"/>
                <a:gd name="T64" fmla="*/ 31 w 31"/>
                <a:gd name="T65" fmla="*/ 21 h 90"/>
                <a:gd name="T66" fmla="*/ 31 w 31"/>
                <a:gd name="T67" fmla="*/ 23 h 90"/>
                <a:gd name="T68" fmla="*/ 31 w 31"/>
                <a:gd name="T69" fmla="*/ 27 h 90"/>
                <a:gd name="T70" fmla="*/ 31 w 31"/>
                <a:gd name="T71" fmla="*/ 29 h 90"/>
                <a:gd name="T72" fmla="*/ 31 w 31"/>
                <a:gd name="T73" fmla="*/ 33 h 90"/>
                <a:gd name="T74" fmla="*/ 30 w 31"/>
                <a:gd name="T75" fmla="*/ 36 h 90"/>
                <a:gd name="T76" fmla="*/ 30 w 31"/>
                <a:gd name="T77" fmla="*/ 40 h 90"/>
                <a:gd name="T78" fmla="*/ 29 w 31"/>
                <a:gd name="T79" fmla="*/ 44 h 90"/>
                <a:gd name="T80" fmla="*/ 29 w 31"/>
                <a:gd name="T81" fmla="*/ 48 h 90"/>
                <a:gd name="T82" fmla="*/ 27 w 31"/>
                <a:gd name="T83" fmla="*/ 51 h 90"/>
                <a:gd name="T84" fmla="*/ 27 w 31"/>
                <a:gd name="T85" fmla="*/ 55 h 90"/>
                <a:gd name="T86" fmla="*/ 26 w 31"/>
                <a:gd name="T87" fmla="*/ 58 h 90"/>
                <a:gd name="T88" fmla="*/ 25 w 31"/>
                <a:gd name="T89" fmla="*/ 62 h 90"/>
                <a:gd name="T90" fmla="*/ 24 w 31"/>
                <a:gd name="T91" fmla="*/ 66 h 90"/>
                <a:gd name="T92" fmla="*/ 23 w 31"/>
                <a:gd name="T93" fmla="*/ 70 h 90"/>
                <a:gd name="T94" fmla="*/ 22 w 31"/>
                <a:gd name="T95" fmla="*/ 73 h 90"/>
                <a:gd name="T96" fmla="*/ 20 w 31"/>
                <a:gd name="T97" fmla="*/ 77 h 90"/>
                <a:gd name="T98" fmla="*/ 19 w 31"/>
                <a:gd name="T99" fmla="*/ 80 h 90"/>
                <a:gd name="T100" fmla="*/ 17 w 31"/>
                <a:gd name="T101" fmla="*/ 84 h 90"/>
                <a:gd name="T102" fmla="*/ 14 w 31"/>
                <a:gd name="T103" fmla="*/ 86 h 90"/>
                <a:gd name="T104" fmla="*/ 13 w 31"/>
                <a:gd name="T105" fmla="*/ 90 h 9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31"/>
                <a:gd name="T160" fmla="*/ 0 h 90"/>
                <a:gd name="T161" fmla="*/ 31 w 31"/>
                <a:gd name="T162" fmla="*/ 90 h 90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31" h="90">
                  <a:moveTo>
                    <a:pt x="0" y="84"/>
                  </a:moveTo>
                  <a:lnTo>
                    <a:pt x="0" y="84"/>
                  </a:lnTo>
                  <a:lnTo>
                    <a:pt x="1" y="83"/>
                  </a:lnTo>
                  <a:lnTo>
                    <a:pt x="1" y="82"/>
                  </a:lnTo>
                  <a:lnTo>
                    <a:pt x="1" y="80"/>
                  </a:lnTo>
                  <a:lnTo>
                    <a:pt x="2" y="79"/>
                  </a:lnTo>
                  <a:lnTo>
                    <a:pt x="3" y="78"/>
                  </a:lnTo>
                  <a:lnTo>
                    <a:pt x="3" y="76"/>
                  </a:lnTo>
                  <a:lnTo>
                    <a:pt x="4" y="74"/>
                  </a:lnTo>
                  <a:lnTo>
                    <a:pt x="4" y="73"/>
                  </a:lnTo>
                  <a:lnTo>
                    <a:pt x="5" y="72"/>
                  </a:lnTo>
                  <a:lnTo>
                    <a:pt x="5" y="71"/>
                  </a:lnTo>
                  <a:lnTo>
                    <a:pt x="7" y="70"/>
                  </a:lnTo>
                  <a:lnTo>
                    <a:pt x="7" y="68"/>
                  </a:lnTo>
                  <a:lnTo>
                    <a:pt x="7" y="67"/>
                  </a:lnTo>
                  <a:lnTo>
                    <a:pt x="8" y="66"/>
                  </a:lnTo>
                  <a:lnTo>
                    <a:pt x="8" y="65"/>
                  </a:lnTo>
                  <a:lnTo>
                    <a:pt x="8" y="63"/>
                  </a:lnTo>
                  <a:lnTo>
                    <a:pt x="9" y="62"/>
                  </a:lnTo>
                  <a:lnTo>
                    <a:pt x="9" y="61"/>
                  </a:lnTo>
                  <a:lnTo>
                    <a:pt x="9" y="58"/>
                  </a:lnTo>
                  <a:lnTo>
                    <a:pt x="10" y="57"/>
                  </a:lnTo>
                  <a:lnTo>
                    <a:pt x="12" y="56"/>
                  </a:lnTo>
                  <a:lnTo>
                    <a:pt x="12" y="55"/>
                  </a:lnTo>
                  <a:lnTo>
                    <a:pt x="12" y="54"/>
                  </a:lnTo>
                  <a:lnTo>
                    <a:pt x="13" y="51"/>
                  </a:lnTo>
                  <a:lnTo>
                    <a:pt x="13" y="50"/>
                  </a:lnTo>
                  <a:lnTo>
                    <a:pt x="13" y="49"/>
                  </a:lnTo>
                  <a:lnTo>
                    <a:pt x="14" y="46"/>
                  </a:lnTo>
                  <a:lnTo>
                    <a:pt x="14" y="45"/>
                  </a:lnTo>
                  <a:lnTo>
                    <a:pt x="14" y="43"/>
                  </a:lnTo>
                  <a:lnTo>
                    <a:pt x="14" y="41"/>
                  </a:lnTo>
                  <a:lnTo>
                    <a:pt x="15" y="39"/>
                  </a:lnTo>
                  <a:lnTo>
                    <a:pt x="15" y="38"/>
                  </a:lnTo>
                  <a:lnTo>
                    <a:pt x="15" y="35"/>
                  </a:lnTo>
                  <a:lnTo>
                    <a:pt x="17" y="34"/>
                  </a:lnTo>
                  <a:lnTo>
                    <a:pt x="17" y="32"/>
                  </a:lnTo>
                  <a:lnTo>
                    <a:pt x="17" y="29"/>
                  </a:lnTo>
                  <a:lnTo>
                    <a:pt x="17" y="28"/>
                  </a:lnTo>
                  <a:lnTo>
                    <a:pt x="17" y="26"/>
                  </a:lnTo>
                  <a:lnTo>
                    <a:pt x="17" y="24"/>
                  </a:lnTo>
                  <a:lnTo>
                    <a:pt x="18" y="22"/>
                  </a:lnTo>
                  <a:lnTo>
                    <a:pt x="18" y="19"/>
                  </a:lnTo>
                  <a:lnTo>
                    <a:pt x="18" y="17"/>
                  </a:lnTo>
                  <a:lnTo>
                    <a:pt x="18" y="14"/>
                  </a:lnTo>
                  <a:lnTo>
                    <a:pt x="18" y="13"/>
                  </a:lnTo>
                  <a:lnTo>
                    <a:pt x="18" y="11"/>
                  </a:lnTo>
                  <a:lnTo>
                    <a:pt x="18" y="9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18" y="1"/>
                  </a:lnTo>
                  <a:lnTo>
                    <a:pt x="18" y="0"/>
                  </a:lnTo>
                  <a:lnTo>
                    <a:pt x="31" y="1"/>
                  </a:lnTo>
                  <a:lnTo>
                    <a:pt x="31" y="2"/>
                  </a:lnTo>
                  <a:lnTo>
                    <a:pt x="31" y="4"/>
                  </a:lnTo>
                  <a:lnTo>
                    <a:pt x="31" y="5"/>
                  </a:lnTo>
                  <a:lnTo>
                    <a:pt x="31" y="6"/>
                  </a:lnTo>
                  <a:lnTo>
                    <a:pt x="31" y="7"/>
                  </a:lnTo>
                  <a:lnTo>
                    <a:pt x="31" y="9"/>
                  </a:lnTo>
                  <a:lnTo>
                    <a:pt x="31" y="11"/>
                  </a:lnTo>
                  <a:lnTo>
                    <a:pt x="31" y="13"/>
                  </a:lnTo>
                  <a:lnTo>
                    <a:pt x="31" y="14"/>
                  </a:lnTo>
                  <a:lnTo>
                    <a:pt x="31" y="16"/>
                  </a:lnTo>
                  <a:lnTo>
                    <a:pt x="31" y="17"/>
                  </a:lnTo>
                  <a:lnTo>
                    <a:pt x="31" y="18"/>
                  </a:lnTo>
                  <a:lnTo>
                    <a:pt x="31" y="21"/>
                  </a:lnTo>
                  <a:lnTo>
                    <a:pt x="31" y="22"/>
                  </a:lnTo>
                  <a:lnTo>
                    <a:pt x="31" y="23"/>
                  </a:lnTo>
                  <a:lnTo>
                    <a:pt x="31" y="24"/>
                  </a:lnTo>
                  <a:lnTo>
                    <a:pt x="31" y="27"/>
                  </a:lnTo>
                  <a:lnTo>
                    <a:pt x="31" y="28"/>
                  </a:lnTo>
                  <a:lnTo>
                    <a:pt x="31" y="29"/>
                  </a:lnTo>
                  <a:lnTo>
                    <a:pt x="31" y="32"/>
                  </a:lnTo>
                  <a:lnTo>
                    <a:pt x="31" y="33"/>
                  </a:lnTo>
                  <a:lnTo>
                    <a:pt x="30" y="34"/>
                  </a:lnTo>
                  <a:lnTo>
                    <a:pt x="30" y="36"/>
                  </a:lnTo>
                  <a:lnTo>
                    <a:pt x="30" y="38"/>
                  </a:lnTo>
                  <a:lnTo>
                    <a:pt x="30" y="40"/>
                  </a:lnTo>
                  <a:lnTo>
                    <a:pt x="30" y="41"/>
                  </a:lnTo>
                  <a:lnTo>
                    <a:pt x="29" y="44"/>
                  </a:lnTo>
                  <a:lnTo>
                    <a:pt x="29" y="45"/>
                  </a:lnTo>
                  <a:lnTo>
                    <a:pt x="29" y="48"/>
                  </a:lnTo>
                  <a:lnTo>
                    <a:pt x="29" y="49"/>
                  </a:lnTo>
                  <a:lnTo>
                    <a:pt x="27" y="51"/>
                  </a:lnTo>
                  <a:lnTo>
                    <a:pt x="27" y="54"/>
                  </a:lnTo>
                  <a:lnTo>
                    <a:pt x="27" y="55"/>
                  </a:lnTo>
                  <a:lnTo>
                    <a:pt x="27" y="56"/>
                  </a:lnTo>
                  <a:lnTo>
                    <a:pt x="26" y="58"/>
                  </a:lnTo>
                  <a:lnTo>
                    <a:pt x="26" y="60"/>
                  </a:lnTo>
                  <a:lnTo>
                    <a:pt x="25" y="62"/>
                  </a:lnTo>
                  <a:lnTo>
                    <a:pt x="25" y="65"/>
                  </a:lnTo>
                  <a:lnTo>
                    <a:pt x="24" y="66"/>
                  </a:lnTo>
                  <a:lnTo>
                    <a:pt x="23" y="67"/>
                  </a:lnTo>
                  <a:lnTo>
                    <a:pt x="23" y="70"/>
                  </a:lnTo>
                  <a:lnTo>
                    <a:pt x="23" y="72"/>
                  </a:lnTo>
                  <a:lnTo>
                    <a:pt x="22" y="73"/>
                  </a:lnTo>
                  <a:lnTo>
                    <a:pt x="22" y="76"/>
                  </a:lnTo>
                  <a:lnTo>
                    <a:pt x="20" y="77"/>
                  </a:lnTo>
                  <a:lnTo>
                    <a:pt x="19" y="79"/>
                  </a:lnTo>
                  <a:lnTo>
                    <a:pt x="19" y="80"/>
                  </a:lnTo>
                  <a:lnTo>
                    <a:pt x="18" y="82"/>
                  </a:lnTo>
                  <a:lnTo>
                    <a:pt x="17" y="84"/>
                  </a:lnTo>
                  <a:lnTo>
                    <a:pt x="15" y="85"/>
                  </a:lnTo>
                  <a:lnTo>
                    <a:pt x="14" y="86"/>
                  </a:lnTo>
                  <a:lnTo>
                    <a:pt x="14" y="89"/>
                  </a:lnTo>
                  <a:lnTo>
                    <a:pt x="13" y="90"/>
                  </a:lnTo>
                  <a:lnTo>
                    <a:pt x="0" y="84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97" name="Freeform 209"/>
            <p:cNvSpPr>
              <a:spLocks/>
            </p:cNvSpPr>
            <p:nvPr/>
          </p:nvSpPr>
          <p:spPr bwMode="auto">
            <a:xfrm>
              <a:off x="6116638" y="2239963"/>
              <a:ext cx="88900" cy="106363"/>
            </a:xfrm>
            <a:custGeom>
              <a:avLst/>
              <a:gdLst>
                <a:gd name="T0" fmla="*/ 5 w 56"/>
                <a:gd name="T1" fmla="*/ 1 h 67"/>
                <a:gd name="T2" fmla="*/ 5 w 56"/>
                <a:gd name="T3" fmla="*/ 6 h 67"/>
                <a:gd name="T4" fmla="*/ 5 w 56"/>
                <a:gd name="T5" fmla="*/ 10 h 67"/>
                <a:gd name="T6" fmla="*/ 4 w 56"/>
                <a:gd name="T7" fmla="*/ 12 h 67"/>
                <a:gd name="T8" fmla="*/ 4 w 56"/>
                <a:gd name="T9" fmla="*/ 17 h 67"/>
                <a:gd name="T10" fmla="*/ 4 w 56"/>
                <a:gd name="T11" fmla="*/ 22 h 67"/>
                <a:gd name="T12" fmla="*/ 4 w 56"/>
                <a:gd name="T13" fmla="*/ 26 h 67"/>
                <a:gd name="T14" fmla="*/ 4 w 56"/>
                <a:gd name="T15" fmla="*/ 31 h 67"/>
                <a:gd name="T16" fmla="*/ 2 w 56"/>
                <a:gd name="T17" fmla="*/ 36 h 67"/>
                <a:gd name="T18" fmla="*/ 2 w 56"/>
                <a:gd name="T19" fmla="*/ 42 h 67"/>
                <a:gd name="T20" fmla="*/ 2 w 56"/>
                <a:gd name="T21" fmla="*/ 45 h 67"/>
                <a:gd name="T22" fmla="*/ 2 w 56"/>
                <a:gd name="T23" fmla="*/ 50 h 67"/>
                <a:gd name="T24" fmla="*/ 1 w 56"/>
                <a:gd name="T25" fmla="*/ 55 h 67"/>
                <a:gd name="T26" fmla="*/ 1 w 56"/>
                <a:gd name="T27" fmla="*/ 60 h 67"/>
                <a:gd name="T28" fmla="*/ 1 w 56"/>
                <a:gd name="T29" fmla="*/ 64 h 67"/>
                <a:gd name="T30" fmla="*/ 1 w 56"/>
                <a:gd name="T31" fmla="*/ 67 h 67"/>
                <a:gd name="T32" fmla="*/ 5 w 56"/>
                <a:gd name="T33" fmla="*/ 67 h 67"/>
                <a:gd name="T34" fmla="*/ 10 w 56"/>
                <a:gd name="T35" fmla="*/ 67 h 67"/>
                <a:gd name="T36" fmla="*/ 15 w 56"/>
                <a:gd name="T37" fmla="*/ 67 h 67"/>
                <a:gd name="T38" fmla="*/ 18 w 56"/>
                <a:gd name="T39" fmla="*/ 67 h 67"/>
                <a:gd name="T40" fmla="*/ 22 w 56"/>
                <a:gd name="T41" fmla="*/ 67 h 67"/>
                <a:gd name="T42" fmla="*/ 26 w 56"/>
                <a:gd name="T43" fmla="*/ 66 h 67"/>
                <a:gd name="T44" fmla="*/ 29 w 56"/>
                <a:gd name="T45" fmla="*/ 66 h 67"/>
                <a:gd name="T46" fmla="*/ 33 w 56"/>
                <a:gd name="T47" fmla="*/ 64 h 67"/>
                <a:gd name="T48" fmla="*/ 37 w 56"/>
                <a:gd name="T49" fmla="*/ 64 h 67"/>
                <a:gd name="T50" fmla="*/ 42 w 56"/>
                <a:gd name="T51" fmla="*/ 60 h 67"/>
                <a:gd name="T52" fmla="*/ 46 w 56"/>
                <a:gd name="T53" fmla="*/ 55 h 67"/>
                <a:gd name="T54" fmla="*/ 50 w 56"/>
                <a:gd name="T55" fmla="*/ 51 h 67"/>
                <a:gd name="T56" fmla="*/ 51 w 56"/>
                <a:gd name="T57" fmla="*/ 48 h 67"/>
                <a:gd name="T58" fmla="*/ 54 w 56"/>
                <a:gd name="T59" fmla="*/ 43 h 67"/>
                <a:gd name="T60" fmla="*/ 55 w 56"/>
                <a:gd name="T61" fmla="*/ 39 h 67"/>
                <a:gd name="T62" fmla="*/ 55 w 56"/>
                <a:gd name="T63" fmla="*/ 36 h 67"/>
                <a:gd name="T64" fmla="*/ 56 w 56"/>
                <a:gd name="T65" fmla="*/ 32 h 67"/>
                <a:gd name="T66" fmla="*/ 56 w 56"/>
                <a:gd name="T67" fmla="*/ 28 h 67"/>
                <a:gd name="T68" fmla="*/ 56 w 56"/>
                <a:gd name="T69" fmla="*/ 24 h 67"/>
                <a:gd name="T70" fmla="*/ 56 w 56"/>
                <a:gd name="T71" fmla="*/ 20 h 67"/>
                <a:gd name="T72" fmla="*/ 56 w 56"/>
                <a:gd name="T73" fmla="*/ 15 h 67"/>
                <a:gd name="T74" fmla="*/ 55 w 56"/>
                <a:gd name="T75" fmla="*/ 10 h 67"/>
                <a:gd name="T76" fmla="*/ 54 w 56"/>
                <a:gd name="T77" fmla="*/ 7 h 67"/>
                <a:gd name="T78" fmla="*/ 54 w 56"/>
                <a:gd name="T79" fmla="*/ 4 h 67"/>
                <a:gd name="T80" fmla="*/ 50 w 56"/>
                <a:gd name="T81" fmla="*/ 2 h 67"/>
                <a:gd name="T82" fmla="*/ 45 w 56"/>
                <a:gd name="T83" fmla="*/ 2 h 67"/>
                <a:gd name="T84" fmla="*/ 40 w 56"/>
                <a:gd name="T85" fmla="*/ 2 h 67"/>
                <a:gd name="T86" fmla="*/ 37 w 56"/>
                <a:gd name="T87" fmla="*/ 2 h 67"/>
                <a:gd name="T88" fmla="*/ 33 w 56"/>
                <a:gd name="T89" fmla="*/ 1 h 67"/>
                <a:gd name="T90" fmla="*/ 29 w 56"/>
                <a:gd name="T91" fmla="*/ 1 h 67"/>
                <a:gd name="T92" fmla="*/ 26 w 56"/>
                <a:gd name="T93" fmla="*/ 1 h 67"/>
                <a:gd name="T94" fmla="*/ 22 w 56"/>
                <a:gd name="T95" fmla="*/ 1 h 67"/>
                <a:gd name="T96" fmla="*/ 18 w 56"/>
                <a:gd name="T97" fmla="*/ 1 h 67"/>
                <a:gd name="T98" fmla="*/ 15 w 56"/>
                <a:gd name="T99" fmla="*/ 0 h 67"/>
                <a:gd name="T100" fmla="*/ 10 w 56"/>
                <a:gd name="T101" fmla="*/ 0 h 67"/>
                <a:gd name="T102" fmla="*/ 5 w 56"/>
                <a:gd name="T103" fmla="*/ 0 h 6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6"/>
                <a:gd name="T157" fmla="*/ 0 h 67"/>
                <a:gd name="T158" fmla="*/ 56 w 56"/>
                <a:gd name="T159" fmla="*/ 67 h 67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6" h="67">
                  <a:moveTo>
                    <a:pt x="5" y="0"/>
                  </a:moveTo>
                  <a:lnTo>
                    <a:pt x="5" y="0"/>
                  </a:lnTo>
                  <a:lnTo>
                    <a:pt x="5" y="1"/>
                  </a:lnTo>
                  <a:lnTo>
                    <a:pt x="5" y="2"/>
                  </a:lnTo>
                  <a:lnTo>
                    <a:pt x="5" y="5"/>
                  </a:lnTo>
                  <a:lnTo>
                    <a:pt x="5" y="6"/>
                  </a:lnTo>
                  <a:lnTo>
                    <a:pt x="5" y="7"/>
                  </a:lnTo>
                  <a:lnTo>
                    <a:pt x="5" y="9"/>
                  </a:lnTo>
                  <a:lnTo>
                    <a:pt x="5" y="10"/>
                  </a:lnTo>
                  <a:lnTo>
                    <a:pt x="5" y="11"/>
                  </a:lnTo>
                  <a:lnTo>
                    <a:pt x="5" y="12"/>
                  </a:lnTo>
                  <a:lnTo>
                    <a:pt x="4" y="12"/>
                  </a:lnTo>
                  <a:lnTo>
                    <a:pt x="4" y="14"/>
                  </a:lnTo>
                  <a:lnTo>
                    <a:pt x="4" y="16"/>
                  </a:lnTo>
                  <a:lnTo>
                    <a:pt x="4" y="17"/>
                  </a:lnTo>
                  <a:lnTo>
                    <a:pt x="4" y="20"/>
                  </a:lnTo>
                  <a:lnTo>
                    <a:pt x="4" y="21"/>
                  </a:lnTo>
                  <a:lnTo>
                    <a:pt x="4" y="22"/>
                  </a:lnTo>
                  <a:lnTo>
                    <a:pt x="4" y="23"/>
                  </a:lnTo>
                  <a:lnTo>
                    <a:pt x="4" y="24"/>
                  </a:lnTo>
                  <a:lnTo>
                    <a:pt x="4" y="26"/>
                  </a:lnTo>
                  <a:lnTo>
                    <a:pt x="4" y="27"/>
                  </a:lnTo>
                  <a:lnTo>
                    <a:pt x="4" y="28"/>
                  </a:lnTo>
                  <a:lnTo>
                    <a:pt x="4" y="31"/>
                  </a:lnTo>
                  <a:lnTo>
                    <a:pt x="4" y="33"/>
                  </a:lnTo>
                  <a:lnTo>
                    <a:pt x="4" y="34"/>
                  </a:lnTo>
                  <a:lnTo>
                    <a:pt x="2" y="36"/>
                  </a:lnTo>
                  <a:lnTo>
                    <a:pt x="2" y="37"/>
                  </a:lnTo>
                  <a:lnTo>
                    <a:pt x="2" y="39"/>
                  </a:lnTo>
                  <a:lnTo>
                    <a:pt x="2" y="42"/>
                  </a:lnTo>
                  <a:lnTo>
                    <a:pt x="2" y="43"/>
                  </a:lnTo>
                  <a:lnTo>
                    <a:pt x="2" y="44"/>
                  </a:lnTo>
                  <a:lnTo>
                    <a:pt x="2" y="45"/>
                  </a:lnTo>
                  <a:lnTo>
                    <a:pt x="2" y="46"/>
                  </a:lnTo>
                  <a:lnTo>
                    <a:pt x="2" y="48"/>
                  </a:lnTo>
                  <a:lnTo>
                    <a:pt x="2" y="50"/>
                  </a:lnTo>
                  <a:lnTo>
                    <a:pt x="2" y="53"/>
                  </a:lnTo>
                  <a:lnTo>
                    <a:pt x="1" y="54"/>
                  </a:lnTo>
                  <a:lnTo>
                    <a:pt x="1" y="55"/>
                  </a:lnTo>
                  <a:lnTo>
                    <a:pt x="1" y="58"/>
                  </a:lnTo>
                  <a:lnTo>
                    <a:pt x="1" y="59"/>
                  </a:lnTo>
                  <a:lnTo>
                    <a:pt x="1" y="60"/>
                  </a:lnTo>
                  <a:lnTo>
                    <a:pt x="1" y="61"/>
                  </a:lnTo>
                  <a:lnTo>
                    <a:pt x="1" y="63"/>
                  </a:lnTo>
                  <a:lnTo>
                    <a:pt x="1" y="64"/>
                  </a:lnTo>
                  <a:lnTo>
                    <a:pt x="0" y="65"/>
                  </a:lnTo>
                  <a:lnTo>
                    <a:pt x="0" y="67"/>
                  </a:lnTo>
                  <a:lnTo>
                    <a:pt x="1" y="67"/>
                  </a:lnTo>
                  <a:lnTo>
                    <a:pt x="2" y="67"/>
                  </a:lnTo>
                  <a:lnTo>
                    <a:pt x="4" y="67"/>
                  </a:lnTo>
                  <a:lnTo>
                    <a:pt x="5" y="67"/>
                  </a:lnTo>
                  <a:lnTo>
                    <a:pt x="6" y="67"/>
                  </a:lnTo>
                  <a:lnTo>
                    <a:pt x="7" y="67"/>
                  </a:lnTo>
                  <a:lnTo>
                    <a:pt x="10" y="67"/>
                  </a:lnTo>
                  <a:lnTo>
                    <a:pt x="11" y="67"/>
                  </a:lnTo>
                  <a:lnTo>
                    <a:pt x="12" y="67"/>
                  </a:lnTo>
                  <a:lnTo>
                    <a:pt x="15" y="67"/>
                  </a:lnTo>
                  <a:lnTo>
                    <a:pt x="16" y="67"/>
                  </a:lnTo>
                  <a:lnTo>
                    <a:pt x="17" y="67"/>
                  </a:lnTo>
                  <a:lnTo>
                    <a:pt x="18" y="67"/>
                  </a:lnTo>
                  <a:lnTo>
                    <a:pt x="20" y="67"/>
                  </a:lnTo>
                  <a:lnTo>
                    <a:pt x="21" y="67"/>
                  </a:lnTo>
                  <a:lnTo>
                    <a:pt x="22" y="67"/>
                  </a:lnTo>
                  <a:lnTo>
                    <a:pt x="23" y="67"/>
                  </a:lnTo>
                  <a:lnTo>
                    <a:pt x="24" y="67"/>
                  </a:lnTo>
                  <a:lnTo>
                    <a:pt x="26" y="66"/>
                  </a:lnTo>
                  <a:lnTo>
                    <a:pt x="27" y="66"/>
                  </a:lnTo>
                  <a:lnTo>
                    <a:pt x="28" y="66"/>
                  </a:lnTo>
                  <a:lnTo>
                    <a:pt x="29" y="66"/>
                  </a:lnTo>
                  <a:lnTo>
                    <a:pt x="30" y="66"/>
                  </a:lnTo>
                  <a:lnTo>
                    <a:pt x="32" y="65"/>
                  </a:lnTo>
                  <a:lnTo>
                    <a:pt x="33" y="64"/>
                  </a:lnTo>
                  <a:lnTo>
                    <a:pt x="34" y="64"/>
                  </a:lnTo>
                  <a:lnTo>
                    <a:pt x="35" y="64"/>
                  </a:lnTo>
                  <a:lnTo>
                    <a:pt x="37" y="64"/>
                  </a:lnTo>
                  <a:lnTo>
                    <a:pt x="38" y="63"/>
                  </a:lnTo>
                  <a:lnTo>
                    <a:pt x="40" y="61"/>
                  </a:lnTo>
                  <a:lnTo>
                    <a:pt x="42" y="60"/>
                  </a:lnTo>
                  <a:lnTo>
                    <a:pt x="44" y="59"/>
                  </a:lnTo>
                  <a:lnTo>
                    <a:pt x="45" y="58"/>
                  </a:lnTo>
                  <a:lnTo>
                    <a:pt x="46" y="55"/>
                  </a:lnTo>
                  <a:lnTo>
                    <a:pt x="48" y="54"/>
                  </a:lnTo>
                  <a:lnTo>
                    <a:pt x="50" y="53"/>
                  </a:lnTo>
                  <a:lnTo>
                    <a:pt x="50" y="51"/>
                  </a:lnTo>
                  <a:lnTo>
                    <a:pt x="50" y="50"/>
                  </a:lnTo>
                  <a:lnTo>
                    <a:pt x="51" y="49"/>
                  </a:lnTo>
                  <a:lnTo>
                    <a:pt x="51" y="48"/>
                  </a:lnTo>
                  <a:lnTo>
                    <a:pt x="52" y="45"/>
                  </a:lnTo>
                  <a:lnTo>
                    <a:pt x="52" y="44"/>
                  </a:lnTo>
                  <a:lnTo>
                    <a:pt x="54" y="43"/>
                  </a:lnTo>
                  <a:lnTo>
                    <a:pt x="54" y="42"/>
                  </a:lnTo>
                  <a:lnTo>
                    <a:pt x="54" y="41"/>
                  </a:lnTo>
                  <a:lnTo>
                    <a:pt x="55" y="39"/>
                  </a:lnTo>
                  <a:lnTo>
                    <a:pt x="55" y="38"/>
                  </a:lnTo>
                  <a:lnTo>
                    <a:pt x="55" y="37"/>
                  </a:lnTo>
                  <a:lnTo>
                    <a:pt x="55" y="36"/>
                  </a:lnTo>
                  <a:lnTo>
                    <a:pt x="55" y="34"/>
                  </a:lnTo>
                  <a:lnTo>
                    <a:pt x="56" y="33"/>
                  </a:lnTo>
                  <a:lnTo>
                    <a:pt x="56" y="32"/>
                  </a:lnTo>
                  <a:lnTo>
                    <a:pt x="56" y="31"/>
                  </a:lnTo>
                  <a:lnTo>
                    <a:pt x="56" y="29"/>
                  </a:lnTo>
                  <a:lnTo>
                    <a:pt x="56" y="28"/>
                  </a:lnTo>
                  <a:lnTo>
                    <a:pt x="56" y="27"/>
                  </a:lnTo>
                  <a:lnTo>
                    <a:pt x="56" y="26"/>
                  </a:lnTo>
                  <a:lnTo>
                    <a:pt x="56" y="24"/>
                  </a:lnTo>
                  <a:lnTo>
                    <a:pt x="56" y="23"/>
                  </a:lnTo>
                  <a:lnTo>
                    <a:pt x="56" y="21"/>
                  </a:lnTo>
                  <a:lnTo>
                    <a:pt x="56" y="20"/>
                  </a:lnTo>
                  <a:lnTo>
                    <a:pt x="56" y="19"/>
                  </a:lnTo>
                  <a:lnTo>
                    <a:pt x="56" y="16"/>
                  </a:lnTo>
                  <a:lnTo>
                    <a:pt x="56" y="15"/>
                  </a:lnTo>
                  <a:lnTo>
                    <a:pt x="55" y="12"/>
                  </a:lnTo>
                  <a:lnTo>
                    <a:pt x="55" y="11"/>
                  </a:lnTo>
                  <a:lnTo>
                    <a:pt x="55" y="10"/>
                  </a:lnTo>
                  <a:lnTo>
                    <a:pt x="55" y="9"/>
                  </a:lnTo>
                  <a:lnTo>
                    <a:pt x="55" y="7"/>
                  </a:lnTo>
                  <a:lnTo>
                    <a:pt x="54" y="7"/>
                  </a:lnTo>
                  <a:lnTo>
                    <a:pt x="54" y="6"/>
                  </a:lnTo>
                  <a:lnTo>
                    <a:pt x="54" y="5"/>
                  </a:lnTo>
                  <a:lnTo>
                    <a:pt x="54" y="4"/>
                  </a:lnTo>
                  <a:lnTo>
                    <a:pt x="52" y="2"/>
                  </a:lnTo>
                  <a:lnTo>
                    <a:pt x="51" y="2"/>
                  </a:lnTo>
                  <a:lnTo>
                    <a:pt x="50" y="2"/>
                  </a:lnTo>
                  <a:lnTo>
                    <a:pt x="49" y="2"/>
                  </a:lnTo>
                  <a:lnTo>
                    <a:pt x="46" y="2"/>
                  </a:lnTo>
                  <a:lnTo>
                    <a:pt x="45" y="2"/>
                  </a:lnTo>
                  <a:lnTo>
                    <a:pt x="44" y="2"/>
                  </a:lnTo>
                  <a:lnTo>
                    <a:pt x="43" y="2"/>
                  </a:lnTo>
                  <a:lnTo>
                    <a:pt x="40" y="2"/>
                  </a:lnTo>
                  <a:lnTo>
                    <a:pt x="39" y="2"/>
                  </a:lnTo>
                  <a:lnTo>
                    <a:pt x="38" y="2"/>
                  </a:lnTo>
                  <a:lnTo>
                    <a:pt x="37" y="2"/>
                  </a:lnTo>
                  <a:lnTo>
                    <a:pt x="35" y="2"/>
                  </a:lnTo>
                  <a:lnTo>
                    <a:pt x="34" y="1"/>
                  </a:lnTo>
                  <a:lnTo>
                    <a:pt x="33" y="1"/>
                  </a:lnTo>
                  <a:lnTo>
                    <a:pt x="32" y="1"/>
                  </a:lnTo>
                  <a:lnTo>
                    <a:pt x="30" y="1"/>
                  </a:lnTo>
                  <a:lnTo>
                    <a:pt x="29" y="1"/>
                  </a:lnTo>
                  <a:lnTo>
                    <a:pt x="28" y="1"/>
                  </a:lnTo>
                  <a:lnTo>
                    <a:pt x="27" y="1"/>
                  </a:lnTo>
                  <a:lnTo>
                    <a:pt x="26" y="1"/>
                  </a:lnTo>
                  <a:lnTo>
                    <a:pt x="24" y="1"/>
                  </a:lnTo>
                  <a:lnTo>
                    <a:pt x="23" y="1"/>
                  </a:lnTo>
                  <a:lnTo>
                    <a:pt x="22" y="1"/>
                  </a:lnTo>
                  <a:lnTo>
                    <a:pt x="21" y="1"/>
                  </a:lnTo>
                  <a:lnTo>
                    <a:pt x="20" y="1"/>
                  </a:lnTo>
                  <a:lnTo>
                    <a:pt x="18" y="1"/>
                  </a:lnTo>
                  <a:lnTo>
                    <a:pt x="17" y="1"/>
                  </a:lnTo>
                  <a:lnTo>
                    <a:pt x="16" y="1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98" name="Freeform 210"/>
            <p:cNvSpPr>
              <a:spLocks/>
            </p:cNvSpPr>
            <p:nvPr/>
          </p:nvSpPr>
          <p:spPr bwMode="auto">
            <a:xfrm>
              <a:off x="5675313" y="1819276"/>
              <a:ext cx="255587" cy="206375"/>
            </a:xfrm>
            <a:custGeom>
              <a:avLst/>
              <a:gdLst>
                <a:gd name="T0" fmla="*/ 41 w 161"/>
                <a:gd name="T1" fmla="*/ 127 h 130"/>
                <a:gd name="T2" fmla="*/ 40 w 161"/>
                <a:gd name="T3" fmla="*/ 121 h 130"/>
                <a:gd name="T4" fmla="*/ 37 w 161"/>
                <a:gd name="T5" fmla="*/ 116 h 130"/>
                <a:gd name="T6" fmla="*/ 36 w 161"/>
                <a:gd name="T7" fmla="*/ 110 h 130"/>
                <a:gd name="T8" fmla="*/ 35 w 161"/>
                <a:gd name="T9" fmla="*/ 105 h 130"/>
                <a:gd name="T10" fmla="*/ 33 w 161"/>
                <a:gd name="T11" fmla="*/ 99 h 130"/>
                <a:gd name="T12" fmla="*/ 31 w 161"/>
                <a:gd name="T13" fmla="*/ 92 h 130"/>
                <a:gd name="T14" fmla="*/ 29 w 161"/>
                <a:gd name="T15" fmla="*/ 86 h 130"/>
                <a:gd name="T16" fmla="*/ 28 w 161"/>
                <a:gd name="T17" fmla="*/ 78 h 130"/>
                <a:gd name="T18" fmla="*/ 25 w 161"/>
                <a:gd name="T19" fmla="*/ 70 h 130"/>
                <a:gd name="T20" fmla="*/ 24 w 161"/>
                <a:gd name="T21" fmla="*/ 61 h 130"/>
                <a:gd name="T22" fmla="*/ 23 w 161"/>
                <a:gd name="T23" fmla="*/ 54 h 130"/>
                <a:gd name="T24" fmla="*/ 22 w 161"/>
                <a:gd name="T25" fmla="*/ 44 h 130"/>
                <a:gd name="T26" fmla="*/ 58 w 161"/>
                <a:gd name="T27" fmla="*/ 20 h 130"/>
                <a:gd name="T28" fmla="*/ 63 w 161"/>
                <a:gd name="T29" fmla="*/ 20 h 130"/>
                <a:gd name="T30" fmla="*/ 68 w 161"/>
                <a:gd name="T31" fmla="*/ 21 h 130"/>
                <a:gd name="T32" fmla="*/ 75 w 161"/>
                <a:gd name="T33" fmla="*/ 21 h 130"/>
                <a:gd name="T34" fmla="*/ 81 w 161"/>
                <a:gd name="T35" fmla="*/ 22 h 130"/>
                <a:gd name="T36" fmla="*/ 89 w 161"/>
                <a:gd name="T37" fmla="*/ 23 h 130"/>
                <a:gd name="T38" fmla="*/ 96 w 161"/>
                <a:gd name="T39" fmla="*/ 25 h 130"/>
                <a:gd name="T40" fmla="*/ 105 w 161"/>
                <a:gd name="T41" fmla="*/ 26 h 130"/>
                <a:gd name="T42" fmla="*/ 113 w 161"/>
                <a:gd name="T43" fmla="*/ 28 h 130"/>
                <a:gd name="T44" fmla="*/ 122 w 161"/>
                <a:gd name="T45" fmla="*/ 31 h 130"/>
                <a:gd name="T46" fmla="*/ 131 w 161"/>
                <a:gd name="T47" fmla="*/ 33 h 130"/>
                <a:gd name="T48" fmla="*/ 141 w 161"/>
                <a:gd name="T49" fmla="*/ 38 h 130"/>
                <a:gd name="T50" fmla="*/ 150 w 161"/>
                <a:gd name="T51" fmla="*/ 42 h 130"/>
                <a:gd name="T52" fmla="*/ 160 w 161"/>
                <a:gd name="T53" fmla="*/ 46 h 130"/>
                <a:gd name="T54" fmla="*/ 161 w 161"/>
                <a:gd name="T55" fmla="*/ 51 h 130"/>
                <a:gd name="T56" fmla="*/ 158 w 161"/>
                <a:gd name="T57" fmla="*/ 56 h 130"/>
                <a:gd name="T58" fmla="*/ 157 w 161"/>
                <a:gd name="T59" fmla="*/ 61 h 130"/>
                <a:gd name="T60" fmla="*/ 156 w 161"/>
                <a:gd name="T61" fmla="*/ 66 h 130"/>
                <a:gd name="T62" fmla="*/ 153 w 161"/>
                <a:gd name="T63" fmla="*/ 72 h 130"/>
                <a:gd name="T64" fmla="*/ 152 w 161"/>
                <a:gd name="T65" fmla="*/ 78 h 130"/>
                <a:gd name="T66" fmla="*/ 151 w 161"/>
                <a:gd name="T67" fmla="*/ 84 h 130"/>
                <a:gd name="T68" fmla="*/ 150 w 161"/>
                <a:gd name="T69" fmla="*/ 90 h 130"/>
                <a:gd name="T70" fmla="*/ 148 w 161"/>
                <a:gd name="T71" fmla="*/ 97 h 130"/>
                <a:gd name="T72" fmla="*/ 147 w 161"/>
                <a:gd name="T73" fmla="*/ 104 h 130"/>
                <a:gd name="T74" fmla="*/ 146 w 161"/>
                <a:gd name="T75" fmla="*/ 110 h 130"/>
                <a:gd name="T76" fmla="*/ 146 w 161"/>
                <a:gd name="T77" fmla="*/ 117 h 130"/>
                <a:gd name="T78" fmla="*/ 146 w 161"/>
                <a:gd name="T79" fmla="*/ 122 h 130"/>
                <a:gd name="T80" fmla="*/ 144 w 161"/>
                <a:gd name="T81" fmla="*/ 125 h 130"/>
                <a:gd name="T82" fmla="*/ 138 w 161"/>
                <a:gd name="T83" fmla="*/ 124 h 130"/>
                <a:gd name="T84" fmla="*/ 130 w 161"/>
                <a:gd name="T85" fmla="*/ 124 h 130"/>
                <a:gd name="T86" fmla="*/ 125 w 161"/>
                <a:gd name="T87" fmla="*/ 124 h 130"/>
                <a:gd name="T88" fmla="*/ 121 w 161"/>
                <a:gd name="T89" fmla="*/ 122 h 130"/>
                <a:gd name="T90" fmla="*/ 116 w 161"/>
                <a:gd name="T91" fmla="*/ 122 h 130"/>
                <a:gd name="T92" fmla="*/ 109 w 161"/>
                <a:gd name="T93" fmla="*/ 122 h 130"/>
                <a:gd name="T94" fmla="*/ 103 w 161"/>
                <a:gd name="T95" fmla="*/ 122 h 130"/>
                <a:gd name="T96" fmla="*/ 99 w 161"/>
                <a:gd name="T97" fmla="*/ 122 h 130"/>
                <a:gd name="T98" fmla="*/ 94 w 161"/>
                <a:gd name="T99" fmla="*/ 122 h 130"/>
                <a:gd name="T100" fmla="*/ 89 w 161"/>
                <a:gd name="T101" fmla="*/ 122 h 130"/>
                <a:gd name="T102" fmla="*/ 84 w 161"/>
                <a:gd name="T103" fmla="*/ 122 h 130"/>
                <a:gd name="T104" fmla="*/ 79 w 161"/>
                <a:gd name="T105" fmla="*/ 124 h 130"/>
                <a:gd name="T106" fmla="*/ 74 w 161"/>
                <a:gd name="T107" fmla="*/ 124 h 130"/>
                <a:gd name="T108" fmla="*/ 69 w 161"/>
                <a:gd name="T109" fmla="*/ 125 h 130"/>
                <a:gd name="T110" fmla="*/ 64 w 161"/>
                <a:gd name="T111" fmla="*/ 126 h 130"/>
                <a:gd name="T112" fmla="*/ 57 w 161"/>
                <a:gd name="T113" fmla="*/ 127 h 130"/>
                <a:gd name="T114" fmla="*/ 51 w 161"/>
                <a:gd name="T115" fmla="*/ 128 h 130"/>
                <a:gd name="T116" fmla="*/ 45 w 161"/>
                <a:gd name="T117" fmla="*/ 130 h 13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61"/>
                <a:gd name="T178" fmla="*/ 0 h 130"/>
                <a:gd name="T179" fmla="*/ 161 w 161"/>
                <a:gd name="T180" fmla="*/ 130 h 130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61" h="130">
                  <a:moveTo>
                    <a:pt x="42" y="130"/>
                  </a:moveTo>
                  <a:lnTo>
                    <a:pt x="42" y="130"/>
                  </a:lnTo>
                  <a:lnTo>
                    <a:pt x="42" y="128"/>
                  </a:lnTo>
                  <a:lnTo>
                    <a:pt x="41" y="127"/>
                  </a:lnTo>
                  <a:lnTo>
                    <a:pt x="41" y="126"/>
                  </a:lnTo>
                  <a:lnTo>
                    <a:pt x="40" y="125"/>
                  </a:lnTo>
                  <a:lnTo>
                    <a:pt x="40" y="124"/>
                  </a:lnTo>
                  <a:lnTo>
                    <a:pt x="40" y="121"/>
                  </a:lnTo>
                  <a:lnTo>
                    <a:pt x="40" y="120"/>
                  </a:lnTo>
                  <a:lnTo>
                    <a:pt x="39" y="119"/>
                  </a:lnTo>
                  <a:lnTo>
                    <a:pt x="39" y="117"/>
                  </a:lnTo>
                  <a:lnTo>
                    <a:pt x="37" y="116"/>
                  </a:lnTo>
                  <a:lnTo>
                    <a:pt x="37" y="115"/>
                  </a:lnTo>
                  <a:lnTo>
                    <a:pt x="36" y="112"/>
                  </a:lnTo>
                  <a:lnTo>
                    <a:pt x="36" y="111"/>
                  </a:lnTo>
                  <a:lnTo>
                    <a:pt x="36" y="110"/>
                  </a:lnTo>
                  <a:lnTo>
                    <a:pt x="35" y="109"/>
                  </a:lnTo>
                  <a:lnTo>
                    <a:pt x="35" y="108"/>
                  </a:lnTo>
                  <a:lnTo>
                    <a:pt x="35" y="106"/>
                  </a:lnTo>
                  <a:lnTo>
                    <a:pt x="35" y="105"/>
                  </a:lnTo>
                  <a:lnTo>
                    <a:pt x="34" y="104"/>
                  </a:lnTo>
                  <a:lnTo>
                    <a:pt x="34" y="102"/>
                  </a:lnTo>
                  <a:lnTo>
                    <a:pt x="33" y="100"/>
                  </a:lnTo>
                  <a:lnTo>
                    <a:pt x="33" y="99"/>
                  </a:lnTo>
                  <a:lnTo>
                    <a:pt x="33" y="97"/>
                  </a:lnTo>
                  <a:lnTo>
                    <a:pt x="31" y="95"/>
                  </a:lnTo>
                  <a:lnTo>
                    <a:pt x="31" y="94"/>
                  </a:lnTo>
                  <a:lnTo>
                    <a:pt x="31" y="92"/>
                  </a:lnTo>
                  <a:lnTo>
                    <a:pt x="30" y="90"/>
                  </a:lnTo>
                  <a:lnTo>
                    <a:pt x="30" y="89"/>
                  </a:lnTo>
                  <a:lnTo>
                    <a:pt x="30" y="87"/>
                  </a:lnTo>
                  <a:lnTo>
                    <a:pt x="29" y="86"/>
                  </a:lnTo>
                  <a:lnTo>
                    <a:pt x="29" y="83"/>
                  </a:lnTo>
                  <a:lnTo>
                    <a:pt x="28" y="82"/>
                  </a:lnTo>
                  <a:lnTo>
                    <a:pt x="28" y="80"/>
                  </a:lnTo>
                  <a:lnTo>
                    <a:pt x="28" y="78"/>
                  </a:lnTo>
                  <a:lnTo>
                    <a:pt x="27" y="76"/>
                  </a:lnTo>
                  <a:lnTo>
                    <a:pt x="27" y="73"/>
                  </a:lnTo>
                  <a:lnTo>
                    <a:pt x="27" y="72"/>
                  </a:lnTo>
                  <a:lnTo>
                    <a:pt x="25" y="70"/>
                  </a:lnTo>
                  <a:lnTo>
                    <a:pt x="25" y="67"/>
                  </a:lnTo>
                  <a:lnTo>
                    <a:pt x="25" y="66"/>
                  </a:lnTo>
                  <a:lnTo>
                    <a:pt x="25" y="64"/>
                  </a:lnTo>
                  <a:lnTo>
                    <a:pt x="24" y="61"/>
                  </a:lnTo>
                  <a:lnTo>
                    <a:pt x="23" y="60"/>
                  </a:lnTo>
                  <a:lnTo>
                    <a:pt x="23" y="58"/>
                  </a:lnTo>
                  <a:lnTo>
                    <a:pt x="23" y="55"/>
                  </a:lnTo>
                  <a:lnTo>
                    <a:pt x="23" y="54"/>
                  </a:lnTo>
                  <a:lnTo>
                    <a:pt x="23" y="51"/>
                  </a:lnTo>
                  <a:lnTo>
                    <a:pt x="22" y="49"/>
                  </a:lnTo>
                  <a:lnTo>
                    <a:pt x="22" y="46"/>
                  </a:lnTo>
                  <a:lnTo>
                    <a:pt x="22" y="44"/>
                  </a:lnTo>
                  <a:lnTo>
                    <a:pt x="0" y="27"/>
                  </a:lnTo>
                  <a:lnTo>
                    <a:pt x="28" y="0"/>
                  </a:lnTo>
                  <a:lnTo>
                    <a:pt x="57" y="20"/>
                  </a:lnTo>
                  <a:lnTo>
                    <a:pt x="58" y="20"/>
                  </a:lnTo>
                  <a:lnTo>
                    <a:pt x="59" y="20"/>
                  </a:lnTo>
                  <a:lnTo>
                    <a:pt x="61" y="20"/>
                  </a:lnTo>
                  <a:lnTo>
                    <a:pt x="62" y="20"/>
                  </a:lnTo>
                  <a:lnTo>
                    <a:pt x="63" y="20"/>
                  </a:lnTo>
                  <a:lnTo>
                    <a:pt x="64" y="21"/>
                  </a:lnTo>
                  <a:lnTo>
                    <a:pt x="66" y="21"/>
                  </a:lnTo>
                  <a:lnTo>
                    <a:pt x="67" y="21"/>
                  </a:lnTo>
                  <a:lnTo>
                    <a:pt x="68" y="21"/>
                  </a:lnTo>
                  <a:lnTo>
                    <a:pt x="71" y="21"/>
                  </a:lnTo>
                  <a:lnTo>
                    <a:pt x="72" y="21"/>
                  </a:lnTo>
                  <a:lnTo>
                    <a:pt x="74" y="21"/>
                  </a:lnTo>
                  <a:lnTo>
                    <a:pt x="75" y="21"/>
                  </a:lnTo>
                  <a:lnTo>
                    <a:pt x="77" y="21"/>
                  </a:lnTo>
                  <a:lnTo>
                    <a:pt x="79" y="21"/>
                  </a:lnTo>
                  <a:lnTo>
                    <a:pt x="80" y="22"/>
                  </a:lnTo>
                  <a:lnTo>
                    <a:pt x="81" y="22"/>
                  </a:lnTo>
                  <a:lnTo>
                    <a:pt x="84" y="22"/>
                  </a:lnTo>
                  <a:lnTo>
                    <a:pt x="85" y="22"/>
                  </a:lnTo>
                  <a:lnTo>
                    <a:pt x="88" y="22"/>
                  </a:lnTo>
                  <a:lnTo>
                    <a:pt x="89" y="23"/>
                  </a:lnTo>
                  <a:lnTo>
                    <a:pt x="91" y="23"/>
                  </a:lnTo>
                  <a:lnTo>
                    <a:pt x="93" y="23"/>
                  </a:lnTo>
                  <a:lnTo>
                    <a:pt x="95" y="23"/>
                  </a:lnTo>
                  <a:lnTo>
                    <a:pt x="96" y="25"/>
                  </a:lnTo>
                  <a:lnTo>
                    <a:pt x="99" y="25"/>
                  </a:lnTo>
                  <a:lnTo>
                    <a:pt x="101" y="26"/>
                  </a:lnTo>
                  <a:lnTo>
                    <a:pt x="103" y="26"/>
                  </a:lnTo>
                  <a:lnTo>
                    <a:pt x="105" y="26"/>
                  </a:lnTo>
                  <a:lnTo>
                    <a:pt x="107" y="26"/>
                  </a:lnTo>
                  <a:lnTo>
                    <a:pt x="109" y="27"/>
                  </a:lnTo>
                  <a:lnTo>
                    <a:pt x="112" y="28"/>
                  </a:lnTo>
                  <a:lnTo>
                    <a:pt x="113" y="28"/>
                  </a:lnTo>
                  <a:lnTo>
                    <a:pt x="116" y="28"/>
                  </a:lnTo>
                  <a:lnTo>
                    <a:pt x="118" y="30"/>
                  </a:lnTo>
                  <a:lnTo>
                    <a:pt x="121" y="31"/>
                  </a:lnTo>
                  <a:lnTo>
                    <a:pt x="122" y="31"/>
                  </a:lnTo>
                  <a:lnTo>
                    <a:pt x="125" y="32"/>
                  </a:lnTo>
                  <a:lnTo>
                    <a:pt x="126" y="32"/>
                  </a:lnTo>
                  <a:lnTo>
                    <a:pt x="129" y="33"/>
                  </a:lnTo>
                  <a:lnTo>
                    <a:pt x="131" y="33"/>
                  </a:lnTo>
                  <a:lnTo>
                    <a:pt x="134" y="34"/>
                  </a:lnTo>
                  <a:lnTo>
                    <a:pt x="136" y="36"/>
                  </a:lnTo>
                  <a:lnTo>
                    <a:pt x="139" y="36"/>
                  </a:lnTo>
                  <a:lnTo>
                    <a:pt x="141" y="38"/>
                  </a:lnTo>
                  <a:lnTo>
                    <a:pt x="143" y="38"/>
                  </a:lnTo>
                  <a:lnTo>
                    <a:pt x="145" y="39"/>
                  </a:lnTo>
                  <a:lnTo>
                    <a:pt x="147" y="40"/>
                  </a:lnTo>
                  <a:lnTo>
                    <a:pt x="150" y="42"/>
                  </a:lnTo>
                  <a:lnTo>
                    <a:pt x="152" y="43"/>
                  </a:lnTo>
                  <a:lnTo>
                    <a:pt x="155" y="44"/>
                  </a:lnTo>
                  <a:lnTo>
                    <a:pt x="157" y="45"/>
                  </a:lnTo>
                  <a:lnTo>
                    <a:pt x="160" y="46"/>
                  </a:lnTo>
                  <a:lnTo>
                    <a:pt x="161" y="48"/>
                  </a:lnTo>
                  <a:lnTo>
                    <a:pt x="161" y="49"/>
                  </a:lnTo>
                  <a:lnTo>
                    <a:pt x="161" y="50"/>
                  </a:lnTo>
                  <a:lnTo>
                    <a:pt x="161" y="51"/>
                  </a:lnTo>
                  <a:lnTo>
                    <a:pt x="160" y="53"/>
                  </a:lnTo>
                  <a:lnTo>
                    <a:pt x="160" y="54"/>
                  </a:lnTo>
                  <a:lnTo>
                    <a:pt x="160" y="55"/>
                  </a:lnTo>
                  <a:lnTo>
                    <a:pt x="158" y="56"/>
                  </a:lnTo>
                  <a:lnTo>
                    <a:pt x="158" y="58"/>
                  </a:lnTo>
                  <a:lnTo>
                    <a:pt x="158" y="60"/>
                  </a:lnTo>
                  <a:lnTo>
                    <a:pt x="157" y="60"/>
                  </a:lnTo>
                  <a:lnTo>
                    <a:pt x="157" y="61"/>
                  </a:lnTo>
                  <a:lnTo>
                    <a:pt x="156" y="62"/>
                  </a:lnTo>
                  <a:lnTo>
                    <a:pt x="156" y="64"/>
                  </a:lnTo>
                  <a:lnTo>
                    <a:pt x="156" y="65"/>
                  </a:lnTo>
                  <a:lnTo>
                    <a:pt x="156" y="66"/>
                  </a:lnTo>
                  <a:lnTo>
                    <a:pt x="156" y="67"/>
                  </a:lnTo>
                  <a:lnTo>
                    <a:pt x="155" y="70"/>
                  </a:lnTo>
                  <a:lnTo>
                    <a:pt x="155" y="71"/>
                  </a:lnTo>
                  <a:lnTo>
                    <a:pt x="153" y="72"/>
                  </a:lnTo>
                  <a:lnTo>
                    <a:pt x="153" y="73"/>
                  </a:lnTo>
                  <a:lnTo>
                    <a:pt x="153" y="75"/>
                  </a:lnTo>
                  <a:lnTo>
                    <a:pt x="153" y="77"/>
                  </a:lnTo>
                  <a:lnTo>
                    <a:pt x="152" y="78"/>
                  </a:lnTo>
                  <a:lnTo>
                    <a:pt x="152" y="80"/>
                  </a:lnTo>
                  <a:lnTo>
                    <a:pt x="152" y="82"/>
                  </a:lnTo>
                  <a:lnTo>
                    <a:pt x="152" y="83"/>
                  </a:lnTo>
                  <a:lnTo>
                    <a:pt x="151" y="84"/>
                  </a:lnTo>
                  <a:lnTo>
                    <a:pt x="150" y="86"/>
                  </a:lnTo>
                  <a:lnTo>
                    <a:pt x="150" y="88"/>
                  </a:lnTo>
                  <a:lnTo>
                    <a:pt x="150" y="89"/>
                  </a:lnTo>
                  <a:lnTo>
                    <a:pt x="150" y="90"/>
                  </a:lnTo>
                  <a:lnTo>
                    <a:pt x="150" y="92"/>
                  </a:lnTo>
                  <a:lnTo>
                    <a:pt x="148" y="94"/>
                  </a:lnTo>
                  <a:lnTo>
                    <a:pt x="148" y="95"/>
                  </a:lnTo>
                  <a:lnTo>
                    <a:pt x="148" y="97"/>
                  </a:lnTo>
                  <a:lnTo>
                    <a:pt x="148" y="99"/>
                  </a:lnTo>
                  <a:lnTo>
                    <a:pt x="147" y="100"/>
                  </a:lnTo>
                  <a:lnTo>
                    <a:pt x="147" y="102"/>
                  </a:lnTo>
                  <a:lnTo>
                    <a:pt x="147" y="104"/>
                  </a:lnTo>
                  <a:lnTo>
                    <a:pt x="147" y="105"/>
                  </a:lnTo>
                  <a:lnTo>
                    <a:pt x="147" y="106"/>
                  </a:lnTo>
                  <a:lnTo>
                    <a:pt x="147" y="108"/>
                  </a:lnTo>
                  <a:lnTo>
                    <a:pt x="146" y="110"/>
                  </a:lnTo>
                  <a:lnTo>
                    <a:pt x="146" y="111"/>
                  </a:lnTo>
                  <a:lnTo>
                    <a:pt x="146" y="112"/>
                  </a:lnTo>
                  <a:lnTo>
                    <a:pt x="146" y="115"/>
                  </a:lnTo>
                  <a:lnTo>
                    <a:pt x="146" y="117"/>
                  </a:lnTo>
                  <a:lnTo>
                    <a:pt x="146" y="119"/>
                  </a:lnTo>
                  <a:lnTo>
                    <a:pt x="146" y="120"/>
                  </a:lnTo>
                  <a:lnTo>
                    <a:pt x="146" y="121"/>
                  </a:lnTo>
                  <a:lnTo>
                    <a:pt x="146" y="122"/>
                  </a:lnTo>
                  <a:lnTo>
                    <a:pt x="146" y="124"/>
                  </a:lnTo>
                  <a:lnTo>
                    <a:pt x="146" y="125"/>
                  </a:lnTo>
                  <a:lnTo>
                    <a:pt x="145" y="125"/>
                  </a:lnTo>
                  <a:lnTo>
                    <a:pt x="144" y="125"/>
                  </a:lnTo>
                  <a:lnTo>
                    <a:pt x="143" y="125"/>
                  </a:lnTo>
                  <a:lnTo>
                    <a:pt x="141" y="125"/>
                  </a:lnTo>
                  <a:lnTo>
                    <a:pt x="139" y="124"/>
                  </a:lnTo>
                  <a:lnTo>
                    <a:pt x="138" y="124"/>
                  </a:lnTo>
                  <a:lnTo>
                    <a:pt x="136" y="124"/>
                  </a:lnTo>
                  <a:lnTo>
                    <a:pt x="134" y="124"/>
                  </a:lnTo>
                  <a:lnTo>
                    <a:pt x="133" y="124"/>
                  </a:lnTo>
                  <a:lnTo>
                    <a:pt x="130" y="124"/>
                  </a:lnTo>
                  <a:lnTo>
                    <a:pt x="129" y="124"/>
                  </a:lnTo>
                  <a:lnTo>
                    <a:pt x="128" y="124"/>
                  </a:lnTo>
                  <a:lnTo>
                    <a:pt x="126" y="124"/>
                  </a:lnTo>
                  <a:lnTo>
                    <a:pt x="125" y="124"/>
                  </a:lnTo>
                  <a:lnTo>
                    <a:pt x="124" y="124"/>
                  </a:lnTo>
                  <a:lnTo>
                    <a:pt x="124" y="122"/>
                  </a:lnTo>
                  <a:lnTo>
                    <a:pt x="122" y="122"/>
                  </a:lnTo>
                  <a:lnTo>
                    <a:pt x="121" y="122"/>
                  </a:lnTo>
                  <a:lnTo>
                    <a:pt x="119" y="122"/>
                  </a:lnTo>
                  <a:lnTo>
                    <a:pt x="118" y="122"/>
                  </a:lnTo>
                  <a:lnTo>
                    <a:pt x="117" y="122"/>
                  </a:lnTo>
                  <a:lnTo>
                    <a:pt x="116" y="122"/>
                  </a:lnTo>
                  <a:lnTo>
                    <a:pt x="114" y="122"/>
                  </a:lnTo>
                  <a:lnTo>
                    <a:pt x="113" y="122"/>
                  </a:lnTo>
                  <a:lnTo>
                    <a:pt x="112" y="122"/>
                  </a:lnTo>
                  <a:lnTo>
                    <a:pt x="109" y="122"/>
                  </a:lnTo>
                  <a:lnTo>
                    <a:pt x="108" y="122"/>
                  </a:lnTo>
                  <a:lnTo>
                    <a:pt x="107" y="122"/>
                  </a:lnTo>
                  <a:lnTo>
                    <a:pt x="105" y="122"/>
                  </a:lnTo>
                  <a:lnTo>
                    <a:pt x="103" y="122"/>
                  </a:lnTo>
                  <a:lnTo>
                    <a:pt x="102" y="122"/>
                  </a:lnTo>
                  <a:lnTo>
                    <a:pt x="101" y="122"/>
                  </a:lnTo>
                  <a:lnTo>
                    <a:pt x="100" y="122"/>
                  </a:lnTo>
                  <a:lnTo>
                    <a:pt x="99" y="122"/>
                  </a:lnTo>
                  <a:lnTo>
                    <a:pt x="97" y="122"/>
                  </a:lnTo>
                  <a:lnTo>
                    <a:pt x="96" y="122"/>
                  </a:lnTo>
                  <a:lnTo>
                    <a:pt x="95" y="122"/>
                  </a:lnTo>
                  <a:lnTo>
                    <a:pt x="94" y="122"/>
                  </a:lnTo>
                  <a:lnTo>
                    <a:pt x="93" y="122"/>
                  </a:lnTo>
                  <a:lnTo>
                    <a:pt x="91" y="122"/>
                  </a:lnTo>
                  <a:lnTo>
                    <a:pt x="90" y="122"/>
                  </a:lnTo>
                  <a:lnTo>
                    <a:pt x="89" y="122"/>
                  </a:lnTo>
                  <a:lnTo>
                    <a:pt x="88" y="122"/>
                  </a:lnTo>
                  <a:lnTo>
                    <a:pt x="86" y="122"/>
                  </a:lnTo>
                  <a:lnTo>
                    <a:pt x="85" y="122"/>
                  </a:lnTo>
                  <a:lnTo>
                    <a:pt x="84" y="122"/>
                  </a:lnTo>
                  <a:lnTo>
                    <a:pt x="83" y="122"/>
                  </a:lnTo>
                  <a:lnTo>
                    <a:pt x="81" y="122"/>
                  </a:lnTo>
                  <a:lnTo>
                    <a:pt x="80" y="124"/>
                  </a:lnTo>
                  <a:lnTo>
                    <a:pt x="79" y="124"/>
                  </a:lnTo>
                  <a:lnTo>
                    <a:pt x="78" y="124"/>
                  </a:lnTo>
                  <a:lnTo>
                    <a:pt x="77" y="124"/>
                  </a:lnTo>
                  <a:lnTo>
                    <a:pt x="75" y="124"/>
                  </a:lnTo>
                  <a:lnTo>
                    <a:pt x="74" y="124"/>
                  </a:lnTo>
                  <a:lnTo>
                    <a:pt x="72" y="124"/>
                  </a:lnTo>
                  <a:lnTo>
                    <a:pt x="72" y="125"/>
                  </a:lnTo>
                  <a:lnTo>
                    <a:pt x="71" y="125"/>
                  </a:lnTo>
                  <a:lnTo>
                    <a:pt x="69" y="125"/>
                  </a:lnTo>
                  <a:lnTo>
                    <a:pt x="68" y="125"/>
                  </a:lnTo>
                  <a:lnTo>
                    <a:pt x="67" y="125"/>
                  </a:lnTo>
                  <a:lnTo>
                    <a:pt x="66" y="125"/>
                  </a:lnTo>
                  <a:lnTo>
                    <a:pt x="64" y="126"/>
                  </a:lnTo>
                  <a:lnTo>
                    <a:pt x="63" y="126"/>
                  </a:lnTo>
                  <a:lnTo>
                    <a:pt x="62" y="126"/>
                  </a:lnTo>
                  <a:lnTo>
                    <a:pt x="59" y="126"/>
                  </a:lnTo>
                  <a:lnTo>
                    <a:pt x="57" y="127"/>
                  </a:lnTo>
                  <a:lnTo>
                    <a:pt x="56" y="127"/>
                  </a:lnTo>
                  <a:lnTo>
                    <a:pt x="55" y="127"/>
                  </a:lnTo>
                  <a:lnTo>
                    <a:pt x="53" y="127"/>
                  </a:lnTo>
                  <a:lnTo>
                    <a:pt x="51" y="128"/>
                  </a:lnTo>
                  <a:lnTo>
                    <a:pt x="50" y="128"/>
                  </a:lnTo>
                  <a:lnTo>
                    <a:pt x="49" y="128"/>
                  </a:lnTo>
                  <a:lnTo>
                    <a:pt x="47" y="128"/>
                  </a:lnTo>
                  <a:lnTo>
                    <a:pt x="45" y="130"/>
                  </a:lnTo>
                  <a:lnTo>
                    <a:pt x="44" y="130"/>
                  </a:lnTo>
                  <a:lnTo>
                    <a:pt x="42" y="13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99" name="Freeform 211"/>
            <p:cNvSpPr>
              <a:spLocks/>
            </p:cNvSpPr>
            <p:nvPr/>
          </p:nvSpPr>
          <p:spPr bwMode="auto">
            <a:xfrm>
              <a:off x="5522913" y="1816101"/>
              <a:ext cx="171450" cy="96838"/>
            </a:xfrm>
            <a:custGeom>
              <a:avLst/>
              <a:gdLst>
                <a:gd name="T0" fmla="*/ 94 w 108"/>
                <a:gd name="T1" fmla="*/ 28 h 61"/>
                <a:gd name="T2" fmla="*/ 89 w 108"/>
                <a:gd name="T3" fmla="*/ 25 h 61"/>
                <a:gd name="T4" fmla="*/ 86 w 108"/>
                <a:gd name="T5" fmla="*/ 24 h 61"/>
                <a:gd name="T6" fmla="*/ 79 w 108"/>
                <a:gd name="T7" fmla="*/ 22 h 61"/>
                <a:gd name="T8" fmla="*/ 74 w 108"/>
                <a:gd name="T9" fmla="*/ 19 h 61"/>
                <a:gd name="T10" fmla="*/ 67 w 108"/>
                <a:gd name="T11" fmla="*/ 17 h 61"/>
                <a:gd name="T12" fmla="*/ 61 w 108"/>
                <a:gd name="T13" fmla="*/ 15 h 61"/>
                <a:gd name="T14" fmla="*/ 54 w 108"/>
                <a:gd name="T15" fmla="*/ 13 h 61"/>
                <a:gd name="T16" fmla="*/ 48 w 108"/>
                <a:gd name="T17" fmla="*/ 12 h 61"/>
                <a:gd name="T18" fmla="*/ 42 w 108"/>
                <a:gd name="T19" fmla="*/ 11 h 61"/>
                <a:gd name="T20" fmla="*/ 36 w 108"/>
                <a:gd name="T21" fmla="*/ 11 h 61"/>
                <a:gd name="T22" fmla="*/ 30 w 108"/>
                <a:gd name="T23" fmla="*/ 12 h 61"/>
                <a:gd name="T24" fmla="*/ 25 w 108"/>
                <a:gd name="T25" fmla="*/ 13 h 61"/>
                <a:gd name="T26" fmla="*/ 20 w 108"/>
                <a:gd name="T27" fmla="*/ 16 h 61"/>
                <a:gd name="T28" fmla="*/ 14 w 108"/>
                <a:gd name="T29" fmla="*/ 22 h 61"/>
                <a:gd name="T30" fmla="*/ 10 w 108"/>
                <a:gd name="T31" fmla="*/ 29 h 61"/>
                <a:gd name="T32" fmla="*/ 10 w 108"/>
                <a:gd name="T33" fmla="*/ 36 h 61"/>
                <a:gd name="T34" fmla="*/ 13 w 108"/>
                <a:gd name="T35" fmla="*/ 42 h 61"/>
                <a:gd name="T36" fmla="*/ 16 w 108"/>
                <a:gd name="T37" fmla="*/ 47 h 61"/>
                <a:gd name="T38" fmla="*/ 22 w 108"/>
                <a:gd name="T39" fmla="*/ 51 h 61"/>
                <a:gd name="T40" fmla="*/ 30 w 108"/>
                <a:gd name="T41" fmla="*/ 52 h 61"/>
                <a:gd name="T42" fmla="*/ 35 w 108"/>
                <a:gd name="T43" fmla="*/ 52 h 61"/>
                <a:gd name="T44" fmla="*/ 39 w 108"/>
                <a:gd name="T45" fmla="*/ 51 h 61"/>
                <a:gd name="T46" fmla="*/ 43 w 108"/>
                <a:gd name="T47" fmla="*/ 61 h 61"/>
                <a:gd name="T48" fmla="*/ 37 w 108"/>
                <a:gd name="T49" fmla="*/ 61 h 61"/>
                <a:gd name="T50" fmla="*/ 32 w 108"/>
                <a:gd name="T51" fmla="*/ 61 h 61"/>
                <a:gd name="T52" fmla="*/ 27 w 108"/>
                <a:gd name="T53" fmla="*/ 61 h 61"/>
                <a:gd name="T54" fmla="*/ 22 w 108"/>
                <a:gd name="T55" fmla="*/ 61 h 61"/>
                <a:gd name="T56" fmla="*/ 17 w 108"/>
                <a:gd name="T57" fmla="*/ 60 h 61"/>
                <a:gd name="T58" fmla="*/ 14 w 108"/>
                <a:gd name="T59" fmla="*/ 57 h 61"/>
                <a:gd name="T60" fmla="*/ 9 w 108"/>
                <a:gd name="T61" fmla="*/ 55 h 61"/>
                <a:gd name="T62" fmla="*/ 4 w 108"/>
                <a:gd name="T63" fmla="*/ 50 h 61"/>
                <a:gd name="T64" fmla="*/ 2 w 108"/>
                <a:gd name="T65" fmla="*/ 45 h 61"/>
                <a:gd name="T66" fmla="*/ 0 w 108"/>
                <a:gd name="T67" fmla="*/ 39 h 61"/>
                <a:gd name="T68" fmla="*/ 0 w 108"/>
                <a:gd name="T69" fmla="*/ 33 h 61"/>
                <a:gd name="T70" fmla="*/ 0 w 108"/>
                <a:gd name="T71" fmla="*/ 25 h 61"/>
                <a:gd name="T72" fmla="*/ 2 w 108"/>
                <a:gd name="T73" fmla="*/ 19 h 61"/>
                <a:gd name="T74" fmla="*/ 4 w 108"/>
                <a:gd name="T75" fmla="*/ 15 h 61"/>
                <a:gd name="T76" fmla="*/ 8 w 108"/>
                <a:gd name="T77" fmla="*/ 11 h 61"/>
                <a:gd name="T78" fmla="*/ 12 w 108"/>
                <a:gd name="T79" fmla="*/ 6 h 61"/>
                <a:gd name="T80" fmla="*/ 16 w 108"/>
                <a:gd name="T81" fmla="*/ 3 h 61"/>
                <a:gd name="T82" fmla="*/ 22 w 108"/>
                <a:gd name="T83" fmla="*/ 1 h 61"/>
                <a:gd name="T84" fmla="*/ 27 w 108"/>
                <a:gd name="T85" fmla="*/ 0 h 61"/>
                <a:gd name="T86" fmla="*/ 32 w 108"/>
                <a:gd name="T87" fmla="*/ 0 h 61"/>
                <a:gd name="T88" fmla="*/ 38 w 108"/>
                <a:gd name="T89" fmla="*/ 0 h 61"/>
                <a:gd name="T90" fmla="*/ 43 w 108"/>
                <a:gd name="T91" fmla="*/ 0 h 61"/>
                <a:gd name="T92" fmla="*/ 48 w 108"/>
                <a:gd name="T93" fmla="*/ 1 h 61"/>
                <a:gd name="T94" fmla="*/ 54 w 108"/>
                <a:gd name="T95" fmla="*/ 2 h 61"/>
                <a:gd name="T96" fmla="*/ 60 w 108"/>
                <a:gd name="T97" fmla="*/ 3 h 61"/>
                <a:gd name="T98" fmla="*/ 66 w 108"/>
                <a:gd name="T99" fmla="*/ 6 h 61"/>
                <a:gd name="T100" fmla="*/ 72 w 108"/>
                <a:gd name="T101" fmla="*/ 7 h 61"/>
                <a:gd name="T102" fmla="*/ 79 w 108"/>
                <a:gd name="T103" fmla="*/ 10 h 61"/>
                <a:gd name="T104" fmla="*/ 83 w 108"/>
                <a:gd name="T105" fmla="*/ 12 h 61"/>
                <a:gd name="T106" fmla="*/ 88 w 108"/>
                <a:gd name="T107" fmla="*/ 13 h 61"/>
                <a:gd name="T108" fmla="*/ 96 w 108"/>
                <a:gd name="T109" fmla="*/ 17 h 61"/>
                <a:gd name="T110" fmla="*/ 102 w 108"/>
                <a:gd name="T111" fmla="*/ 19 h 61"/>
                <a:gd name="T112" fmla="*/ 107 w 108"/>
                <a:gd name="T113" fmla="*/ 22 h 6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8"/>
                <a:gd name="T172" fmla="*/ 0 h 61"/>
                <a:gd name="T173" fmla="*/ 108 w 108"/>
                <a:gd name="T174" fmla="*/ 61 h 6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8" h="61">
                  <a:moveTo>
                    <a:pt x="96" y="29"/>
                  </a:moveTo>
                  <a:lnTo>
                    <a:pt x="96" y="29"/>
                  </a:lnTo>
                  <a:lnTo>
                    <a:pt x="96" y="28"/>
                  </a:lnTo>
                  <a:lnTo>
                    <a:pt x="94" y="28"/>
                  </a:lnTo>
                  <a:lnTo>
                    <a:pt x="93" y="28"/>
                  </a:lnTo>
                  <a:lnTo>
                    <a:pt x="92" y="27"/>
                  </a:lnTo>
                  <a:lnTo>
                    <a:pt x="89" y="27"/>
                  </a:lnTo>
                  <a:lnTo>
                    <a:pt x="89" y="25"/>
                  </a:lnTo>
                  <a:lnTo>
                    <a:pt x="88" y="25"/>
                  </a:lnTo>
                  <a:lnTo>
                    <a:pt x="87" y="25"/>
                  </a:lnTo>
                  <a:lnTo>
                    <a:pt x="87" y="24"/>
                  </a:lnTo>
                  <a:lnTo>
                    <a:pt x="86" y="24"/>
                  </a:lnTo>
                  <a:lnTo>
                    <a:pt x="83" y="23"/>
                  </a:lnTo>
                  <a:lnTo>
                    <a:pt x="82" y="23"/>
                  </a:lnTo>
                  <a:lnTo>
                    <a:pt x="81" y="22"/>
                  </a:lnTo>
                  <a:lnTo>
                    <a:pt x="79" y="22"/>
                  </a:lnTo>
                  <a:lnTo>
                    <a:pt x="77" y="20"/>
                  </a:lnTo>
                  <a:lnTo>
                    <a:pt x="76" y="20"/>
                  </a:lnTo>
                  <a:lnTo>
                    <a:pt x="75" y="19"/>
                  </a:lnTo>
                  <a:lnTo>
                    <a:pt x="74" y="19"/>
                  </a:lnTo>
                  <a:lnTo>
                    <a:pt x="72" y="18"/>
                  </a:lnTo>
                  <a:lnTo>
                    <a:pt x="71" y="18"/>
                  </a:lnTo>
                  <a:lnTo>
                    <a:pt x="69" y="18"/>
                  </a:lnTo>
                  <a:lnTo>
                    <a:pt x="67" y="17"/>
                  </a:lnTo>
                  <a:lnTo>
                    <a:pt x="66" y="17"/>
                  </a:lnTo>
                  <a:lnTo>
                    <a:pt x="65" y="16"/>
                  </a:lnTo>
                  <a:lnTo>
                    <a:pt x="63" y="16"/>
                  </a:lnTo>
                  <a:lnTo>
                    <a:pt x="61" y="15"/>
                  </a:lnTo>
                  <a:lnTo>
                    <a:pt x="60" y="15"/>
                  </a:lnTo>
                  <a:lnTo>
                    <a:pt x="58" y="13"/>
                  </a:lnTo>
                  <a:lnTo>
                    <a:pt x="57" y="13"/>
                  </a:lnTo>
                  <a:lnTo>
                    <a:pt x="54" y="13"/>
                  </a:lnTo>
                  <a:lnTo>
                    <a:pt x="53" y="13"/>
                  </a:lnTo>
                  <a:lnTo>
                    <a:pt x="52" y="12"/>
                  </a:lnTo>
                  <a:lnTo>
                    <a:pt x="49" y="12"/>
                  </a:lnTo>
                  <a:lnTo>
                    <a:pt x="48" y="12"/>
                  </a:lnTo>
                  <a:lnTo>
                    <a:pt x="47" y="12"/>
                  </a:lnTo>
                  <a:lnTo>
                    <a:pt x="44" y="12"/>
                  </a:lnTo>
                  <a:lnTo>
                    <a:pt x="43" y="11"/>
                  </a:lnTo>
                  <a:lnTo>
                    <a:pt x="42" y="11"/>
                  </a:lnTo>
                  <a:lnTo>
                    <a:pt x="39" y="11"/>
                  </a:lnTo>
                  <a:lnTo>
                    <a:pt x="38" y="11"/>
                  </a:lnTo>
                  <a:lnTo>
                    <a:pt x="37" y="11"/>
                  </a:lnTo>
                  <a:lnTo>
                    <a:pt x="36" y="11"/>
                  </a:lnTo>
                  <a:lnTo>
                    <a:pt x="35" y="11"/>
                  </a:lnTo>
                  <a:lnTo>
                    <a:pt x="32" y="11"/>
                  </a:lnTo>
                  <a:lnTo>
                    <a:pt x="31" y="11"/>
                  </a:lnTo>
                  <a:lnTo>
                    <a:pt x="30" y="12"/>
                  </a:lnTo>
                  <a:lnTo>
                    <a:pt x="29" y="12"/>
                  </a:lnTo>
                  <a:lnTo>
                    <a:pt x="27" y="12"/>
                  </a:lnTo>
                  <a:lnTo>
                    <a:pt x="26" y="12"/>
                  </a:lnTo>
                  <a:lnTo>
                    <a:pt x="25" y="13"/>
                  </a:lnTo>
                  <a:lnTo>
                    <a:pt x="24" y="13"/>
                  </a:lnTo>
                  <a:lnTo>
                    <a:pt x="22" y="13"/>
                  </a:lnTo>
                  <a:lnTo>
                    <a:pt x="21" y="15"/>
                  </a:lnTo>
                  <a:lnTo>
                    <a:pt x="20" y="16"/>
                  </a:lnTo>
                  <a:lnTo>
                    <a:pt x="19" y="17"/>
                  </a:lnTo>
                  <a:lnTo>
                    <a:pt x="16" y="18"/>
                  </a:lnTo>
                  <a:lnTo>
                    <a:pt x="15" y="20"/>
                  </a:lnTo>
                  <a:lnTo>
                    <a:pt x="14" y="22"/>
                  </a:lnTo>
                  <a:lnTo>
                    <a:pt x="13" y="24"/>
                  </a:lnTo>
                  <a:lnTo>
                    <a:pt x="12" y="25"/>
                  </a:lnTo>
                  <a:lnTo>
                    <a:pt x="12" y="28"/>
                  </a:lnTo>
                  <a:lnTo>
                    <a:pt x="10" y="29"/>
                  </a:lnTo>
                  <a:lnTo>
                    <a:pt x="10" y="32"/>
                  </a:lnTo>
                  <a:lnTo>
                    <a:pt x="10" y="33"/>
                  </a:lnTo>
                  <a:lnTo>
                    <a:pt x="10" y="35"/>
                  </a:lnTo>
                  <a:lnTo>
                    <a:pt x="10" y="36"/>
                  </a:lnTo>
                  <a:lnTo>
                    <a:pt x="10" y="38"/>
                  </a:lnTo>
                  <a:lnTo>
                    <a:pt x="12" y="39"/>
                  </a:lnTo>
                  <a:lnTo>
                    <a:pt x="12" y="41"/>
                  </a:lnTo>
                  <a:lnTo>
                    <a:pt x="13" y="42"/>
                  </a:lnTo>
                  <a:lnTo>
                    <a:pt x="13" y="44"/>
                  </a:lnTo>
                  <a:lnTo>
                    <a:pt x="14" y="45"/>
                  </a:lnTo>
                  <a:lnTo>
                    <a:pt x="15" y="46"/>
                  </a:lnTo>
                  <a:lnTo>
                    <a:pt x="16" y="47"/>
                  </a:lnTo>
                  <a:lnTo>
                    <a:pt x="17" y="48"/>
                  </a:lnTo>
                  <a:lnTo>
                    <a:pt x="20" y="50"/>
                  </a:lnTo>
                  <a:lnTo>
                    <a:pt x="21" y="50"/>
                  </a:lnTo>
                  <a:lnTo>
                    <a:pt x="22" y="51"/>
                  </a:lnTo>
                  <a:lnTo>
                    <a:pt x="25" y="52"/>
                  </a:lnTo>
                  <a:lnTo>
                    <a:pt x="26" y="52"/>
                  </a:lnTo>
                  <a:lnTo>
                    <a:pt x="29" y="52"/>
                  </a:lnTo>
                  <a:lnTo>
                    <a:pt x="30" y="52"/>
                  </a:lnTo>
                  <a:lnTo>
                    <a:pt x="31" y="52"/>
                  </a:lnTo>
                  <a:lnTo>
                    <a:pt x="32" y="53"/>
                  </a:lnTo>
                  <a:lnTo>
                    <a:pt x="34" y="52"/>
                  </a:lnTo>
                  <a:lnTo>
                    <a:pt x="35" y="52"/>
                  </a:lnTo>
                  <a:lnTo>
                    <a:pt x="36" y="52"/>
                  </a:lnTo>
                  <a:lnTo>
                    <a:pt x="37" y="52"/>
                  </a:lnTo>
                  <a:lnTo>
                    <a:pt x="38" y="52"/>
                  </a:lnTo>
                  <a:lnTo>
                    <a:pt x="39" y="51"/>
                  </a:lnTo>
                  <a:lnTo>
                    <a:pt x="41" y="51"/>
                  </a:lnTo>
                  <a:lnTo>
                    <a:pt x="47" y="60"/>
                  </a:lnTo>
                  <a:lnTo>
                    <a:pt x="44" y="61"/>
                  </a:lnTo>
                  <a:lnTo>
                    <a:pt x="43" y="61"/>
                  </a:lnTo>
                  <a:lnTo>
                    <a:pt x="42" y="61"/>
                  </a:lnTo>
                  <a:lnTo>
                    <a:pt x="41" y="61"/>
                  </a:lnTo>
                  <a:lnTo>
                    <a:pt x="39" y="61"/>
                  </a:lnTo>
                  <a:lnTo>
                    <a:pt x="37" y="61"/>
                  </a:lnTo>
                  <a:lnTo>
                    <a:pt x="36" y="61"/>
                  </a:lnTo>
                  <a:lnTo>
                    <a:pt x="35" y="61"/>
                  </a:lnTo>
                  <a:lnTo>
                    <a:pt x="34" y="61"/>
                  </a:lnTo>
                  <a:lnTo>
                    <a:pt x="32" y="61"/>
                  </a:lnTo>
                  <a:lnTo>
                    <a:pt x="31" y="61"/>
                  </a:lnTo>
                  <a:lnTo>
                    <a:pt x="30" y="61"/>
                  </a:lnTo>
                  <a:lnTo>
                    <a:pt x="29" y="61"/>
                  </a:lnTo>
                  <a:lnTo>
                    <a:pt x="27" y="61"/>
                  </a:lnTo>
                  <a:lnTo>
                    <a:pt x="26" y="61"/>
                  </a:lnTo>
                  <a:lnTo>
                    <a:pt x="25" y="61"/>
                  </a:lnTo>
                  <a:lnTo>
                    <a:pt x="24" y="61"/>
                  </a:lnTo>
                  <a:lnTo>
                    <a:pt x="22" y="61"/>
                  </a:lnTo>
                  <a:lnTo>
                    <a:pt x="21" y="61"/>
                  </a:lnTo>
                  <a:lnTo>
                    <a:pt x="20" y="60"/>
                  </a:lnTo>
                  <a:lnTo>
                    <a:pt x="19" y="60"/>
                  </a:lnTo>
                  <a:lnTo>
                    <a:pt x="17" y="60"/>
                  </a:lnTo>
                  <a:lnTo>
                    <a:pt x="16" y="60"/>
                  </a:lnTo>
                  <a:lnTo>
                    <a:pt x="16" y="58"/>
                  </a:lnTo>
                  <a:lnTo>
                    <a:pt x="15" y="58"/>
                  </a:lnTo>
                  <a:lnTo>
                    <a:pt x="14" y="57"/>
                  </a:lnTo>
                  <a:lnTo>
                    <a:pt x="13" y="57"/>
                  </a:lnTo>
                  <a:lnTo>
                    <a:pt x="12" y="56"/>
                  </a:lnTo>
                  <a:lnTo>
                    <a:pt x="10" y="56"/>
                  </a:lnTo>
                  <a:lnTo>
                    <a:pt x="9" y="55"/>
                  </a:lnTo>
                  <a:lnTo>
                    <a:pt x="8" y="53"/>
                  </a:lnTo>
                  <a:lnTo>
                    <a:pt x="7" y="52"/>
                  </a:lnTo>
                  <a:lnTo>
                    <a:pt x="5" y="51"/>
                  </a:lnTo>
                  <a:lnTo>
                    <a:pt x="4" y="50"/>
                  </a:lnTo>
                  <a:lnTo>
                    <a:pt x="4" y="48"/>
                  </a:lnTo>
                  <a:lnTo>
                    <a:pt x="3" y="48"/>
                  </a:lnTo>
                  <a:lnTo>
                    <a:pt x="3" y="46"/>
                  </a:lnTo>
                  <a:lnTo>
                    <a:pt x="2" y="45"/>
                  </a:lnTo>
                  <a:lnTo>
                    <a:pt x="2" y="44"/>
                  </a:lnTo>
                  <a:lnTo>
                    <a:pt x="0" y="41"/>
                  </a:lnTo>
                  <a:lnTo>
                    <a:pt x="0" y="40"/>
                  </a:lnTo>
                  <a:lnTo>
                    <a:pt x="0" y="39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4"/>
                  </a:lnTo>
                  <a:lnTo>
                    <a:pt x="0" y="33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0" y="27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0" y="22"/>
                  </a:lnTo>
                  <a:lnTo>
                    <a:pt x="2" y="20"/>
                  </a:lnTo>
                  <a:lnTo>
                    <a:pt x="2" y="19"/>
                  </a:lnTo>
                  <a:lnTo>
                    <a:pt x="2" y="18"/>
                  </a:lnTo>
                  <a:lnTo>
                    <a:pt x="3" y="17"/>
                  </a:lnTo>
                  <a:lnTo>
                    <a:pt x="3" y="16"/>
                  </a:lnTo>
                  <a:lnTo>
                    <a:pt x="4" y="15"/>
                  </a:lnTo>
                  <a:lnTo>
                    <a:pt x="4" y="13"/>
                  </a:lnTo>
                  <a:lnTo>
                    <a:pt x="5" y="12"/>
                  </a:lnTo>
                  <a:lnTo>
                    <a:pt x="7" y="12"/>
                  </a:lnTo>
                  <a:lnTo>
                    <a:pt x="8" y="11"/>
                  </a:lnTo>
                  <a:lnTo>
                    <a:pt x="8" y="10"/>
                  </a:lnTo>
                  <a:lnTo>
                    <a:pt x="9" y="8"/>
                  </a:lnTo>
                  <a:lnTo>
                    <a:pt x="10" y="7"/>
                  </a:lnTo>
                  <a:lnTo>
                    <a:pt x="12" y="6"/>
                  </a:lnTo>
                  <a:lnTo>
                    <a:pt x="13" y="6"/>
                  </a:lnTo>
                  <a:lnTo>
                    <a:pt x="14" y="5"/>
                  </a:lnTo>
                  <a:lnTo>
                    <a:pt x="15" y="5"/>
                  </a:lnTo>
                  <a:lnTo>
                    <a:pt x="16" y="3"/>
                  </a:lnTo>
                  <a:lnTo>
                    <a:pt x="17" y="2"/>
                  </a:lnTo>
                  <a:lnTo>
                    <a:pt x="20" y="2"/>
                  </a:lnTo>
                  <a:lnTo>
                    <a:pt x="21" y="2"/>
                  </a:lnTo>
                  <a:lnTo>
                    <a:pt x="22" y="1"/>
                  </a:lnTo>
                  <a:lnTo>
                    <a:pt x="24" y="1"/>
                  </a:lnTo>
                  <a:lnTo>
                    <a:pt x="25" y="1"/>
                  </a:lnTo>
                  <a:lnTo>
                    <a:pt x="26" y="1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30" y="0"/>
                  </a:lnTo>
                  <a:lnTo>
                    <a:pt x="31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35" y="0"/>
                  </a:lnTo>
                  <a:lnTo>
                    <a:pt x="37" y="0"/>
                  </a:lnTo>
                  <a:lnTo>
                    <a:pt x="38" y="0"/>
                  </a:lnTo>
                  <a:lnTo>
                    <a:pt x="39" y="0"/>
                  </a:lnTo>
                  <a:lnTo>
                    <a:pt x="41" y="0"/>
                  </a:lnTo>
                  <a:lnTo>
                    <a:pt x="42" y="0"/>
                  </a:lnTo>
                  <a:lnTo>
                    <a:pt x="43" y="0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47" y="1"/>
                  </a:lnTo>
                  <a:lnTo>
                    <a:pt x="48" y="1"/>
                  </a:lnTo>
                  <a:lnTo>
                    <a:pt x="49" y="1"/>
                  </a:lnTo>
                  <a:lnTo>
                    <a:pt x="51" y="1"/>
                  </a:lnTo>
                  <a:lnTo>
                    <a:pt x="52" y="1"/>
                  </a:lnTo>
                  <a:lnTo>
                    <a:pt x="54" y="2"/>
                  </a:lnTo>
                  <a:lnTo>
                    <a:pt x="55" y="2"/>
                  </a:lnTo>
                  <a:lnTo>
                    <a:pt x="58" y="2"/>
                  </a:lnTo>
                  <a:lnTo>
                    <a:pt x="59" y="2"/>
                  </a:lnTo>
                  <a:lnTo>
                    <a:pt x="60" y="3"/>
                  </a:lnTo>
                  <a:lnTo>
                    <a:pt x="61" y="3"/>
                  </a:lnTo>
                  <a:lnTo>
                    <a:pt x="63" y="3"/>
                  </a:lnTo>
                  <a:lnTo>
                    <a:pt x="65" y="5"/>
                  </a:lnTo>
                  <a:lnTo>
                    <a:pt x="66" y="6"/>
                  </a:lnTo>
                  <a:lnTo>
                    <a:pt x="69" y="6"/>
                  </a:lnTo>
                  <a:lnTo>
                    <a:pt x="70" y="7"/>
                  </a:lnTo>
                  <a:lnTo>
                    <a:pt x="71" y="7"/>
                  </a:lnTo>
                  <a:lnTo>
                    <a:pt x="72" y="7"/>
                  </a:lnTo>
                  <a:lnTo>
                    <a:pt x="74" y="8"/>
                  </a:lnTo>
                  <a:lnTo>
                    <a:pt x="76" y="8"/>
                  </a:lnTo>
                  <a:lnTo>
                    <a:pt x="77" y="10"/>
                  </a:lnTo>
                  <a:lnTo>
                    <a:pt x="79" y="10"/>
                  </a:lnTo>
                  <a:lnTo>
                    <a:pt x="80" y="11"/>
                  </a:lnTo>
                  <a:lnTo>
                    <a:pt x="81" y="11"/>
                  </a:lnTo>
                  <a:lnTo>
                    <a:pt x="82" y="12"/>
                  </a:lnTo>
                  <a:lnTo>
                    <a:pt x="83" y="12"/>
                  </a:lnTo>
                  <a:lnTo>
                    <a:pt x="85" y="12"/>
                  </a:lnTo>
                  <a:lnTo>
                    <a:pt x="86" y="13"/>
                  </a:lnTo>
                  <a:lnTo>
                    <a:pt x="87" y="13"/>
                  </a:lnTo>
                  <a:lnTo>
                    <a:pt x="88" y="13"/>
                  </a:lnTo>
                  <a:lnTo>
                    <a:pt x="89" y="15"/>
                  </a:lnTo>
                  <a:lnTo>
                    <a:pt x="92" y="16"/>
                  </a:lnTo>
                  <a:lnTo>
                    <a:pt x="94" y="16"/>
                  </a:lnTo>
                  <a:lnTo>
                    <a:pt x="96" y="17"/>
                  </a:lnTo>
                  <a:lnTo>
                    <a:pt x="97" y="18"/>
                  </a:lnTo>
                  <a:lnTo>
                    <a:pt x="99" y="18"/>
                  </a:lnTo>
                  <a:lnTo>
                    <a:pt x="101" y="19"/>
                  </a:lnTo>
                  <a:lnTo>
                    <a:pt x="102" y="19"/>
                  </a:lnTo>
                  <a:lnTo>
                    <a:pt x="103" y="19"/>
                  </a:lnTo>
                  <a:lnTo>
                    <a:pt x="104" y="20"/>
                  </a:lnTo>
                  <a:lnTo>
                    <a:pt x="105" y="22"/>
                  </a:lnTo>
                  <a:lnTo>
                    <a:pt x="107" y="22"/>
                  </a:lnTo>
                  <a:lnTo>
                    <a:pt x="108" y="22"/>
                  </a:lnTo>
                  <a:lnTo>
                    <a:pt x="96" y="29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00" name="Freeform 212"/>
            <p:cNvSpPr>
              <a:spLocks/>
            </p:cNvSpPr>
            <p:nvPr/>
          </p:nvSpPr>
          <p:spPr bwMode="auto">
            <a:xfrm>
              <a:off x="5672138" y="1681163"/>
              <a:ext cx="120650" cy="155575"/>
            </a:xfrm>
            <a:custGeom>
              <a:avLst/>
              <a:gdLst>
                <a:gd name="T0" fmla="*/ 20 w 76"/>
                <a:gd name="T1" fmla="*/ 96 h 98"/>
                <a:gd name="T2" fmla="*/ 15 w 76"/>
                <a:gd name="T3" fmla="*/ 91 h 98"/>
                <a:gd name="T4" fmla="*/ 11 w 76"/>
                <a:gd name="T5" fmla="*/ 85 h 98"/>
                <a:gd name="T6" fmla="*/ 9 w 76"/>
                <a:gd name="T7" fmla="*/ 80 h 98"/>
                <a:gd name="T8" fmla="*/ 7 w 76"/>
                <a:gd name="T9" fmla="*/ 75 h 98"/>
                <a:gd name="T10" fmla="*/ 5 w 76"/>
                <a:gd name="T11" fmla="*/ 69 h 98"/>
                <a:gd name="T12" fmla="*/ 3 w 76"/>
                <a:gd name="T13" fmla="*/ 64 h 98"/>
                <a:gd name="T14" fmla="*/ 2 w 76"/>
                <a:gd name="T15" fmla="*/ 58 h 98"/>
                <a:gd name="T16" fmla="*/ 0 w 76"/>
                <a:gd name="T17" fmla="*/ 49 h 98"/>
                <a:gd name="T18" fmla="*/ 0 w 76"/>
                <a:gd name="T19" fmla="*/ 42 h 98"/>
                <a:gd name="T20" fmla="*/ 2 w 76"/>
                <a:gd name="T21" fmla="*/ 35 h 98"/>
                <a:gd name="T22" fmla="*/ 4 w 76"/>
                <a:gd name="T23" fmla="*/ 27 h 98"/>
                <a:gd name="T24" fmla="*/ 8 w 76"/>
                <a:gd name="T25" fmla="*/ 19 h 98"/>
                <a:gd name="T26" fmla="*/ 11 w 76"/>
                <a:gd name="T27" fmla="*/ 13 h 98"/>
                <a:gd name="T28" fmla="*/ 16 w 76"/>
                <a:gd name="T29" fmla="*/ 8 h 98"/>
                <a:gd name="T30" fmla="*/ 22 w 76"/>
                <a:gd name="T31" fmla="*/ 4 h 98"/>
                <a:gd name="T32" fmla="*/ 29 w 76"/>
                <a:gd name="T33" fmla="*/ 2 h 98"/>
                <a:gd name="T34" fmla="*/ 36 w 76"/>
                <a:gd name="T35" fmla="*/ 0 h 98"/>
                <a:gd name="T36" fmla="*/ 42 w 76"/>
                <a:gd name="T37" fmla="*/ 0 h 98"/>
                <a:gd name="T38" fmla="*/ 48 w 76"/>
                <a:gd name="T39" fmla="*/ 0 h 98"/>
                <a:gd name="T40" fmla="*/ 54 w 76"/>
                <a:gd name="T41" fmla="*/ 3 h 98"/>
                <a:gd name="T42" fmla="*/ 59 w 76"/>
                <a:gd name="T43" fmla="*/ 5 h 98"/>
                <a:gd name="T44" fmla="*/ 64 w 76"/>
                <a:gd name="T45" fmla="*/ 8 h 98"/>
                <a:gd name="T46" fmla="*/ 69 w 76"/>
                <a:gd name="T47" fmla="*/ 12 h 98"/>
                <a:gd name="T48" fmla="*/ 73 w 76"/>
                <a:gd name="T49" fmla="*/ 16 h 98"/>
                <a:gd name="T50" fmla="*/ 75 w 76"/>
                <a:gd name="T51" fmla="*/ 21 h 98"/>
                <a:gd name="T52" fmla="*/ 76 w 76"/>
                <a:gd name="T53" fmla="*/ 29 h 98"/>
                <a:gd name="T54" fmla="*/ 76 w 76"/>
                <a:gd name="T55" fmla="*/ 34 h 98"/>
                <a:gd name="T56" fmla="*/ 74 w 76"/>
                <a:gd name="T57" fmla="*/ 41 h 98"/>
                <a:gd name="T58" fmla="*/ 70 w 76"/>
                <a:gd name="T59" fmla="*/ 46 h 98"/>
                <a:gd name="T60" fmla="*/ 65 w 76"/>
                <a:gd name="T61" fmla="*/ 49 h 98"/>
                <a:gd name="T62" fmla="*/ 59 w 76"/>
                <a:gd name="T63" fmla="*/ 52 h 98"/>
                <a:gd name="T64" fmla="*/ 55 w 76"/>
                <a:gd name="T65" fmla="*/ 42 h 98"/>
                <a:gd name="T66" fmla="*/ 60 w 76"/>
                <a:gd name="T67" fmla="*/ 38 h 98"/>
                <a:gd name="T68" fmla="*/ 63 w 76"/>
                <a:gd name="T69" fmla="*/ 34 h 98"/>
                <a:gd name="T70" fmla="*/ 64 w 76"/>
                <a:gd name="T71" fmla="*/ 30 h 98"/>
                <a:gd name="T72" fmla="*/ 63 w 76"/>
                <a:gd name="T73" fmla="*/ 25 h 98"/>
                <a:gd name="T74" fmla="*/ 59 w 76"/>
                <a:gd name="T75" fmla="*/ 20 h 98"/>
                <a:gd name="T76" fmla="*/ 53 w 76"/>
                <a:gd name="T77" fmla="*/ 16 h 98"/>
                <a:gd name="T78" fmla="*/ 47 w 76"/>
                <a:gd name="T79" fmla="*/ 14 h 98"/>
                <a:gd name="T80" fmla="*/ 41 w 76"/>
                <a:gd name="T81" fmla="*/ 14 h 98"/>
                <a:gd name="T82" fmla="*/ 35 w 76"/>
                <a:gd name="T83" fmla="*/ 14 h 98"/>
                <a:gd name="T84" fmla="*/ 29 w 76"/>
                <a:gd name="T85" fmla="*/ 16 h 98"/>
                <a:gd name="T86" fmla="*/ 21 w 76"/>
                <a:gd name="T87" fmla="*/ 21 h 98"/>
                <a:gd name="T88" fmla="*/ 17 w 76"/>
                <a:gd name="T89" fmla="*/ 26 h 98"/>
                <a:gd name="T90" fmla="*/ 16 w 76"/>
                <a:gd name="T91" fmla="*/ 32 h 98"/>
                <a:gd name="T92" fmla="*/ 15 w 76"/>
                <a:gd name="T93" fmla="*/ 37 h 98"/>
                <a:gd name="T94" fmla="*/ 15 w 76"/>
                <a:gd name="T95" fmla="*/ 42 h 98"/>
                <a:gd name="T96" fmla="*/ 15 w 76"/>
                <a:gd name="T97" fmla="*/ 48 h 98"/>
                <a:gd name="T98" fmla="*/ 15 w 76"/>
                <a:gd name="T99" fmla="*/ 53 h 98"/>
                <a:gd name="T100" fmla="*/ 15 w 76"/>
                <a:gd name="T101" fmla="*/ 58 h 98"/>
                <a:gd name="T102" fmla="*/ 16 w 76"/>
                <a:gd name="T103" fmla="*/ 63 h 98"/>
                <a:gd name="T104" fmla="*/ 17 w 76"/>
                <a:gd name="T105" fmla="*/ 68 h 98"/>
                <a:gd name="T106" fmla="*/ 20 w 76"/>
                <a:gd name="T107" fmla="*/ 73 h 98"/>
                <a:gd name="T108" fmla="*/ 24 w 76"/>
                <a:gd name="T109" fmla="*/ 79 h 98"/>
                <a:gd name="T110" fmla="*/ 26 w 76"/>
                <a:gd name="T111" fmla="*/ 85 h 98"/>
                <a:gd name="T112" fmla="*/ 30 w 76"/>
                <a:gd name="T113" fmla="*/ 88 h 9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6"/>
                <a:gd name="T172" fmla="*/ 0 h 98"/>
                <a:gd name="T173" fmla="*/ 76 w 76"/>
                <a:gd name="T174" fmla="*/ 98 h 98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6" h="98">
                  <a:moveTo>
                    <a:pt x="22" y="98"/>
                  </a:moveTo>
                  <a:lnTo>
                    <a:pt x="22" y="97"/>
                  </a:lnTo>
                  <a:lnTo>
                    <a:pt x="21" y="97"/>
                  </a:lnTo>
                  <a:lnTo>
                    <a:pt x="20" y="96"/>
                  </a:lnTo>
                  <a:lnTo>
                    <a:pt x="19" y="95"/>
                  </a:lnTo>
                  <a:lnTo>
                    <a:pt x="17" y="93"/>
                  </a:lnTo>
                  <a:lnTo>
                    <a:pt x="17" y="92"/>
                  </a:lnTo>
                  <a:lnTo>
                    <a:pt x="15" y="91"/>
                  </a:lnTo>
                  <a:lnTo>
                    <a:pt x="15" y="90"/>
                  </a:lnTo>
                  <a:lnTo>
                    <a:pt x="14" y="87"/>
                  </a:lnTo>
                  <a:lnTo>
                    <a:pt x="13" y="85"/>
                  </a:lnTo>
                  <a:lnTo>
                    <a:pt x="11" y="85"/>
                  </a:lnTo>
                  <a:lnTo>
                    <a:pt x="11" y="83"/>
                  </a:lnTo>
                  <a:lnTo>
                    <a:pt x="10" y="82"/>
                  </a:lnTo>
                  <a:lnTo>
                    <a:pt x="10" y="81"/>
                  </a:lnTo>
                  <a:lnTo>
                    <a:pt x="9" y="80"/>
                  </a:lnTo>
                  <a:lnTo>
                    <a:pt x="9" y="79"/>
                  </a:lnTo>
                  <a:lnTo>
                    <a:pt x="8" y="78"/>
                  </a:lnTo>
                  <a:lnTo>
                    <a:pt x="8" y="76"/>
                  </a:lnTo>
                  <a:lnTo>
                    <a:pt x="7" y="75"/>
                  </a:lnTo>
                  <a:lnTo>
                    <a:pt x="7" y="74"/>
                  </a:lnTo>
                  <a:lnTo>
                    <a:pt x="5" y="73"/>
                  </a:lnTo>
                  <a:lnTo>
                    <a:pt x="5" y="71"/>
                  </a:lnTo>
                  <a:lnTo>
                    <a:pt x="5" y="69"/>
                  </a:lnTo>
                  <a:lnTo>
                    <a:pt x="4" y="68"/>
                  </a:lnTo>
                  <a:lnTo>
                    <a:pt x="4" y="66"/>
                  </a:lnTo>
                  <a:lnTo>
                    <a:pt x="3" y="65"/>
                  </a:lnTo>
                  <a:lnTo>
                    <a:pt x="3" y="64"/>
                  </a:lnTo>
                  <a:lnTo>
                    <a:pt x="2" y="63"/>
                  </a:lnTo>
                  <a:lnTo>
                    <a:pt x="2" y="60"/>
                  </a:lnTo>
                  <a:lnTo>
                    <a:pt x="2" y="59"/>
                  </a:lnTo>
                  <a:lnTo>
                    <a:pt x="2" y="58"/>
                  </a:lnTo>
                  <a:lnTo>
                    <a:pt x="0" y="56"/>
                  </a:lnTo>
                  <a:lnTo>
                    <a:pt x="0" y="54"/>
                  </a:lnTo>
                  <a:lnTo>
                    <a:pt x="0" y="52"/>
                  </a:lnTo>
                  <a:lnTo>
                    <a:pt x="0" y="49"/>
                  </a:lnTo>
                  <a:lnTo>
                    <a:pt x="0" y="47"/>
                  </a:lnTo>
                  <a:lnTo>
                    <a:pt x="0" y="46"/>
                  </a:lnTo>
                  <a:lnTo>
                    <a:pt x="0" y="44"/>
                  </a:lnTo>
                  <a:lnTo>
                    <a:pt x="0" y="42"/>
                  </a:lnTo>
                  <a:lnTo>
                    <a:pt x="0" y="41"/>
                  </a:lnTo>
                  <a:lnTo>
                    <a:pt x="2" y="38"/>
                  </a:lnTo>
                  <a:lnTo>
                    <a:pt x="2" y="37"/>
                  </a:lnTo>
                  <a:lnTo>
                    <a:pt x="2" y="35"/>
                  </a:lnTo>
                  <a:lnTo>
                    <a:pt x="2" y="34"/>
                  </a:lnTo>
                  <a:lnTo>
                    <a:pt x="3" y="31"/>
                  </a:lnTo>
                  <a:lnTo>
                    <a:pt x="3" y="30"/>
                  </a:lnTo>
                  <a:lnTo>
                    <a:pt x="4" y="27"/>
                  </a:lnTo>
                  <a:lnTo>
                    <a:pt x="5" y="25"/>
                  </a:lnTo>
                  <a:lnTo>
                    <a:pt x="7" y="22"/>
                  </a:lnTo>
                  <a:lnTo>
                    <a:pt x="7" y="20"/>
                  </a:lnTo>
                  <a:lnTo>
                    <a:pt x="8" y="19"/>
                  </a:lnTo>
                  <a:lnTo>
                    <a:pt x="9" y="16"/>
                  </a:lnTo>
                  <a:lnTo>
                    <a:pt x="10" y="15"/>
                  </a:lnTo>
                  <a:lnTo>
                    <a:pt x="11" y="14"/>
                  </a:lnTo>
                  <a:lnTo>
                    <a:pt x="11" y="13"/>
                  </a:lnTo>
                  <a:lnTo>
                    <a:pt x="13" y="12"/>
                  </a:lnTo>
                  <a:lnTo>
                    <a:pt x="15" y="10"/>
                  </a:lnTo>
                  <a:lnTo>
                    <a:pt x="15" y="9"/>
                  </a:lnTo>
                  <a:lnTo>
                    <a:pt x="16" y="8"/>
                  </a:lnTo>
                  <a:lnTo>
                    <a:pt x="17" y="7"/>
                  </a:lnTo>
                  <a:lnTo>
                    <a:pt x="20" y="5"/>
                  </a:lnTo>
                  <a:lnTo>
                    <a:pt x="21" y="5"/>
                  </a:lnTo>
                  <a:lnTo>
                    <a:pt x="22" y="4"/>
                  </a:lnTo>
                  <a:lnTo>
                    <a:pt x="24" y="3"/>
                  </a:lnTo>
                  <a:lnTo>
                    <a:pt x="25" y="3"/>
                  </a:lnTo>
                  <a:lnTo>
                    <a:pt x="26" y="3"/>
                  </a:lnTo>
                  <a:lnTo>
                    <a:pt x="29" y="2"/>
                  </a:lnTo>
                  <a:lnTo>
                    <a:pt x="30" y="2"/>
                  </a:lnTo>
                  <a:lnTo>
                    <a:pt x="31" y="0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37" y="0"/>
                  </a:lnTo>
                  <a:lnTo>
                    <a:pt x="38" y="0"/>
                  </a:lnTo>
                  <a:lnTo>
                    <a:pt x="41" y="0"/>
                  </a:lnTo>
                  <a:lnTo>
                    <a:pt x="42" y="0"/>
                  </a:lnTo>
                  <a:lnTo>
                    <a:pt x="43" y="0"/>
                  </a:lnTo>
                  <a:lnTo>
                    <a:pt x="46" y="0"/>
                  </a:lnTo>
                  <a:lnTo>
                    <a:pt x="47" y="0"/>
                  </a:lnTo>
                  <a:lnTo>
                    <a:pt x="48" y="0"/>
                  </a:lnTo>
                  <a:lnTo>
                    <a:pt x="49" y="2"/>
                  </a:lnTo>
                  <a:lnTo>
                    <a:pt x="51" y="2"/>
                  </a:lnTo>
                  <a:lnTo>
                    <a:pt x="52" y="2"/>
                  </a:lnTo>
                  <a:lnTo>
                    <a:pt x="54" y="3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8" y="4"/>
                  </a:lnTo>
                  <a:lnTo>
                    <a:pt x="59" y="5"/>
                  </a:lnTo>
                  <a:lnTo>
                    <a:pt x="60" y="5"/>
                  </a:lnTo>
                  <a:lnTo>
                    <a:pt x="61" y="7"/>
                  </a:lnTo>
                  <a:lnTo>
                    <a:pt x="63" y="7"/>
                  </a:lnTo>
                  <a:lnTo>
                    <a:pt x="64" y="8"/>
                  </a:lnTo>
                  <a:lnTo>
                    <a:pt x="65" y="8"/>
                  </a:lnTo>
                  <a:lnTo>
                    <a:pt x="66" y="9"/>
                  </a:lnTo>
                  <a:lnTo>
                    <a:pt x="68" y="10"/>
                  </a:lnTo>
                  <a:lnTo>
                    <a:pt x="69" y="12"/>
                  </a:lnTo>
                  <a:lnTo>
                    <a:pt x="70" y="13"/>
                  </a:lnTo>
                  <a:lnTo>
                    <a:pt x="70" y="14"/>
                  </a:lnTo>
                  <a:lnTo>
                    <a:pt x="71" y="15"/>
                  </a:lnTo>
                  <a:lnTo>
                    <a:pt x="73" y="16"/>
                  </a:lnTo>
                  <a:lnTo>
                    <a:pt x="73" y="17"/>
                  </a:lnTo>
                  <a:lnTo>
                    <a:pt x="74" y="19"/>
                  </a:lnTo>
                  <a:lnTo>
                    <a:pt x="74" y="20"/>
                  </a:lnTo>
                  <a:lnTo>
                    <a:pt x="75" y="21"/>
                  </a:lnTo>
                  <a:lnTo>
                    <a:pt x="75" y="22"/>
                  </a:lnTo>
                  <a:lnTo>
                    <a:pt x="76" y="25"/>
                  </a:lnTo>
                  <a:lnTo>
                    <a:pt x="76" y="27"/>
                  </a:lnTo>
                  <a:lnTo>
                    <a:pt x="76" y="29"/>
                  </a:lnTo>
                  <a:lnTo>
                    <a:pt x="76" y="30"/>
                  </a:lnTo>
                  <a:lnTo>
                    <a:pt x="76" y="31"/>
                  </a:lnTo>
                  <a:lnTo>
                    <a:pt x="76" y="32"/>
                  </a:lnTo>
                  <a:lnTo>
                    <a:pt x="76" y="34"/>
                  </a:lnTo>
                  <a:lnTo>
                    <a:pt x="76" y="36"/>
                  </a:lnTo>
                  <a:lnTo>
                    <a:pt x="75" y="37"/>
                  </a:lnTo>
                  <a:lnTo>
                    <a:pt x="75" y="39"/>
                  </a:lnTo>
                  <a:lnTo>
                    <a:pt x="74" y="41"/>
                  </a:lnTo>
                  <a:lnTo>
                    <a:pt x="73" y="43"/>
                  </a:lnTo>
                  <a:lnTo>
                    <a:pt x="71" y="43"/>
                  </a:lnTo>
                  <a:lnTo>
                    <a:pt x="71" y="44"/>
                  </a:lnTo>
                  <a:lnTo>
                    <a:pt x="70" y="46"/>
                  </a:lnTo>
                  <a:lnTo>
                    <a:pt x="69" y="47"/>
                  </a:lnTo>
                  <a:lnTo>
                    <a:pt x="68" y="47"/>
                  </a:lnTo>
                  <a:lnTo>
                    <a:pt x="66" y="48"/>
                  </a:lnTo>
                  <a:lnTo>
                    <a:pt x="65" y="49"/>
                  </a:lnTo>
                  <a:lnTo>
                    <a:pt x="64" y="49"/>
                  </a:lnTo>
                  <a:lnTo>
                    <a:pt x="63" y="51"/>
                  </a:lnTo>
                  <a:lnTo>
                    <a:pt x="60" y="52"/>
                  </a:lnTo>
                  <a:lnTo>
                    <a:pt x="59" y="52"/>
                  </a:lnTo>
                  <a:lnTo>
                    <a:pt x="58" y="52"/>
                  </a:lnTo>
                  <a:lnTo>
                    <a:pt x="57" y="52"/>
                  </a:lnTo>
                  <a:lnTo>
                    <a:pt x="53" y="43"/>
                  </a:lnTo>
                  <a:lnTo>
                    <a:pt x="55" y="42"/>
                  </a:lnTo>
                  <a:lnTo>
                    <a:pt x="57" y="42"/>
                  </a:lnTo>
                  <a:lnTo>
                    <a:pt x="59" y="41"/>
                  </a:lnTo>
                  <a:lnTo>
                    <a:pt x="59" y="39"/>
                  </a:lnTo>
                  <a:lnTo>
                    <a:pt x="60" y="38"/>
                  </a:lnTo>
                  <a:lnTo>
                    <a:pt x="61" y="37"/>
                  </a:lnTo>
                  <a:lnTo>
                    <a:pt x="61" y="36"/>
                  </a:lnTo>
                  <a:lnTo>
                    <a:pt x="63" y="35"/>
                  </a:lnTo>
                  <a:lnTo>
                    <a:pt x="63" y="34"/>
                  </a:lnTo>
                  <a:lnTo>
                    <a:pt x="64" y="34"/>
                  </a:lnTo>
                  <a:lnTo>
                    <a:pt x="64" y="32"/>
                  </a:lnTo>
                  <a:lnTo>
                    <a:pt x="64" y="31"/>
                  </a:lnTo>
                  <a:lnTo>
                    <a:pt x="64" y="30"/>
                  </a:lnTo>
                  <a:lnTo>
                    <a:pt x="64" y="29"/>
                  </a:lnTo>
                  <a:lnTo>
                    <a:pt x="63" y="27"/>
                  </a:lnTo>
                  <a:lnTo>
                    <a:pt x="63" y="26"/>
                  </a:lnTo>
                  <a:lnTo>
                    <a:pt x="63" y="25"/>
                  </a:lnTo>
                  <a:lnTo>
                    <a:pt x="61" y="24"/>
                  </a:lnTo>
                  <a:lnTo>
                    <a:pt x="61" y="22"/>
                  </a:lnTo>
                  <a:lnTo>
                    <a:pt x="60" y="21"/>
                  </a:lnTo>
                  <a:lnTo>
                    <a:pt x="59" y="20"/>
                  </a:lnTo>
                  <a:lnTo>
                    <a:pt x="58" y="19"/>
                  </a:lnTo>
                  <a:lnTo>
                    <a:pt x="57" y="17"/>
                  </a:lnTo>
                  <a:lnTo>
                    <a:pt x="55" y="17"/>
                  </a:lnTo>
                  <a:lnTo>
                    <a:pt x="53" y="16"/>
                  </a:lnTo>
                  <a:lnTo>
                    <a:pt x="52" y="15"/>
                  </a:lnTo>
                  <a:lnTo>
                    <a:pt x="49" y="15"/>
                  </a:lnTo>
                  <a:lnTo>
                    <a:pt x="48" y="15"/>
                  </a:lnTo>
                  <a:lnTo>
                    <a:pt x="47" y="14"/>
                  </a:lnTo>
                  <a:lnTo>
                    <a:pt x="46" y="14"/>
                  </a:lnTo>
                  <a:lnTo>
                    <a:pt x="44" y="14"/>
                  </a:lnTo>
                  <a:lnTo>
                    <a:pt x="42" y="14"/>
                  </a:lnTo>
                  <a:lnTo>
                    <a:pt x="41" y="14"/>
                  </a:lnTo>
                  <a:lnTo>
                    <a:pt x="38" y="14"/>
                  </a:lnTo>
                  <a:lnTo>
                    <a:pt x="37" y="14"/>
                  </a:lnTo>
                  <a:lnTo>
                    <a:pt x="36" y="14"/>
                  </a:lnTo>
                  <a:lnTo>
                    <a:pt x="35" y="14"/>
                  </a:lnTo>
                  <a:lnTo>
                    <a:pt x="33" y="14"/>
                  </a:lnTo>
                  <a:lnTo>
                    <a:pt x="32" y="15"/>
                  </a:lnTo>
                  <a:lnTo>
                    <a:pt x="30" y="15"/>
                  </a:lnTo>
                  <a:lnTo>
                    <a:pt x="29" y="16"/>
                  </a:lnTo>
                  <a:lnTo>
                    <a:pt x="26" y="16"/>
                  </a:lnTo>
                  <a:lnTo>
                    <a:pt x="25" y="17"/>
                  </a:lnTo>
                  <a:lnTo>
                    <a:pt x="22" y="19"/>
                  </a:lnTo>
                  <a:lnTo>
                    <a:pt x="21" y="21"/>
                  </a:lnTo>
                  <a:lnTo>
                    <a:pt x="20" y="22"/>
                  </a:lnTo>
                  <a:lnTo>
                    <a:pt x="20" y="24"/>
                  </a:lnTo>
                  <a:lnTo>
                    <a:pt x="19" y="25"/>
                  </a:lnTo>
                  <a:lnTo>
                    <a:pt x="17" y="26"/>
                  </a:lnTo>
                  <a:lnTo>
                    <a:pt x="17" y="27"/>
                  </a:lnTo>
                  <a:lnTo>
                    <a:pt x="16" y="29"/>
                  </a:lnTo>
                  <a:lnTo>
                    <a:pt x="16" y="30"/>
                  </a:lnTo>
                  <a:lnTo>
                    <a:pt x="16" y="32"/>
                  </a:lnTo>
                  <a:lnTo>
                    <a:pt x="15" y="34"/>
                  </a:lnTo>
                  <a:lnTo>
                    <a:pt x="15" y="35"/>
                  </a:lnTo>
                  <a:lnTo>
                    <a:pt x="15" y="36"/>
                  </a:lnTo>
                  <a:lnTo>
                    <a:pt x="15" y="37"/>
                  </a:lnTo>
                  <a:lnTo>
                    <a:pt x="15" y="38"/>
                  </a:lnTo>
                  <a:lnTo>
                    <a:pt x="15" y="39"/>
                  </a:lnTo>
                  <a:lnTo>
                    <a:pt x="15" y="41"/>
                  </a:lnTo>
                  <a:lnTo>
                    <a:pt x="15" y="42"/>
                  </a:lnTo>
                  <a:lnTo>
                    <a:pt x="15" y="43"/>
                  </a:lnTo>
                  <a:lnTo>
                    <a:pt x="15" y="46"/>
                  </a:lnTo>
                  <a:lnTo>
                    <a:pt x="15" y="47"/>
                  </a:lnTo>
                  <a:lnTo>
                    <a:pt x="15" y="48"/>
                  </a:lnTo>
                  <a:lnTo>
                    <a:pt x="15" y="49"/>
                  </a:lnTo>
                  <a:lnTo>
                    <a:pt x="15" y="51"/>
                  </a:lnTo>
                  <a:lnTo>
                    <a:pt x="15" y="52"/>
                  </a:lnTo>
                  <a:lnTo>
                    <a:pt x="15" y="53"/>
                  </a:lnTo>
                  <a:lnTo>
                    <a:pt x="15" y="54"/>
                  </a:lnTo>
                  <a:lnTo>
                    <a:pt x="15" y="56"/>
                  </a:lnTo>
                  <a:lnTo>
                    <a:pt x="15" y="57"/>
                  </a:lnTo>
                  <a:lnTo>
                    <a:pt x="15" y="58"/>
                  </a:lnTo>
                  <a:lnTo>
                    <a:pt x="15" y="59"/>
                  </a:lnTo>
                  <a:lnTo>
                    <a:pt x="16" y="60"/>
                  </a:lnTo>
                  <a:lnTo>
                    <a:pt x="16" y="61"/>
                  </a:lnTo>
                  <a:lnTo>
                    <a:pt x="16" y="63"/>
                  </a:lnTo>
                  <a:lnTo>
                    <a:pt x="16" y="64"/>
                  </a:lnTo>
                  <a:lnTo>
                    <a:pt x="17" y="65"/>
                  </a:lnTo>
                  <a:lnTo>
                    <a:pt x="17" y="66"/>
                  </a:lnTo>
                  <a:lnTo>
                    <a:pt x="17" y="68"/>
                  </a:lnTo>
                  <a:lnTo>
                    <a:pt x="19" y="69"/>
                  </a:lnTo>
                  <a:lnTo>
                    <a:pt x="19" y="70"/>
                  </a:lnTo>
                  <a:lnTo>
                    <a:pt x="20" y="71"/>
                  </a:lnTo>
                  <a:lnTo>
                    <a:pt x="20" y="73"/>
                  </a:lnTo>
                  <a:lnTo>
                    <a:pt x="21" y="74"/>
                  </a:lnTo>
                  <a:lnTo>
                    <a:pt x="22" y="76"/>
                  </a:lnTo>
                  <a:lnTo>
                    <a:pt x="22" y="78"/>
                  </a:lnTo>
                  <a:lnTo>
                    <a:pt x="24" y="79"/>
                  </a:lnTo>
                  <a:lnTo>
                    <a:pt x="24" y="80"/>
                  </a:lnTo>
                  <a:lnTo>
                    <a:pt x="25" y="81"/>
                  </a:lnTo>
                  <a:lnTo>
                    <a:pt x="26" y="82"/>
                  </a:lnTo>
                  <a:lnTo>
                    <a:pt x="26" y="85"/>
                  </a:lnTo>
                  <a:lnTo>
                    <a:pt x="27" y="86"/>
                  </a:lnTo>
                  <a:lnTo>
                    <a:pt x="29" y="87"/>
                  </a:lnTo>
                  <a:lnTo>
                    <a:pt x="29" y="88"/>
                  </a:lnTo>
                  <a:lnTo>
                    <a:pt x="30" y="88"/>
                  </a:lnTo>
                  <a:lnTo>
                    <a:pt x="22" y="98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01" name="Freeform 215"/>
            <p:cNvSpPr>
              <a:spLocks/>
            </p:cNvSpPr>
            <p:nvPr/>
          </p:nvSpPr>
          <p:spPr bwMode="auto">
            <a:xfrm>
              <a:off x="6210300" y="2146301"/>
              <a:ext cx="149225" cy="41275"/>
            </a:xfrm>
            <a:custGeom>
              <a:avLst/>
              <a:gdLst>
                <a:gd name="T0" fmla="*/ 0 w 94"/>
                <a:gd name="T1" fmla="*/ 10 h 26"/>
                <a:gd name="T2" fmla="*/ 2 w 94"/>
                <a:gd name="T3" fmla="*/ 9 h 26"/>
                <a:gd name="T4" fmla="*/ 5 w 94"/>
                <a:gd name="T5" fmla="*/ 8 h 26"/>
                <a:gd name="T6" fmla="*/ 7 w 94"/>
                <a:gd name="T7" fmla="*/ 7 h 26"/>
                <a:gd name="T8" fmla="*/ 11 w 94"/>
                <a:gd name="T9" fmla="*/ 5 h 26"/>
                <a:gd name="T10" fmla="*/ 13 w 94"/>
                <a:gd name="T11" fmla="*/ 4 h 26"/>
                <a:gd name="T12" fmla="*/ 15 w 94"/>
                <a:gd name="T13" fmla="*/ 4 h 26"/>
                <a:gd name="T14" fmla="*/ 18 w 94"/>
                <a:gd name="T15" fmla="*/ 3 h 26"/>
                <a:gd name="T16" fmla="*/ 20 w 94"/>
                <a:gd name="T17" fmla="*/ 3 h 26"/>
                <a:gd name="T18" fmla="*/ 24 w 94"/>
                <a:gd name="T19" fmla="*/ 3 h 26"/>
                <a:gd name="T20" fmla="*/ 28 w 94"/>
                <a:gd name="T21" fmla="*/ 2 h 26"/>
                <a:gd name="T22" fmla="*/ 30 w 94"/>
                <a:gd name="T23" fmla="*/ 2 h 26"/>
                <a:gd name="T24" fmla="*/ 34 w 94"/>
                <a:gd name="T25" fmla="*/ 0 h 26"/>
                <a:gd name="T26" fmla="*/ 37 w 94"/>
                <a:gd name="T27" fmla="*/ 0 h 26"/>
                <a:gd name="T28" fmla="*/ 41 w 94"/>
                <a:gd name="T29" fmla="*/ 0 h 26"/>
                <a:gd name="T30" fmla="*/ 45 w 94"/>
                <a:gd name="T31" fmla="*/ 0 h 26"/>
                <a:gd name="T32" fmla="*/ 50 w 94"/>
                <a:gd name="T33" fmla="*/ 0 h 26"/>
                <a:gd name="T34" fmla="*/ 53 w 94"/>
                <a:gd name="T35" fmla="*/ 0 h 26"/>
                <a:gd name="T36" fmla="*/ 57 w 94"/>
                <a:gd name="T37" fmla="*/ 0 h 26"/>
                <a:gd name="T38" fmla="*/ 63 w 94"/>
                <a:gd name="T39" fmla="*/ 2 h 26"/>
                <a:gd name="T40" fmla="*/ 68 w 94"/>
                <a:gd name="T41" fmla="*/ 2 h 26"/>
                <a:gd name="T42" fmla="*/ 73 w 94"/>
                <a:gd name="T43" fmla="*/ 3 h 26"/>
                <a:gd name="T44" fmla="*/ 78 w 94"/>
                <a:gd name="T45" fmla="*/ 4 h 26"/>
                <a:gd name="T46" fmla="*/ 82 w 94"/>
                <a:gd name="T47" fmla="*/ 5 h 26"/>
                <a:gd name="T48" fmla="*/ 87 w 94"/>
                <a:gd name="T49" fmla="*/ 7 h 26"/>
                <a:gd name="T50" fmla="*/ 94 w 94"/>
                <a:gd name="T51" fmla="*/ 8 h 26"/>
                <a:gd name="T52" fmla="*/ 91 w 94"/>
                <a:gd name="T53" fmla="*/ 20 h 26"/>
                <a:gd name="T54" fmla="*/ 87 w 94"/>
                <a:gd name="T55" fmla="*/ 19 h 26"/>
                <a:gd name="T56" fmla="*/ 85 w 94"/>
                <a:gd name="T57" fmla="*/ 19 h 26"/>
                <a:gd name="T58" fmla="*/ 81 w 94"/>
                <a:gd name="T59" fmla="*/ 19 h 26"/>
                <a:gd name="T60" fmla="*/ 79 w 94"/>
                <a:gd name="T61" fmla="*/ 17 h 26"/>
                <a:gd name="T62" fmla="*/ 77 w 94"/>
                <a:gd name="T63" fmla="*/ 17 h 26"/>
                <a:gd name="T64" fmla="*/ 73 w 94"/>
                <a:gd name="T65" fmla="*/ 16 h 26"/>
                <a:gd name="T66" fmla="*/ 69 w 94"/>
                <a:gd name="T67" fmla="*/ 16 h 26"/>
                <a:gd name="T68" fmla="*/ 65 w 94"/>
                <a:gd name="T69" fmla="*/ 16 h 26"/>
                <a:gd name="T70" fmla="*/ 63 w 94"/>
                <a:gd name="T71" fmla="*/ 16 h 26"/>
                <a:gd name="T72" fmla="*/ 59 w 94"/>
                <a:gd name="T73" fmla="*/ 16 h 26"/>
                <a:gd name="T74" fmla="*/ 56 w 94"/>
                <a:gd name="T75" fmla="*/ 16 h 26"/>
                <a:gd name="T76" fmla="*/ 52 w 94"/>
                <a:gd name="T77" fmla="*/ 16 h 26"/>
                <a:gd name="T78" fmla="*/ 48 w 94"/>
                <a:gd name="T79" fmla="*/ 16 h 26"/>
                <a:gd name="T80" fmla="*/ 46 w 94"/>
                <a:gd name="T81" fmla="*/ 16 h 26"/>
                <a:gd name="T82" fmla="*/ 42 w 94"/>
                <a:gd name="T83" fmla="*/ 16 h 26"/>
                <a:gd name="T84" fmla="*/ 39 w 94"/>
                <a:gd name="T85" fmla="*/ 16 h 26"/>
                <a:gd name="T86" fmla="*/ 35 w 94"/>
                <a:gd name="T87" fmla="*/ 16 h 26"/>
                <a:gd name="T88" fmla="*/ 31 w 94"/>
                <a:gd name="T89" fmla="*/ 17 h 26"/>
                <a:gd name="T90" fmla="*/ 28 w 94"/>
                <a:gd name="T91" fmla="*/ 19 h 26"/>
                <a:gd name="T92" fmla="*/ 24 w 94"/>
                <a:gd name="T93" fmla="*/ 19 h 26"/>
                <a:gd name="T94" fmla="*/ 20 w 94"/>
                <a:gd name="T95" fmla="*/ 20 h 26"/>
                <a:gd name="T96" fmla="*/ 18 w 94"/>
                <a:gd name="T97" fmla="*/ 21 h 26"/>
                <a:gd name="T98" fmla="*/ 14 w 94"/>
                <a:gd name="T99" fmla="*/ 21 h 26"/>
                <a:gd name="T100" fmla="*/ 12 w 94"/>
                <a:gd name="T101" fmla="*/ 24 h 26"/>
                <a:gd name="T102" fmla="*/ 9 w 94"/>
                <a:gd name="T103" fmla="*/ 24 h 26"/>
                <a:gd name="T104" fmla="*/ 7 w 94"/>
                <a:gd name="T105" fmla="*/ 26 h 2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94"/>
                <a:gd name="T160" fmla="*/ 0 h 26"/>
                <a:gd name="T161" fmla="*/ 94 w 94"/>
                <a:gd name="T162" fmla="*/ 26 h 2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94" h="26">
                  <a:moveTo>
                    <a:pt x="0" y="10"/>
                  </a:moveTo>
                  <a:lnTo>
                    <a:pt x="0" y="10"/>
                  </a:lnTo>
                  <a:lnTo>
                    <a:pt x="1" y="9"/>
                  </a:lnTo>
                  <a:lnTo>
                    <a:pt x="2" y="9"/>
                  </a:lnTo>
                  <a:lnTo>
                    <a:pt x="3" y="8"/>
                  </a:lnTo>
                  <a:lnTo>
                    <a:pt x="5" y="8"/>
                  </a:lnTo>
                  <a:lnTo>
                    <a:pt x="6" y="8"/>
                  </a:lnTo>
                  <a:lnTo>
                    <a:pt x="7" y="7"/>
                  </a:lnTo>
                  <a:lnTo>
                    <a:pt x="9" y="5"/>
                  </a:lnTo>
                  <a:lnTo>
                    <a:pt x="11" y="5"/>
                  </a:lnTo>
                  <a:lnTo>
                    <a:pt x="12" y="4"/>
                  </a:lnTo>
                  <a:lnTo>
                    <a:pt x="13" y="4"/>
                  </a:lnTo>
                  <a:lnTo>
                    <a:pt x="14" y="4"/>
                  </a:lnTo>
                  <a:lnTo>
                    <a:pt x="15" y="4"/>
                  </a:lnTo>
                  <a:lnTo>
                    <a:pt x="17" y="3"/>
                  </a:lnTo>
                  <a:lnTo>
                    <a:pt x="18" y="3"/>
                  </a:lnTo>
                  <a:lnTo>
                    <a:pt x="19" y="3"/>
                  </a:lnTo>
                  <a:lnTo>
                    <a:pt x="20" y="3"/>
                  </a:lnTo>
                  <a:lnTo>
                    <a:pt x="23" y="3"/>
                  </a:lnTo>
                  <a:lnTo>
                    <a:pt x="24" y="3"/>
                  </a:lnTo>
                  <a:lnTo>
                    <a:pt x="25" y="2"/>
                  </a:lnTo>
                  <a:lnTo>
                    <a:pt x="28" y="2"/>
                  </a:lnTo>
                  <a:lnTo>
                    <a:pt x="29" y="2"/>
                  </a:lnTo>
                  <a:lnTo>
                    <a:pt x="30" y="2"/>
                  </a:lnTo>
                  <a:lnTo>
                    <a:pt x="33" y="2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37" y="0"/>
                  </a:lnTo>
                  <a:lnTo>
                    <a:pt x="39" y="0"/>
                  </a:lnTo>
                  <a:lnTo>
                    <a:pt x="41" y="0"/>
                  </a:lnTo>
                  <a:lnTo>
                    <a:pt x="42" y="0"/>
                  </a:lnTo>
                  <a:lnTo>
                    <a:pt x="45" y="0"/>
                  </a:lnTo>
                  <a:lnTo>
                    <a:pt x="47" y="0"/>
                  </a:lnTo>
                  <a:lnTo>
                    <a:pt x="50" y="0"/>
                  </a:lnTo>
                  <a:lnTo>
                    <a:pt x="51" y="0"/>
                  </a:lnTo>
                  <a:lnTo>
                    <a:pt x="53" y="0"/>
                  </a:lnTo>
                  <a:lnTo>
                    <a:pt x="56" y="0"/>
                  </a:lnTo>
                  <a:lnTo>
                    <a:pt x="57" y="0"/>
                  </a:lnTo>
                  <a:lnTo>
                    <a:pt x="61" y="2"/>
                  </a:lnTo>
                  <a:lnTo>
                    <a:pt x="63" y="2"/>
                  </a:lnTo>
                  <a:lnTo>
                    <a:pt x="65" y="2"/>
                  </a:lnTo>
                  <a:lnTo>
                    <a:pt x="68" y="2"/>
                  </a:lnTo>
                  <a:lnTo>
                    <a:pt x="69" y="3"/>
                  </a:lnTo>
                  <a:lnTo>
                    <a:pt x="73" y="3"/>
                  </a:lnTo>
                  <a:lnTo>
                    <a:pt x="75" y="3"/>
                  </a:lnTo>
                  <a:lnTo>
                    <a:pt x="78" y="4"/>
                  </a:lnTo>
                  <a:lnTo>
                    <a:pt x="80" y="4"/>
                  </a:lnTo>
                  <a:lnTo>
                    <a:pt x="82" y="5"/>
                  </a:lnTo>
                  <a:lnTo>
                    <a:pt x="85" y="5"/>
                  </a:lnTo>
                  <a:lnTo>
                    <a:pt x="87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2" y="20"/>
                  </a:lnTo>
                  <a:lnTo>
                    <a:pt x="91" y="20"/>
                  </a:lnTo>
                  <a:lnTo>
                    <a:pt x="90" y="20"/>
                  </a:lnTo>
                  <a:lnTo>
                    <a:pt x="87" y="19"/>
                  </a:lnTo>
                  <a:lnTo>
                    <a:pt x="86" y="19"/>
                  </a:lnTo>
                  <a:lnTo>
                    <a:pt x="85" y="19"/>
                  </a:lnTo>
                  <a:lnTo>
                    <a:pt x="82" y="19"/>
                  </a:lnTo>
                  <a:lnTo>
                    <a:pt x="81" y="19"/>
                  </a:lnTo>
                  <a:lnTo>
                    <a:pt x="80" y="19"/>
                  </a:lnTo>
                  <a:lnTo>
                    <a:pt x="79" y="17"/>
                  </a:lnTo>
                  <a:lnTo>
                    <a:pt x="78" y="17"/>
                  </a:lnTo>
                  <a:lnTo>
                    <a:pt x="77" y="17"/>
                  </a:lnTo>
                  <a:lnTo>
                    <a:pt x="75" y="17"/>
                  </a:lnTo>
                  <a:lnTo>
                    <a:pt x="73" y="16"/>
                  </a:lnTo>
                  <a:lnTo>
                    <a:pt x="70" y="16"/>
                  </a:lnTo>
                  <a:lnTo>
                    <a:pt x="69" y="16"/>
                  </a:lnTo>
                  <a:lnTo>
                    <a:pt x="68" y="16"/>
                  </a:lnTo>
                  <a:lnTo>
                    <a:pt x="65" y="16"/>
                  </a:lnTo>
                  <a:lnTo>
                    <a:pt x="64" y="16"/>
                  </a:lnTo>
                  <a:lnTo>
                    <a:pt x="63" y="16"/>
                  </a:lnTo>
                  <a:lnTo>
                    <a:pt x="61" y="16"/>
                  </a:lnTo>
                  <a:lnTo>
                    <a:pt x="59" y="16"/>
                  </a:lnTo>
                  <a:lnTo>
                    <a:pt x="57" y="16"/>
                  </a:lnTo>
                  <a:lnTo>
                    <a:pt x="56" y="16"/>
                  </a:lnTo>
                  <a:lnTo>
                    <a:pt x="55" y="16"/>
                  </a:lnTo>
                  <a:lnTo>
                    <a:pt x="52" y="16"/>
                  </a:lnTo>
                  <a:lnTo>
                    <a:pt x="51" y="16"/>
                  </a:lnTo>
                  <a:lnTo>
                    <a:pt x="48" y="16"/>
                  </a:lnTo>
                  <a:lnTo>
                    <a:pt x="47" y="16"/>
                  </a:lnTo>
                  <a:lnTo>
                    <a:pt x="46" y="16"/>
                  </a:lnTo>
                  <a:lnTo>
                    <a:pt x="44" y="16"/>
                  </a:lnTo>
                  <a:lnTo>
                    <a:pt x="42" y="16"/>
                  </a:lnTo>
                  <a:lnTo>
                    <a:pt x="40" y="16"/>
                  </a:lnTo>
                  <a:lnTo>
                    <a:pt x="39" y="16"/>
                  </a:lnTo>
                  <a:lnTo>
                    <a:pt x="36" y="16"/>
                  </a:lnTo>
                  <a:lnTo>
                    <a:pt x="35" y="16"/>
                  </a:lnTo>
                  <a:lnTo>
                    <a:pt x="33" y="17"/>
                  </a:lnTo>
                  <a:lnTo>
                    <a:pt x="31" y="17"/>
                  </a:lnTo>
                  <a:lnTo>
                    <a:pt x="30" y="17"/>
                  </a:lnTo>
                  <a:lnTo>
                    <a:pt x="28" y="19"/>
                  </a:lnTo>
                  <a:lnTo>
                    <a:pt x="25" y="19"/>
                  </a:lnTo>
                  <a:lnTo>
                    <a:pt x="24" y="19"/>
                  </a:lnTo>
                  <a:lnTo>
                    <a:pt x="23" y="19"/>
                  </a:lnTo>
                  <a:lnTo>
                    <a:pt x="20" y="20"/>
                  </a:lnTo>
                  <a:lnTo>
                    <a:pt x="19" y="20"/>
                  </a:lnTo>
                  <a:lnTo>
                    <a:pt x="18" y="21"/>
                  </a:lnTo>
                  <a:lnTo>
                    <a:pt x="17" y="21"/>
                  </a:lnTo>
                  <a:lnTo>
                    <a:pt x="14" y="21"/>
                  </a:lnTo>
                  <a:lnTo>
                    <a:pt x="13" y="22"/>
                  </a:lnTo>
                  <a:lnTo>
                    <a:pt x="12" y="24"/>
                  </a:lnTo>
                  <a:lnTo>
                    <a:pt x="11" y="24"/>
                  </a:lnTo>
                  <a:lnTo>
                    <a:pt x="9" y="24"/>
                  </a:lnTo>
                  <a:lnTo>
                    <a:pt x="8" y="25"/>
                  </a:lnTo>
                  <a:lnTo>
                    <a:pt x="7" y="26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02" name="Freeform 216"/>
            <p:cNvSpPr>
              <a:spLocks/>
            </p:cNvSpPr>
            <p:nvPr/>
          </p:nvSpPr>
          <p:spPr bwMode="auto">
            <a:xfrm>
              <a:off x="5995988" y="2341563"/>
              <a:ext cx="39687" cy="142875"/>
            </a:xfrm>
            <a:custGeom>
              <a:avLst/>
              <a:gdLst>
                <a:gd name="T0" fmla="*/ 25 w 25"/>
                <a:gd name="T1" fmla="*/ 4 h 90"/>
                <a:gd name="T2" fmla="*/ 24 w 25"/>
                <a:gd name="T3" fmla="*/ 6 h 90"/>
                <a:gd name="T4" fmla="*/ 22 w 25"/>
                <a:gd name="T5" fmla="*/ 8 h 90"/>
                <a:gd name="T6" fmla="*/ 21 w 25"/>
                <a:gd name="T7" fmla="*/ 12 h 90"/>
                <a:gd name="T8" fmla="*/ 21 w 25"/>
                <a:gd name="T9" fmla="*/ 14 h 90"/>
                <a:gd name="T10" fmla="*/ 20 w 25"/>
                <a:gd name="T11" fmla="*/ 17 h 90"/>
                <a:gd name="T12" fmla="*/ 20 w 25"/>
                <a:gd name="T13" fmla="*/ 19 h 90"/>
                <a:gd name="T14" fmla="*/ 19 w 25"/>
                <a:gd name="T15" fmla="*/ 22 h 90"/>
                <a:gd name="T16" fmla="*/ 19 w 25"/>
                <a:gd name="T17" fmla="*/ 24 h 90"/>
                <a:gd name="T18" fmla="*/ 17 w 25"/>
                <a:gd name="T19" fmla="*/ 26 h 90"/>
                <a:gd name="T20" fmla="*/ 16 w 25"/>
                <a:gd name="T21" fmla="*/ 31 h 90"/>
                <a:gd name="T22" fmla="*/ 16 w 25"/>
                <a:gd name="T23" fmla="*/ 34 h 90"/>
                <a:gd name="T24" fmla="*/ 16 w 25"/>
                <a:gd name="T25" fmla="*/ 37 h 90"/>
                <a:gd name="T26" fmla="*/ 16 w 25"/>
                <a:gd name="T27" fmla="*/ 41 h 90"/>
                <a:gd name="T28" fmla="*/ 15 w 25"/>
                <a:gd name="T29" fmla="*/ 44 h 90"/>
                <a:gd name="T30" fmla="*/ 15 w 25"/>
                <a:gd name="T31" fmla="*/ 47 h 90"/>
                <a:gd name="T32" fmla="*/ 15 w 25"/>
                <a:gd name="T33" fmla="*/ 52 h 90"/>
                <a:gd name="T34" fmla="*/ 15 w 25"/>
                <a:gd name="T35" fmla="*/ 56 h 90"/>
                <a:gd name="T36" fmla="*/ 15 w 25"/>
                <a:gd name="T37" fmla="*/ 59 h 90"/>
                <a:gd name="T38" fmla="*/ 15 w 25"/>
                <a:gd name="T39" fmla="*/ 63 h 90"/>
                <a:gd name="T40" fmla="*/ 15 w 25"/>
                <a:gd name="T41" fmla="*/ 68 h 90"/>
                <a:gd name="T42" fmla="*/ 16 w 25"/>
                <a:gd name="T43" fmla="*/ 72 h 90"/>
                <a:gd name="T44" fmla="*/ 16 w 25"/>
                <a:gd name="T45" fmla="*/ 76 h 90"/>
                <a:gd name="T46" fmla="*/ 16 w 25"/>
                <a:gd name="T47" fmla="*/ 80 h 90"/>
                <a:gd name="T48" fmla="*/ 17 w 25"/>
                <a:gd name="T49" fmla="*/ 85 h 90"/>
                <a:gd name="T50" fmla="*/ 19 w 25"/>
                <a:gd name="T51" fmla="*/ 90 h 90"/>
                <a:gd name="T52" fmla="*/ 5 w 25"/>
                <a:gd name="T53" fmla="*/ 89 h 90"/>
                <a:gd name="T54" fmla="*/ 4 w 25"/>
                <a:gd name="T55" fmla="*/ 86 h 90"/>
                <a:gd name="T56" fmla="*/ 4 w 25"/>
                <a:gd name="T57" fmla="*/ 84 h 90"/>
                <a:gd name="T58" fmla="*/ 4 w 25"/>
                <a:gd name="T59" fmla="*/ 81 h 90"/>
                <a:gd name="T60" fmla="*/ 3 w 25"/>
                <a:gd name="T61" fmla="*/ 78 h 90"/>
                <a:gd name="T62" fmla="*/ 3 w 25"/>
                <a:gd name="T63" fmla="*/ 74 h 90"/>
                <a:gd name="T64" fmla="*/ 2 w 25"/>
                <a:gd name="T65" fmla="*/ 72 h 90"/>
                <a:gd name="T66" fmla="*/ 2 w 25"/>
                <a:gd name="T67" fmla="*/ 69 h 90"/>
                <a:gd name="T68" fmla="*/ 2 w 25"/>
                <a:gd name="T69" fmla="*/ 66 h 90"/>
                <a:gd name="T70" fmla="*/ 2 w 25"/>
                <a:gd name="T71" fmla="*/ 63 h 90"/>
                <a:gd name="T72" fmla="*/ 0 w 25"/>
                <a:gd name="T73" fmla="*/ 59 h 90"/>
                <a:gd name="T74" fmla="*/ 0 w 25"/>
                <a:gd name="T75" fmla="*/ 56 h 90"/>
                <a:gd name="T76" fmla="*/ 0 w 25"/>
                <a:gd name="T77" fmla="*/ 53 h 90"/>
                <a:gd name="T78" fmla="*/ 0 w 25"/>
                <a:gd name="T79" fmla="*/ 48 h 90"/>
                <a:gd name="T80" fmla="*/ 0 w 25"/>
                <a:gd name="T81" fmla="*/ 46 h 90"/>
                <a:gd name="T82" fmla="*/ 0 w 25"/>
                <a:gd name="T83" fmla="*/ 42 h 90"/>
                <a:gd name="T84" fmla="*/ 0 w 25"/>
                <a:gd name="T85" fmla="*/ 39 h 90"/>
                <a:gd name="T86" fmla="*/ 2 w 25"/>
                <a:gd name="T87" fmla="*/ 35 h 90"/>
                <a:gd name="T88" fmla="*/ 2 w 25"/>
                <a:gd name="T89" fmla="*/ 30 h 90"/>
                <a:gd name="T90" fmla="*/ 3 w 25"/>
                <a:gd name="T91" fmla="*/ 26 h 90"/>
                <a:gd name="T92" fmla="*/ 3 w 25"/>
                <a:gd name="T93" fmla="*/ 23 h 90"/>
                <a:gd name="T94" fmla="*/ 4 w 25"/>
                <a:gd name="T95" fmla="*/ 19 h 90"/>
                <a:gd name="T96" fmla="*/ 5 w 25"/>
                <a:gd name="T97" fmla="*/ 15 h 90"/>
                <a:gd name="T98" fmla="*/ 5 w 25"/>
                <a:gd name="T99" fmla="*/ 12 h 90"/>
                <a:gd name="T100" fmla="*/ 7 w 25"/>
                <a:gd name="T101" fmla="*/ 8 h 90"/>
                <a:gd name="T102" fmla="*/ 9 w 25"/>
                <a:gd name="T103" fmla="*/ 4 h 90"/>
                <a:gd name="T104" fmla="*/ 10 w 25"/>
                <a:gd name="T105" fmla="*/ 1 h 90"/>
                <a:gd name="T106" fmla="*/ 25 w 25"/>
                <a:gd name="T107" fmla="*/ 3 h 9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25"/>
                <a:gd name="T163" fmla="*/ 0 h 90"/>
                <a:gd name="T164" fmla="*/ 25 w 25"/>
                <a:gd name="T165" fmla="*/ 90 h 9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25" h="90">
                  <a:moveTo>
                    <a:pt x="25" y="3"/>
                  </a:moveTo>
                  <a:lnTo>
                    <a:pt x="25" y="4"/>
                  </a:lnTo>
                  <a:lnTo>
                    <a:pt x="24" y="4"/>
                  </a:lnTo>
                  <a:lnTo>
                    <a:pt x="24" y="6"/>
                  </a:lnTo>
                  <a:lnTo>
                    <a:pt x="24" y="7"/>
                  </a:lnTo>
                  <a:lnTo>
                    <a:pt x="22" y="8"/>
                  </a:lnTo>
                  <a:lnTo>
                    <a:pt x="21" y="11"/>
                  </a:lnTo>
                  <a:lnTo>
                    <a:pt x="21" y="12"/>
                  </a:lnTo>
                  <a:lnTo>
                    <a:pt x="21" y="13"/>
                  </a:lnTo>
                  <a:lnTo>
                    <a:pt x="21" y="14"/>
                  </a:lnTo>
                  <a:lnTo>
                    <a:pt x="21" y="15"/>
                  </a:lnTo>
                  <a:lnTo>
                    <a:pt x="20" y="17"/>
                  </a:lnTo>
                  <a:lnTo>
                    <a:pt x="20" y="18"/>
                  </a:lnTo>
                  <a:lnTo>
                    <a:pt x="20" y="19"/>
                  </a:lnTo>
                  <a:lnTo>
                    <a:pt x="20" y="20"/>
                  </a:lnTo>
                  <a:lnTo>
                    <a:pt x="19" y="22"/>
                  </a:lnTo>
                  <a:lnTo>
                    <a:pt x="19" y="23"/>
                  </a:lnTo>
                  <a:lnTo>
                    <a:pt x="19" y="24"/>
                  </a:lnTo>
                  <a:lnTo>
                    <a:pt x="19" y="25"/>
                  </a:lnTo>
                  <a:lnTo>
                    <a:pt x="17" y="26"/>
                  </a:lnTo>
                  <a:lnTo>
                    <a:pt x="17" y="29"/>
                  </a:lnTo>
                  <a:lnTo>
                    <a:pt x="16" y="31"/>
                  </a:lnTo>
                  <a:lnTo>
                    <a:pt x="16" y="32"/>
                  </a:lnTo>
                  <a:lnTo>
                    <a:pt x="16" y="34"/>
                  </a:lnTo>
                  <a:lnTo>
                    <a:pt x="16" y="36"/>
                  </a:lnTo>
                  <a:lnTo>
                    <a:pt x="16" y="37"/>
                  </a:lnTo>
                  <a:lnTo>
                    <a:pt x="16" y="39"/>
                  </a:lnTo>
                  <a:lnTo>
                    <a:pt x="16" y="41"/>
                  </a:lnTo>
                  <a:lnTo>
                    <a:pt x="15" y="42"/>
                  </a:lnTo>
                  <a:lnTo>
                    <a:pt x="15" y="44"/>
                  </a:lnTo>
                  <a:lnTo>
                    <a:pt x="15" y="46"/>
                  </a:lnTo>
                  <a:lnTo>
                    <a:pt x="15" y="47"/>
                  </a:lnTo>
                  <a:lnTo>
                    <a:pt x="15" y="50"/>
                  </a:lnTo>
                  <a:lnTo>
                    <a:pt x="15" y="52"/>
                  </a:lnTo>
                  <a:lnTo>
                    <a:pt x="15" y="53"/>
                  </a:lnTo>
                  <a:lnTo>
                    <a:pt x="15" y="56"/>
                  </a:lnTo>
                  <a:lnTo>
                    <a:pt x="15" y="57"/>
                  </a:lnTo>
                  <a:lnTo>
                    <a:pt x="15" y="59"/>
                  </a:lnTo>
                  <a:lnTo>
                    <a:pt x="15" y="62"/>
                  </a:lnTo>
                  <a:lnTo>
                    <a:pt x="15" y="63"/>
                  </a:lnTo>
                  <a:lnTo>
                    <a:pt x="15" y="66"/>
                  </a:lnTo>
                  <a:lnTo>
                    <a:pt x="15" y="68"/>
                  </a:lnTo>
                  <a:lnTo>
                    <a:pt x="15" y="69"/>
                  </a:lnTo>
                  <a:lnTo>
                    <a:pt x="16" y="72"/>
                  </a:lnTo>
                  <a:lnTo>
                    <a:pt x="16" y="74"/>
                  </a:lnTo>
                  <a:lnTo>
                    <a:pt x="16" y="76"/>
                  </a:lnTo>
                  <a:lnTo>
                    <a:pt x="16" y="78"/>
                  </a:lnTo>
                  <a:lnTo>
                    <a:pt x="16" y="80"/>
                  </a:lnTo>
                  <a:lnTo>
                    <a:pt x="16" y="83"/>
                  </a:lnTo>
                  <a:lnTo>
                    <a:pt x="17" y="85"/>
                  </a:lnTo>
                  <a:lnTo>
                    <a:pt x="17" y="88"/>
                  </a:lnTo>
                  <a:lnTo>
                    <a:pt x="19" y="90"/>
                  </a:lnTo>
                  <a:lnTo>
                    <a:pt x="5" y="90"/>
                  </a:lnTo>
                  <a:lnTo>
                    <a:pt x="5" y="89"/>
                  </a:lnTo>
                  <a:lnTo>
                    <a:pt x="4" y="88"/>
                  </a:lnTo>
                  <a:lnTo>
                    <a:pt x="4" y="86"/>
                  </a:lnTo>
                  <a:lnTo>
                    <a:pt x="4" y="85"/>
                  </a:lnTo>
                  <a:lnTo>
                    <a:pt x="4" y="84"/>
                  </a:lnTo>
                  <a:lnTo>
                    <a:pt x="4" y="83"/>
                  </a:lnTo>
                  <a:lnTo>
                    <a:pt x="4" y="81"/>
                  </a:lnTo>
                  <a:lnTo>
                    <a:pt x="3" y="79"/>
                  </a:lnTo>
                  <a:lnTo>
                    <a:pt x="3" y="78"/>
                  </a:lnTo>
                  <a:lnTo>
                    <a:pt x="3" y="75"/>
                  </a:lnTo>
                  <a:lnTo>
                    <a:pt x="3" y="74"/>
                  </a:lnTo>
                  <a:lnTo>
                    <a:pt x="3" y="73"/>
                  </a:lnTo>
                  <a:lnTo>
                    <a:pt x="2" y="72"/>
                  </a:lnTo>
                  <a:lnTo>
                    <a:pt x="2" y="70"/>
                  </a:lnTo>
                  <a:lnTo>
                    <a:pt x="2" y="69"/>
                  </a:lnTo>
                  <a:lnTo>
                    <a:pt x="2" y="68"/>
                  </a:lnTo>
                  <a:lnTo>
                    <a:pt x="2" y="66"/>
                  </a:lnTo>
                  <a:lnTo>
                    <a:pt x="2" y="64"/>
                  </a:lnTo>
                  <a:lnTo>
                    <a:pt x="2" y="63"/>
                  </a:lnTo>
                  <a:lnTo>
                    <a:pt x="0" y="62"/>
                  </a:lnTo>
                  <a:lnTo>
                    <a:pt x="0" y="59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0" y="54"/>
                  </a:lnTo>
                  <a:lnTo>
                    <a:pt x="0" y="53"/>
                  </a:lnTo>
                  <a:lnTo>
                    <a:pt x="0" y="51"/>
                  </a:lnTo>
                  <a:lnTo>
                    <a:pt x="0" y="48"/>
                  </a:lnTo>
                  <a:lnTo>
                    <a:pt x="0" y="47"/>
                  </a:lnTo>
                  <a:lnTo>
                    <a:pt x="0" y="46"/>
                  </a:lnTo>
                  <a:lnTo>
                    <a:pt x="0" y="44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0" y="39"/>
                  </a:lnTo>
                  <a:lnTo>
                    <a:pt x="2" y="36"/>
                  </a:lnTo>
                  <a:lnTo>
                    <a:pt x="2" y="35"/>
                  </a:lnTo>
                  <a:lnTo>
                    <a:pt x="2" y="32"/>
                  </a:lnTo>
                  <a:lnTo>
                    <a:pt x="2" y="30"/>
                  </a:lnTo>
                  <a:lnTo>
                    <a:pt x="3" y="29"/>
                  </a:lnTo>
                  <a:lnTo>
                    <a:pt x="3" y="26"/>
                  </a:lnTo>
                  <a:lnTo>
                    <a:pt x="3" y="25"/>
                  </a:lnTo>
                  <a:lnTo>
                    <a:pt x="3" y="23"/>
                  </a:lnTo>
                  <a:lnTo>
                    <a:pt x="4" y="22"/>
                  </a:lnTo>
                  <a:lnTo>
                    <a:pt x="4" y="19"/>
                  </a:lnTo>
                  <a:lnTo>
                    <a:pt x="4" y="17"/>
                  </a:lnTo>
                  <a:lnTo>
                    <a:pt x="5" y="15"/>
                  </a:lnTo>
                  <a:lnTo>
                    <a:pt x="5" y="13"/>
                  </a:lnTo>
                  <a:lnTo>
                    <a:pt x="5" y="12"/>
                  </a:lnTo>
                  <a:lnTo>
                    <a:pt x="7" y="9"/>
                  </a:lnTo>
                  <a:lnTo>
                    <a:pt x="7" y="8"/>
                  </a:lnTo>
                  <a:lnTo>
                    <a:pt x="8" y="6"/>
                  </a:lnTo>
                  <a:lnTo>
                    <a:pt x="9" y="4"/>
                  </a:lnTo>
                  <a:lnTo>
                    <a:pt x="9" y="2"/>
                  </a:lnTo>
                  <a:lnTo>
                    <a:pt x="10" y="1"/>
                  </a:lnTo>
                  <a:lnTo>
                    <a:pt x="11" y="0"/>
                  </a:lnTo>
                  <a:lnTo>
                    <a:pt x="25" y="3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03" name="Freeform 217"/>
            <p:cNvSpPr>
              <a:spLocks/>
            </p:cNvSpPr>
            <p:nvPr/>
          </p:nvSpPr>
          <p:spPr bwMode="auto">
            <a:xfrm>
              <a:off x="5759450" y="2216151"/>
              <a:ext cx="120650" cy="128588"/>
            </a:xfrm>
            <a:custGeom>
              <a:avLst/>
              <a:gdLst>
                <a:gd name="T0" fmla="*/ 76 w 76"/>
                <a:gd name="T1" fmla="*/ 10 h 81"/>
                <a:gd name="T2" fmla="*/ 73 w 76"/>
                <a:gd name="T3" fmla="*/ 13 h 81"/>
                <a:gd name="T4" fmla="*/ 72 w 76"/>
                <a:gd name="T5" fmla="*/ 15 h 81"/>
                <a:gd name="T6" fmla="*/ 70 w 76"/>
                <a:gd name="T7" fmla="*/ 17 h 81"/>
                <a:gd name="T8" fmla="*/ 68 w 76"/>
                <a:gd name="T9" fmla="*/ 21 h 81"/>
                <a:gd name="T10" fmla="*/ 66 w 76"/>
                <a:gd name="T11" fmla="*/ 24 h 81"/>
                <a:gd name="T12" fmla="*/ 64 w 76"/>
                <a:gd name="T13" fmla="*/ 26 h 81"/>
                <a:gd name="T14" fmla="*/ 63 w 76"/>
                <a:gd name="T15" fmla="*/ 29 h 81"/>
                <a:gd name="T16" fmla="*/ 60 w 76"/>
                <a:gd name="T17" fmla="*/ 31 h 81"/>
                <a:gd name="T18" fmla="*/ 59 w 76"/>
                <a:gd name="T19" fmla="*/ 34 h 81"/>
                <a:gd name="T20" fmla="*/ 56 w 76"/>
                <a:gd name="T21" fmla="*/ 36 h 81"/>
                <a:gd name="T22" fmla="*/ 54 w 76"/>
                <a:gd name="T23" fmla="*/ 38 h 81"/>
                <a:gd name="T24" fmla="*/ 52 w 76"/>
                <a:gd name="T25" fmla="*/ 42 h 81"/>
                <a:gd name="T26" fmla="*/ 49 w 76"/>
                <a:gd name="T27" fmla="*/ 44 h 81"/>
                <a:gd name="T28" fmla="*/ 47 w 76"/>
                <a:gd name="T29" fmla="*/ 47 h 81"/>
                <a:gd name="T30" fmla="*/ 44 w 76"/>
                <a:gd name="T31" fmla="*/ 49 h 81"/>
                <a:gd name="T32" fmla="*/ 41 w 76"/>
                <a:gd name="T33" fmla="*/ 53 h 81"/>
                <a:gd name="T34" fmla="*/ 38 w 76"/>
                <a:gd name="T35" fmla="*/ 56 h 81"/>
                <a:gd name="T36" fmla="*/ 36 w 76"/>
                <a:gd name="T37" fmla="*/ 59 h 81"/>
                <a:gd name="T38" fmla="*/ 32 w 76"/>
                <a:gd name="T39" fmla="*/ 61 h 81"/>
                <a:gd name="T40" fmla="*/ 28 w 76"/>
                <a:gd name="T41" fmla="*/ 65 h 81"/>
                <a:gd name="T42" fmla="*/ 26 w 76"/>
                <a:gd name="T43" fmla="*/ 69 h 81"/>
                <a:gd name="T44" fmla="*/ 21 w 76"/>
                <a:gd name="T45" fmla="*/ 71 h 81"/>
                <a:gd name="T46" fmla="*/ 19 w 76"/>
                <a:gd name="T47" fmla="*/ 74 h 81"/>
                <a:gd name="T48" fmla="*/ 15 w 76"/>
                <a:gd name="T49" fmla="*/ 78 h 81"/>
                <a:gd name="T50" fmla="*/ 11 w 76"/>
                <a:gd name="T51" fmla="*/ 81 h 81"/>
                <a:gd name="T52" fmla="*/ 0 w 76"/>
                <a:gd name="T53" fmla="*/ 68 h 81"/>
                <a:gd name="T54" fmla="*/ 3 w 76"/>
                <a:gd name="T55" fmla="*/ 66 h 81"/>
                <a:gd name="T56" fmla="*/ 5 w 76"/>
                <a:gd name="T57" fmla="*/ 64 h 81"/>
                <a:gd name="T58" fmla="*/ 9 w 76"/>
                <a:gd name="T59" fmla="*/ 60 h 81"/>
                <a:gd name="T60" fmla="*/ 11 w 76"/>
                <a:gd name="T61" fmla="*/ 58 h 81"/>
                <a:gd name="T62" fmla="*/ 13 w 76"/>
                <a:gd name="T63" fmla="*/ 56 h 81"/>
                <a:gd name="T64" fmla="*/ 15 w 76"/>
                <a:gd name="T65" fmla="*/ 54 h 81"/>
                <a:gd name="T66" fmla="*/ 18 w 76"/>
                <a:gd name="T67" fmla="*/ 52 h 81"/>
                <a:gd name="T68" fmla="*/ 20 w 76"/>
                <a:gd name="T69" fmla="*/ 49 h 81"/>
                <a:gd name="T70" fmla="*/ 22 w 76"/>
                <a:gd name="T71" fmla="*/ 47 h 81"/>
                <a:gd name="T72" fmla="*/ 25 w 76"/>
                <a:gd name="T73" fmla="*/ 44 h 81"/>
                <a:gd name="T74" fmla="*/ 27 w 76"/>
                <a:gd name="T75" fmla="*/ 42 h 81"/>
                <a:gd name="T76" fmla="*/ 31 w 76"/>
                <a:gd name="T77" fmla="*/ 38 h 81"/>
                <a:gd name="T78" fmla="*/ 33 w 76"/>
                <a:gd name="T79" fmla="*/ 36 h 81"/>
                <a:gd name="T80" fmla="*/ 36 w 76"/>
                <a:gd name="T81" fmla="*/ 34 h 81"/>
                <a:gd name="T82" fmla="*/ 38 w 76"/>
                <a:gd name="T83" fmla="*/ 31 h 81"/>
                <a:gd name="T84" fmla="*/ 41 w 76"/>
                <a:gd name="T85" fmla="*/ 27 h 81"/>
                <a:gd name="T86" fmla="*/ 43 w 76"/>
                <a:gd name="T87" fmla="*/ 25 h 81"/>
                <a:gd name="T88" fmla="*/ 46 w 76"/>
                <a:gd name="T89" fmla="*/ 22 h 81"/>
                <a:gd name="T90" fmla="*/ 48 w 76"/>
                <a:gd name="T91" fmla="*/ 20 h 81"/>
                <a:gd name="T92" fmla="*/ 50 w 76"/>
                <a:gd name="T93" fmla="*/ 16 h 81"/>
                <a:gd name="T94" fmla="*/ 52 w 76"/>
                <a:gd name="T95" fmla="*/ 14 h 81"/>
                <a:gd name="T96" fmla="*/ 54 w 76"/>
                <a:gd name="T97" fmla="*/ 12 h 81"/>
                <a:gd name="T98" fmla="*/ 56 w 76"/>
                <a:gd name="T99" fmla="*/ 9 h 81"/>
                <a:gd name="T100" fmla="*/ 58 w 76"/>
                <a:gd name="T101" fmla="*/ 7 h 81"/>
                <a:gd name="T102" fmla="*/ 59 w 76"/>
                <a:gd name="T103" fmla="*/ 4 h 81"/>
                <a:gd name="T104" fmla="*/ 61 w 76"/>
                <a:gd name="T105" fmla="*/ 2 h 81"/>
                <a:gd name="T106" fmla="*/ 76 w 76"/>
                <a:gd name="T107" fmla="*/ 10 h 81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76"/>
                <a:gd name="T163" fmla="*/ 0 h 81"/>
                <a:gd name="T164" fmla="*/ 76 w 76"/>
                <a:gd name="T165" fmla="*/ 81 h 81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76" h="81">
                  <a:moveTo>
                    <a:pt x="76" y="10"/>
                  </a:moveTo>
                  <a:lnTo>
                    <a:pt x="76" y="10"/>
                  </a:lnTo>
                  <a:lnTo>
                    <a:pt x="75" y="12"/>
                  </a:lnTo>
                  <a:lnTo>
                    <a:pt x="73" y="13"/>
                  </a:lnTo>
                  <a:lnTo>
                    <a:pt x="73" y="14"/>
                  </a:lnTo>
                  <a:lnTo>
                    <a:pt x="72" y="15"/>
                  </a:lnTo>
                  <a:lnTo>
                    <a:pt x="71" y="16"/>
                  </a:lnTo>
                  <a:lnTo>
                    <a:pt x="70" y="17"/>
                  </a:lnTo>
                  <a:lnTo>
                    <a:pt x="69" y="20"/>
                  </a:lnTo>
                  <a:lnTo>
                    <a:pt x="68" y="21"/>
                  </a:lnTo>
                  <a:lnTo>
                    <a:pt x="66" y="22"/>
                  </a:lnTo>
                  <a:lnTo>
                    <a:pt x="66" y="24"/>
                  </a:lnTo>
                  <a:lnTo>
                    <a:pt x="65" y="25"/>
                  </a:lnTo>
                  <a:lnTo>
                    <a:pt x="64" y="26"/>
                  </a:lnTo>
                  <a:lnTo>
                    <a:pt x="63" y="27"/>
                  </a:lnTo>
                  <a:lnTo>
                    <a:pt x="63" y="29"/>
                  </a:lnTo>
                  <a:lnTo>
                    <a:pt x="61" y="30"/>
                  </a:lnTo>
                  <a:lnTo>
                    <a:pt x="60" y="31"/>
                  </a:lnTo>
                  <a:lnTo>
                    <a:pt x="59" y="32"/>
                  </a:lnTo>
                  <a:lnTo>
                    <a:pt x="59" y="34"/>
                  </a:lnTo>
                  <a:lnTo>
                    <a:pt x="58" y="35"/>
                  </a:lnTo>
                  <a:lnTo>
                    <a:pt x="56" y="36"/>
                  </a:lnTo>
                  <a:lnTo>
                    <a:pt x="55" y="37"/>
                  </a:lnTo>
                  <a:lnTo>
                    <a:pt x="54" y="38"/>
                  </a:lnTo>
                  <a:lnTo>
                    <a:pt x="53" y="39"/>
                  </a:lnTo>
                  <a:lnTo>
                    <a:pt x="52" y="42"/>
                  </a:lnTo>
                  <a:lnTo>
                    <a:pt x="50" y="43"/>
                  </a:lnTo>
                  <a:lnTo>
                    <a:pt x="49" y="44"/>
                  </a:lnTo>
                  <a:lnTo>
                    <a:pt x="48" y="46"/>
                  </a:lnTo>
                  <a:lnTo>
                    <a:pt x="47" y="47"/>
                  </a:lnTo>
                  <a:lnTo>
                    <a:pt x="46" y="48"/>
                  </a:lnTo>
                  <a:lnTo>
                    <a:pt x="44" y="49"/>
                  </a:lnTo>
                  <a:lnTo>
                    <a:pt x="42" y="52"/>
                  </a:lnTo>
                  <a:lnTo>
                    <a:pt x="41" y="53"/>
                  </a:lnTo>
                  <a:lnTo>
                    <a:pt x="40" y="54"/>
                  </a:lnTo>
                  <a:lnTo>
                    <a:pt x="38" y="56"/>
                  </a:lnTo>
                  <a:lnTo>
                    <a:pt x="36" y="57"/>
                  </a:lnTo>
                  <a:lnTo>
                    <a:pt x="36" y="59"/>
                  </a:lnTo>
                  <a:lnTo>
                    <a:pt x="33" y="60"/>
                  </a:lnTo>
                  <a:lnTo>
                    <a:pt x="32" y="61"/>
                  </a:lnTo>
                  <a:lnTo>
                    <a:pt x="30" y="64"/>
                  </a:lnTo>
                  <a:lnTo>
                    <a:pt x="28" y="65"/>
                  </a:lnTo>
                  <a:lnTo>
                    <a:pt x="27" y="66"/>
                  </a:lnTo>
                  <a:lnTo>
                    <a:pt x="26" y="69"/>
                  </a:lnTo>
                  <a:lnTo>
                    <a:pt x="24" y="69"/>
                  </a:lnTo>
                  <a:lnTo>
                    <a:pt x="21" y="71"/>
                  </a:lnTo>
                  <a:lnTo>
                    <a:pt x="20" y="73"/>
                  </a:lnTo>
                  <a:lnTo>
                    <a:pt x="19" y="74"/>
                  </a:lnTo>
                  <a:lnTo>
                    <a:pt x="16" y="76"/>
                  </a:lnTo>
                  <a:lnTo>
                    <a:pt x="15" y="78"/>
                  </a:lnTo>
                  <a:lnTo>
                    <a:pt x="13" y="79"/>
                  </a:lnTo>
                  <a:lnTo>
                    <a:pt x="11" y="81"/>
                  </a:lnTo>
                  <a:lnTo>
                    <a:pt x="0" y="69"/>
                  </a:lnTo>
                  <a:lnTo>
                    <a:pt x="0" y="68"/>
                  </a:lnTo>
                  <a:lnTo>
                    <a:pt x="2" y="66"/>
                  </a:lnTo>
                  <a:lnTo>
                    <a:pt x="3" y="66"/>
                  </a:lnTo>
                  <a:lnTo>
                    <a:pt x="4" y="65"/>
                  </a:lnTo>
                  <a:lnTo>
                    <a:pt x="5" y="64"/>
                  </a:lnTo>
                  <a:lnTo>
                    <a:pt x="6" y="63"/>
                  </a:lnTo>
                  <a:lnTo>
                    <a:pt x="9" y="60"/>
                  </a:lnTo>
                  <a:lnTo>
                    <a:pt x="10" y="59"/>
                  </a:lnTo>
                  <a:lnTo>
                    <a:pt x="11" y="58"/>
                  </a:lnTo>
                  <a:lnTo>
                    <a:pt x="13" y="57"/>
                  </a:lnTo>
                  <a:lnTo>
                    <a:pt x="13" y="56"/>
                  </a:lnTo>
                  <a:lnTo>
                    <a:pt x="14" y="56"/>
                  </a:lnTo>
                  <a:lnTo>
                    <a:pt x="15" y="54"/>
                  </a:lnTo>
                  <a:lnTo>
                    <a:pt x="16" y="53"/>
                  </a:lnTo>
                  <a:lnTo>
                    <a:pt x="18" y="52"/>
                  </a:lnTo>
                  <a:lnTo>
                    <a:pt x="19" y="51"/>
                  </a:lnTo>
                  <a:lnTo>
                    <a:pt x="20" y="49"/>
                  </a:lnTo>
                  <a:lnTo>
                    <a:pt x="21" y="48"/>
                  </a:lnTo>
                  <a:lnTo>
                    <a:pt x="22" y="47"/>
                  </a:lnTo>
                  <a:lnTo>
                    <a:pt x="24" y="46"/>
                  </a:lnTo>
                  <a:lnTo>
                    <a:pt x="25" y="44"/>
                  </a:lnTo>
                  <a:lnTo>
                    <a:pt x="26" y="43"/>
                  </a:lnTo>
                  <a:lnTo>
                    <a:pt x="27" y="42"/>
                  </a:lnTo>
                  <a:lnTo>
                    <a:pt x="28" y="41"/>
                  </a:lnTo>
                  <a:lnTo>
                    <a:pt x="31" y="38"/>
                  </a:lnTo>
                  <a:lnTo>
                    <a:pt x="32" y="38"/>
                  </a:lnTo>
                  <a:lnTo>
                    <a:pt x="33" y="36"/>
                  </a:lnTo>
                  <a:lnTo>
                    <a:pt x="35" y="35"/>
                  </a:lnTo>
                  <a:lnTo>
                    <a:pt x="36" y="34"/>
                  </a:lnTo>
                  <a:lnTo>
                    <a:pt x="37" y="32"/>
                  </a:lnTo>
                  <a:lnTo>
                    <a:pt x="38" y="31"/>
                  </a:lnTo>
                  <a:lnTo>
                    <a:pt x="40" y="30"/>
                  </a:lnTo>
                  <a:lnTo>
                    <a:pt x="41" y="27"/>
                  </a:lnTo>
                  <a:lnTo>
                    <a:pt x="42" y="26"/>
                  </a:lnTo>
                  <a:lnTo>
                    <a:pt x="43" y="25"/>
                  </a:lnTo>
                  <a:lnTo>
                    <a:pt x="44" y="24"/>
                  </a:lnTo>
                  <a:lnTo>
                    <a:pt x="46" y="22"/>
                  </a:lnTo>
                  <a:lnTo>
                    <a:pt x="47" y="21"/>
                  </a:lnTo>
                  <a:lnTo>
                    <a:pt x="48" y="20"/>
                  </a:lnTo>
                  <a:lnTo>
                    <a:pt x="49" y="17"/>
                  </a:lnTo>
                  <a:lnTo>
                    <a:pt x="50" y="16"/>
                  </a:lnTo>
                  <a:lnTo>
                    <a:pt x="50" y="15"/>
                  </a:lnTo>
                  <a:lnTo>
                    <a:pt x="52" y="14"/>
                  </a:lnTo>
                  <a:lnTo>
                    <a:pt x="53" y="13"/>
                  </a:lnTo>
                  <a:lnTo>
                    <a:pt x="54" y="12"/>
                  </a:lnTo>
                  <a:lnTo>
                    <a:pt x="55" y="10"/>
                  </a:lnTo>
                  <a:lnTo>
                    <a:pt x="56" y="9"/>
                  </a:lnTo>
                  <a:lnTo>
                    <a:pt x="56" y="8"/>
                  </a:lnTo>
                  <a:lnTo>
                    <a:pt x="58" y="7"/>
                  </a:lnTo>
                  <a:lnTo>
                    <a:pt x="59" y="5"/>
                  </a:lnTo>
                  <a:lnTo>
                    <a:pt x="59" y="4"/>
                  </a:lnTo>
                  <a:lnTo>
                    <a:pt x="60" y="3"/>
                  </a:lnTo>
                  <a:lnTo>
                    <a:pt x="61" y="2"/>
                  </a:lnTo>
                  <a:lnTo>
                    <a:pt x="61" y="0"/>
                  </a:lnTo>
                  <a:lnTo>
                    <a:pt x="76" y="1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04" name="Freeform 218"/>
            <p:cNvSpPr>
              <a:spLocks/>
            </p:cNvSpPr>
            <p:nvPr/>
          </p:nvSpPr>
          <p:spPr bwMode="auto">
            <a:xfrm>
              <a:off x="5603875" y="2066926"/>
              <a:ext cx="146050" cy="50800"/>
            </a:xfrm>
            <a:custGeom>
              <a:avLst/>
              <a:gdLst>
                <a:gd name="T0" fmla="*/ 92 w 92"/>
                <a:gd name="T1" fmla="*/ 15 h 32"/>
                <a:gd name="T2" fmla="*/ 90 w 92"/>
                <a:gd name="T3" fmla="*/ 16 h 32"/>
                <a:gd name="T4" fmla="*/ 89 w 92"/>
                <a:gd name="T5" fmla="*/ 18 h 32"/>
                <a:gd name="T6" fmla="*/ 85 w 92"/>
                <a:gd name="T7" fmla="*/ 20 h 32"/>
                <a:gd name="T8" fmla="*/ 82 w 92"/>
                <a:gd name="T9" fmla="*/ 21 h 32"/>
                <a:gd name="T10" fmla="*/ 80 w 92"/>
                <a:gd name="T11" fmla="*/ 22 h 32"/>
                <a:gd name="T12" fmla="*/ 78 w 92"/>
                <a:gd name="T13" fmla="*/ 24 h 32"/>
                <a:gd name="T14" fmla="*/ 75 w 92"/>
                <a:gd name="T15" fmla="*/ 25 h 32"/>
                <a:gd name="T16" fmla="*/ 72 w 92"/>
                <a:gd name="T17" fmla="*/ 25 h 32"/>
                <a:gd name="T18" fmla="*/ 68 w 92"/>
                <a:gd name="T19" fmla="*/ 26 h 32"/>
                <a:gd name="T20" fmla="*/ 65 w 92"/>
                <a:gd name="T21" fmla="*/ 27 h 32"/>
                <a:gd name="T22" fmla="*/ 62 w 92"/>
                <a:gd name="T23" fmla="*/ 29 h 32"/>
                <a:gd name="T24" fmla="*/ 58 w 92"/>
                <a:gd name="T25" fmla="*/ 29 h 32"/>
                <a:gd name="T26" fmla="*/ 54 w 92"/>
                <a:gd name="T27" fmla="*/ 30 h 32"/>
                <a:gd name="T28" fmla="*/ 51 w 92"/>
                <a:gd name="T29" fmla="*/ 30 h 32"/>
                <a:gd name="T30" fmla="*/ 47 w 92"/>
                <a:gd name="T31" fmla="*/ 31 h 32"/>
                <a:gd name="T32" fmla="*/ 43 w 92"/>
                <a:gd name="T33" fmla="*/ 31 h 32"/>
                <a:gd name="T34" fmla="*/ 38 w 92"/>
                <a:gd name="T35" fmla="*/ 31 h 32"/>
                <a:gd name="T36" fmla="*/ 34 w 92"/>
                <a:gd name="T37" fmla="*/ 31 h 32"/>
                <a:gd name="T38" fmla="*/ 29 w 92"/>
                <a:gd name="T39" fmla="*/ 32 h 32"/>
                <a:gd name="T40" fmla="*/ 24 w 92"/>
                <a:gd name="T41" fmla="*/ 32 h 32"/>
                <a:gd name="T42" fmla="*/ 19 w 92"/>
                <a:gd name="T43" fmla="*/ 31 h 32"/>
                <a:gd name="T44" fmla="*/ 14 w 92"/>
                <a:gd name="T45" fmla="*/ 31 h 32"/>
                <a:gd name="T46" fmla="*/ 8 w 92"/>
                <a:gd name="T47" fmla="*/ 31 h 32"/>
                <a:gd name="T48" fmla="*/ 3 w 92"/>
                <a:gd name="T49" fmla="*/ 30 h 32"/>
                <a:gd name="T50" fmla="*/ 1 w 92"/>
                <a:gd name="T51" fmla="*/ 19 h 32"/>
                <a:gd name="T52" fmla="*/ 3 w 92"/>
                <a:gd name="T53" fmla="*/ 19 h 32"/>
                <a:gd name="T54" fmla="*/ 6 w 92"/>
                <a:gd name="T55" fmla="*/ 19 h 32"/>
                <a:gd name="T56" fmla="*/ 8 w 92"/>
                <a:gd name="T57" fmla="*/ 19 h 32"/>
                <a:gd name="T58" fmla="*/ 10 w 92"/>
                <a:gd name="T59" fmla="*/ 19 h 32"/>
                <a:gd name="T60" fmla="*/ 13 w 92"/>
                <a:gd name="T61" fmla="*/ 19 h 32"/>
                <a:gd name="T62" fmla="*/ 15 w 92"/>
                <a:gd name="T63" fmla="*/ 18 h 32"/>
                <a:gd name="T64" fmla="*/ 19 w 92"/>
                <a:gd name="T65" fmla="*/ 18 h 32"/>
                <a:gd name="T66" fmla="*/ 21 w 92"/>
                <a:gd name="T67" fmla="*/ 18 h 32"/>
                <a:gd name="T68" fmla="*/ 25 w 92"/>
                <a:gd name="T69" fmla="*/ 18 h 32"/>
                <a:gd name="T70" fmla="*/ 28 w 92"/>
                <a:gd name="T71" fmla="*/ 18 h 32"/>
                <a:gd name="T72" fmla="*/ 31 w 92"/>
                <a:gd name="T73" fmla="*/ 18 h 32"/>
                <a:gd name="T74" fmla="*/ 35 w 92"/>
                <a:gd name="T75" fmla="*/ 16 h 32"/>
                <a:gd name="T76" fmla="*/ 38 w 92"/>
                <a:gd name="T77" fmla="*/ 16 h 32"/>
                <a:gd name="T78" fmla="*/ 41 w 92"/>
                <a:gd name="T79" fmla="*/ 16 h 32"/>
                <a:gd name="T80" fmla="*/ 45 w 92"/>
                <a:gd name="T81" fmla="*/ 15 h 32"/>
                <a:gd name="T82" fmla="*/ 48 w 92"/>
                <a:gd name="T83" fmla="*/ 15 h 32"/>
                <a:gd name="T84" fmla="*/ 52 w 92"/>
                <a:gd name="T85" fmla="*/ 14 h 32"/>
                <a:gd name="T86" fmla="*/ 56 w 92"/>
                <a:gd name="T87" fmla="*/ 13 h 32"/>
                <a:gd name="T88" fmla="*/ 58 w 92"/>
                <a:gd name="T89" fmla="*/ 13 h 32"/>
                <a:gd name="T90" fmla="*/ 62 w 92"/>
                <a:gd name="T91" fmla="*/ 12 h 32"/>
                <a:gd name="T92" fmla="*/ 65 w 92"/>
                <a:gd name="T93" fmla="*/ 10 h 32"/>
                <a:gd name="T94" fmla="*/ 69 w 92"/>
                <a:gd name="T95" fmla="*/ 9 h 32"/>
                <a:gd name="T96" fmla="*/ 72 w 92"/>
                <a:gd name="T97" fmla="*/ 8 h 32"/>
                <a:gd name="T98" fmla="*/ 75 w 92"/>
                <a:gd name="T99" fmla="*/ 7 h 32"/>
                <a:gd name="T100" fmla="*/ 78 w 92"/>
                <a:gd name="T101" fmla="*/ 5 h 32"/>
                <a:gd name="T102" fmla="*/ 80 w 92"/>
                <a:gd name="T103" fmla="*/ 3 h 32"/>
                <a:gd name="T104" fmla="*/ 84 w 92"/>
                <a:gd name="T105" fmla="*/ 2 h 32"/>
                <a:gd name="T106" fmla="*/ 92 w 92"/>
                <a:gd name="T107" fmla="*/ 15 h 3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92"/>
                <a:gd name="T163" fmla="*/ 0 h 32"/>
                <a:gd name="T164" fmla="*/ 92 w 92"/>
                <a:gd name="T165" fmla="*/ 32 h 3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92" h="32">
                  <a:moveTo>
                    <a:pt x="92" y="15"/>
                  </a:moveTo>
                  <a:lnTo>
                    <a:pt x="92" y="15"/>
                  </a:lnTo>
                  <a:lnTo>
                    <a:pt x="91" y="16"/>
                  </a:lnTo>
                  <a:lnTo>
                    <a:pt x="90" y="16"/>
                  </a:lnTo>
                  <a:lnTo>
                    <a:pt x="90" y="18"/>
                  </a:lnTo>
                  <a:lnTo>
                    <a:pt x="89" y="18"/>
                  </a:lnTo>
                  <a:lnTo>
                    <a:pt x="87" y="19"/>
                  </a:lnTo>
                  <a:lnTo>
                    <a:pt x="85" y="20"/>
                  </a:lnTo>
                  <a:lnTo>
                    <a:pt x="84" y="20"/>
                  </a:lnTo>
                  <a:lnTo>
                    <a:pt x="82" y="21"/>
                  </a:lnTo>
                  <a:lnTo>
                    <a:pt x="81" y="21"/>
                  </a:lnTo>
                  <a:lnTo>
                    <a:pt x="80" y="22"/>
                  </a:lnTo>
                  <a:lnTo>
                    <a:pt x="79" y="22"/>
                  </a:lnTo>
                  <a:lnTo>
                    <a:pt x="78" y="24"/>
                  </a:lnTo>
                  <a:lnTo>
                    <a:pt x="76" y="24"/>
                  </a:lnTo>
                  <a:lnTo>
                    <a:pt x="75" y="25"/>
                  </a:lnTo>
                  <a:lnTo>
                    <a:pt x="73" y="25"/>
                  </a:lnTo>
                  <a:lnTo>
                    <a:pt x="72" y="25"/>
                  </a:lnTo>
                  <a:lnTo>
                    <a:pt x="70" y="26"/>
                  </a:lnTo>
                  <a:lnTo>
                    <a:pt x="68" y="26"/>
                  </a:lnTo>
                  <a:lnTo>
                    <a:pt x="67" y="27"/>
                  </a:lnTo>
                  <a:lnTo>
                    <a:pt x="65" y="27"/>
                  </a:lnTo>
                  <a:lnTo>
                    <a:pt x="63" y="29"/>
                  </a:lnTo>
                  <a:lnTo>
                    <a:pt x="62" y="29"/>
                  </a:lnTo>
                  <a:lnTo>
                    <a:pt x="59" y="29"/>
                  </a:lnTo>
                  <a:lnTo>
                    <a:pt x="58" y="29"/>
                  </a:lnTo>
                  <a:lnTo>
                    <a:pt x="57" y="30"/>
                  </a:lnTo>
                  <a:lnTo>
                    <a:pt x="54" y="30"/>
                  </a:lnTo>
                  <a:lnTo>
                    <a:pt x="53" y="30"/>
                  </a:lnTo>
                  <a:lnTo>
                    <a:pt x="51" y="30"/>
                  </a:lnTo>
                  <a:lnTo>
                    <a:pt x="48" y="31"/>
                  </a:lnTo>
                  <a:lnTo>
                    <a:pt x="47" y="31"/>
                  </a:lnTo>
                  <a:lnTo>
                    <a:pt x="45" y="31"/>
                  </a:lnTo>
                  <a:lnTo>
                    <a:pt x="43" y="31"/>
                  </a:lnTo>
                  <a:lnTo>
                    <a:pt x="41" y="31"/>
                  </a:lnTo>
                  <a:lnTo>
                    <a:pt x="38" y="31"/>
                  </a:lnTo>
                  <a:lnTo>
                    <a:pt x="36" y="31"/>
                  </a:lnTo>
                  <a:lnTo>
                    <a:pt x="34" y="31"/>
                  </a:lnTo>
                  <a:lnTo>
                    <a:pt x="31" y="32"/>
                  </a:lnTo>
                  <a:lnTo>
                    <a:pt x="29" y="32"/>
                  </a:lnTo>
                  <a:lnTo>
                    <a:pt x="26" y="32"/>
                  </a:lnTo>
                  <a:lnTo>
                    <a:pt x="24" y="32"/>
                  </a:lnTo>
                  <a:lnTo>
                    <a:pt x="21" y="32"/>
                  </a:lnTo>
                  <a:lnTo>
                    <a:pt x="19" y="31"/>
                  </a:lnTo>
                  <a:lnTo>
                    <a:pt x="16" y="31"/>
                  </a:lnTo>
                  <a:lnTo>
                    <a:pt x="14" y="31"/>
                  </a:lnTo>
                  <a:lnTo>
                    <a:pt x="12" y="31"/>
                  </a:lnTo>
                  <a:lnTo>
                    <a:pt x="8" y="31"/>
                  </a:lnTo>
                  <a:lnTo>
                    <a:pt x="6" y="31"/>
                  </a:lnTo>
                  <a:lnTo>
                    <a:pt x="3" y="30"/>
                  </a:lnTo>
                  <a:lnTo>
                    <a:pt x="0" y="30"/>
                  </a:lnTo>
                  <a:lnTo>
                    <a:pt x="1" y="19"/>
                  </a:lnTo>
                  <a:lnTo>
                    <a:pt x="2" y="19"/>
                  </a:lnTo>
                  <a:lnTo>
                    <a:pt x="3" y="19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7" y="19"/>
                  </a:lnTo>
                  <a:lnTo>
                    <a:pt x="8" y="19"/>
                  </a:lnTo>
                  <a:lnTo>
                    <a:pt x="9" y="19"/>
                  </a:lnTo>
                  <a:lnTo>
                    <a:pt x="10" y="19"/>
                  </a:lnTo>
                  <a:lnTo>
                    <a:pt x="12" y="19"/>
                  </a:lnTo>
                  <a:lnTo>
                    <a:pt x="13" y="19"/>
                  </a:lnTo>
                  <a:lnTo>
                    <a:pt x="14" y="19"/>
                  </a:lnTo>
                  <a:lnTo>
                    <a:pt x="15" y="18"/>
                  </a:lnTo>
                  <a:lnTo>
                    <a:pt x="18" y="18"/>
                  </a:lnTo>
                  <a:lnTo>
                    <a:pt x="19" y="18"/>
                  </a:lnTo>
                  <a:lnTo>
                    <a:pt x="20" y="18"/>
                  </a:lnTo>
                  <a:lnTo>
                    <a:pt x="21" y="18"/>
                  </a:lnTo>
                  <a:lnTo>
                    <a:pt x="24" y="18"/>
                  </a:lnTo>
                  <a:lnTo>
                    <a:pt x="25" y="18"/>
                  </a:lnTo>
                  <a:lnTo>
                    <a:pt x="26" y="18"/>
                  </a:lnTo>
                  <a:lnTo>
                    <a:pt x="28" y="18"/>
                  </a:lnTo>
                  <a:lnTo>
                    <a:pt x="30" y="18"/>
                  </a:lnTo>
                  <a:lnTo>
                    <a:pt x="31" y="18"/>
                  </a:lnTo>
                  <a:lnTo>
                    <a:pt x="34" y="18"/>
                  </a:lnTo>
                  <a:lnTo>
                    <a:pt x="35" y="16"/>
                  </a:lnTo>
                  <a:lnTo>
                    <a:pt x="36" y="16"/>
                  </a:lnTo>
                  <a:lnTo>
                    <a:pt x="38" y="16"/>
                  </a:lnTo>
                  <a:lnTo>
                    <a:pt x="40" y="16"/>
                  </a:lnTo>
                  <a:lnTo>
                    <a:pt x="41" y="16"/>
                  </a:lnTo>
                  <a:lnTo>
                    <a:pt x="43" y="15"/>
                  </a:lnTo>
                  <a:lnTo>
                    <a:pt x="45" y="15"/>
                  </a:lnTo>
                  <a:lnTo>
                    <a:pt x="47" y="15"/>
                  </a:lnTo>
                  <a:lnTo>
                    <a:pt x="48" y="15"/>
                  </a:lnTo>
                  <a:lnTo>
                    <a:pt x="50" y="15"/>
                  </a:lnTo>
                  <a:lnTo>
                    <a:pt x="52" y="14"/>
                  </a:lnTo>
                  <a:lnTo>
                    <a:pt x="53" y="14"/>
                  </a:lnTo>
                  <a:lnTo>
                    <a:pt x="56" y="13"/>
                  </a:lnTo>
                  <a:lnTo>
                    <a:pt x="57" y="13"/>
                  </a:lnTo>
                  <a:lnTo>
                    <a:pt x="58" y="13"/>
                  </a:lnTo>
                  <a:lnTo>
                    <a:pt x="60" y="13"/>
                  </a:lnTo>
                  <a:lnTo>
                    <a:pt x="62" y="12"/>
                  </a:lnTo>
                  <a:lnTo>
                    <a:pt x="64" y="12"/>
                  </a:lnTo>
                  <a:lnTo>
                    <a:pt x="65" y="10"/>
                  </a:lnTo>
                  <a:lnTo>
                    <a:pt x="68" y="10"/>
                  </a:lnTo>
                  <a:lnTo>
                    <a:pt x="69" y="9"/>
                  </a:lnTo>
                  <a:lnTo>
                    <a:pt x="70" y="8"/>
                  </a:lnTo>
                  <a:lnTo>
                    <a:pt x="72" y="8"/>
                  </a:lnTo>
                  <a:lnTo>
                    <a:pt x="73" y="8"/>
                  </a:lnTo>
                  <a:lnTo>
                    <a:pt x="75" y="7"/>
                  </a:lnTo>
                  <a:lnTo>
                    <a:pt x="76" y="5"/>
                  </a:lnTo>
                  <a:lnTo>
                    <a:pt x="78" y="5"/>
                  </a:lnTo>
                  <a:lnTo>
                    <a:pt x="79" y="4"/>
                  </a:lnTo>
                  <a:lnTo>
                    <a:pt x="80" y="3"/>
                  </a:lnTo>
                  <a:lnTo>
                    <a:pt x="81" y="2"/>
                  </a:lnTo>
                  <a:lnTo>
                    <a:pt x="84" y="2"/>
                  </a:lnTo>
                  <a:lnTo>
                    <a:pt x="85" y="0"/>
                  </a:lnTo>
                  <a:lnTo>
                    <a:pt x="92" y="15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05" name="Freeform 219"/>
            <p:cNvSpPr>
              <a:spLocks/>
            </p:cNvSpPr>
            <p:nvPr/>
          </p:nvSpPr>
          <p:spPr bwMode="auto">
            <a:xfrm>
              <a:off x="5926138" y="1906588"/>
              <a:ext cx="287337" cy="322263"/>
            </a:xfrm>
            <a:custGeom>
              <a:avLst/>
              <a:gdLst>
                <a:gd name="T0" fmla="*/ 24 w 181"/>
                <a:gd name="T1" fmla="*/ 4 h 203"/>
                <a:gd name="T2" fmla="*/ 34 w 181"/>
                <a:gd name="T3" fmla="*/ 10 h 203"/>
                <a:gd name="T4" fmla="*/ 43 w 181"/>
                <a:gd name="T5" fmla="*/ 16 h 203"/>
                <a:gd name="T6" fmla="*/ 54 w 181"/>
                <a:gd name="T7" fmla="*/ 25 h 203"/>
                <a:gd name="T8" fmla="*/ 65 w 181"/>
                <a:gd name="T9" fmla="*/ 32 h 203"/>
                <a:gd name="T10" fmla="*/ 78 w 181"/>
                <a:gd name="T11" fmla="*/ 43 h 203"/>
                <a:gd name="T12" fmla="*/ 74 w 181"/>
                <a:gd name="T13" fmla="*/ 54 h 203"/>
                <a:gd name="T14" fmla="*/ 60 w 181"/>
                <a:gd name="T15" fmla="*/ 65 h 203"/>
                <a:gd name="T16" fmla="*/ 52 w 181"/>
                <a:gd name="T17" fmla="*/ 65 h 203"/>
                <a:gd name="T18" fmla="*/ 39 w 181"/>
                <a:gd name="T19" fmla="*/ 69 h 203"/>
                <a:gd name="T20" fmla="*/ 37 w 181"/>
                <a:gd name="T21" fmla="*/ 78 h 203"/>
                <a:gd name="T22" fmla="*/ 47 w 181"/>
                <a:gd name="T23" fmla="*/ 86 h 203"/>
                <a:gd name="T24" fmla="*/ 56 w 181"/>
                <a:gd name="T25" fmla="*/ 86 h 203"/>
                <a:gd name="T26" fmla="*/ 61 w 181"/>
                <a:gd name="T27" fmla="*/ 75 h 203"/>
                <a:gd name="T28" fmla="*/ 66 w 181"/>
                <a:gd name="T29" fmla="*/ 62 h 203"/>
                <a:gd name="T30" fmla="*/ 78 w 181"/>
                <a:gd name="T31" fmla="*/ 50 h 203"/>
                <a:gd name="T32" fmla="*/ 92 w 181"/>
                <a:gd name="T33" fmla="*/ 54 h 203"/>
                <a:gd name="T34" fmla="*/ 105 w 181"/>
                <a:gd name="T35" fmla="*/ 67 h 203"/>
                <a:gd name="T36" fmla="*/ 119 w 181"/>
                <a:gd name="T37" fmla="*/ 82 h 203"/>
                <a:gd name="T38" fmla="*/ 128 w 181"/>
                <a:gd name="T39" fmla="*/ 94 h 203"/>
                <a:gd name="T40" fmla="*/ 136 w 181"/>
                <a:gd name="T41" fmla="*/ 103 h 203"/>
                <a:gd name="T42" fmla="*/ 142 w 181"/>
                <a:gd name="T43" fmla="*/ 113 h 203"/>
                <a:gd name="T44" fmla="*/ 146 w 181"/>
                <a:gd name="T45" fmla="*/ 121 h 203"/>
                <a:gd name="T46" fmla="*/ 137 w 181"/>
                <a:gd name="T47" fmla="*/ 130 h 203"/>
                <a:gd name="T48" fmla="*/ 128 w 181"/>
                <a:gd name="T49" fmla="*/ 138 h 203"/>
                <a:gd name="T50" fmla="*/ 118 w 181"/>
                <a:gd name="T51" fmla="*/ 133 h 203"/>
                <a:gd name="T52" fmla="*/ 108 w 181"/>
                <a:gd name="T53" fmla="*/ 141 h 203"/>
                <a:gd name="T54" fmla="*/ 109 w 181"/>
                <a:gd name="T55" fmla="*/ 149 h 203"/>
                <a:gd name="T56" fmla="*/ 116 w 181"/>
                <a:gd name="T57" fmla="*/ 155 h 203"/>
                <a:gd name="T58" fmla="*/ 126 w 181"/>
                <a:gd name="T59" fmla="*/ 154 h 203"/>
                <a:gd name="T60" fmla="*/ 132 w 181"/>
                <a:gd name="T61" fmla="*/ 144 h 203"/>
                <a:gd name="T62" fmla="*/ 136 w 181"/>
                <a:gd name="T63" fmla="*/ 134 h 203"/>
                <a:gd name="T64" fmla="*/ 147 w 181"/>
                <a:gd name="T65" fmla="*/ 125 h 203"/>
                <a:gd name="T66" fmla="*/ 155 w 181"/>
                <a:gd name="T67" fmla="*/ 136 h 203"/>
                <a:gd name="T68" fmla="*/ 165 w 181"/>
                <a:gd name="T69" fmla="*/ 153 h 203"/>
                <a:gd name="T70" fmla="*/ 171 w 181"/>
                <a:gd name="T71" fmla="*/ 166 h 203"/>
                <a:gd name="T72" fmla="*/ 176 w 181"/>
                <a:gd name="T73" fmla="*/ 178 h 203"/>
                <a:gd name="T74" fmla="*/ 179 w 181"/>
                <a:gd name="T75" fmla="*/ 189 h 203"/>
                <a:gd name="T76" fmla="*/ 181 w 181"/>
                <a:gd name="T77" fmla="*/ 200 h 203"/>
                <a:gd name="T78" fmla="*/ 171 w 181"/>
                <a:gd name="T79" fmla="*/ 203 h 203"/>
                <a:gd name="T80" fmla="*/ 159 w 181"/>
                <a:gd name="T81" fmla="*/ 202 h 203"/>
                <a:gd name="T82" fmla="*/ 149 w 181"/>
                <a:gd name="T83" fmla="*/ 200 h 203"/>
                <a:gd name="T84" fmla="*/ 138 w 181"/>
                <a:gd name="T85" fmla="*/ 197 h 203"/>
                <a:gd name="T86" fmla="*/ 128 w 181"/>
                <a:gd name="T87" fmla="*/ 194 h 203"/>
                <a:gd name="T88" fmla="*/ 115 w 181"/>
                <a:gd name="T89" fmla="*/ 189 h 203"/>
                <a:gd name="T90" fmla="*/ 105 w 181"/>
                <a:gd name="T91" fmla="*/ 182 h 203"/>
                <a:gd name="T92" fmla="*/ 89 w 181"/>
                <a:gd name="T93" fmla="*/ 167 h 203"/>
                <a:gd name="T94" fmla="*/ 70 w 181"/>
                <a:gd name="T95" fmla="*/ 150 h 203"/>
                <a:gd name="T96" fmla="*/ 49 w 181"/>
                <a:gd name="T97" fmla="*/ 131 h 203"/>
                <a:gd name="T98" fmla="*/ 31 w 181"/>
                <a:gd name="T99" fmla="*/ 111 h 203"/>
                <a:gd name="T100" fmla="*/ 15 w 181"/>
                <a:gd name="T101" fmla="*/ 93 h 203"/>
                <a:gd name="T102" fmla="*/ 4 w 181"/>
                <a:gd name="T103" fmla="*/ 78 h 203"/>
                <a:gd name="T104" fmla="*/ 0 w 181"/>
                <a:gd name="T105" fmla="*/ 67 h 203"/>
                <a:gd name="T106" fmla="*/ 2 w 181"/>
                <a:gd name="T107" fmla="*/ 56 h 203"/>
                <a:gd name="T108" fmla="*/ 3 w 181"/>
                <a:gd name="T109" fmla="*/ 45 h 203"/>
                <a:gd name="T110" fmla="*/ 7 w 181"/>
                <a:gd name="T111" fmla="*/ 33 h 203"/>
                <a:gd name="T112" fmla="*/ 10 w 181"/>
                <a:gd name="T113" fmla="*/ 22 h 203"/>
                <a:gd name="T114" fmla="*/ 12 w 181"/>
                <a:gd name="T115" fmla="*/ 11 h 203"/>
                <a:gd name="T116" fmla="*/ 17 w 181"/>
                <a:gd name="T117" fmla="*/ 0 h 20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81"/>
                <a:gd name="T178" fmla="*/ 0 h 203"/>
                <a:gd name="T179" fmla="*/ 181 w 181"/>
                <a:gd name="T180" fmla="*/ 203 h 203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81" h="203">
                  <a:moveTo>
                    <a:pt x="17" y="0"/>
                  </a:moveTo>
                  <a:lnTo>
                    <a:pt x="17" y="0"/>
                  </a:lnTo>
                  <a:lnTo>
                    <a:pt x="19" y="0"/>
                  </a:lnTo>
                  <a:lnTo>
                    <a:pt x="19" y="1"/>
                  </a:lnTo>
                  <a:lnTo>
                    <a:pt x="20" y="1"/>
                  </a:lnTo>
                  <a:lnTo>
                    <a:pt x="21" y="3"/>
                  </a:lnTo>
                  <a:lnTo>
                    <a:pt x="22" y="3"/>
                  </a:lnTo>
                  <a:lnTo>
                    <a:pt x="24" y="4"/>
                  </a:lnTo>
                  <a:lnTo>
                    <a:pt x="25" y="5"/>
                  </a:lnTo>
                  <a:lnTo>
                    <a:pt x="27" y="5"/>
                  </a:lnTo>
                  <a:lnTo>
                    <a:pt x="29" y="6"/>
                  </a:lnTo>
                  <a:lnTo>
                    <a:pt x="30" y="7"/>
                  </a:lnTo>
                  <a:lnTo>
                    <a:pt x="31" y="9"/>
                  </a:lnTo>
                  <a:lnTo>
                    <a:pt x="32" y="9"/>
                  </a:lnTo>
                  <a:lnTo>
                    <a:pt x="33" y="10"/>
                  </a:lnTo>
                  <a:lnTo>
                    <a:pt x="34" y="10"/>
                  </a:lnTo>
                  <a:lnTo>
                    <a:pt x="36" y="11"/>
                  </a:lnTo>
                  <a:lnTo>
                    <a:pt x="37" y="11"/>
                  </a:lnTo>
                  <a:lnTo>
                    <a:pt x="38" y="12"/>
                  </a:lnTo>
                  <a:lnTo>
                    <a:pt x="38" y="13"/>
                  </a:lnTo>
                  <a:lnTo>
                    <a:pt x="39" y="13"/>
                  </a:lnTo>
                  <a:lnTo>
                    <a:pt x="41" y="15"/>
                  </a:lnTo>
                  <a:lnTo>
                    <a:pt x="42" y="16"/>
                  </a:lnTo>
                  <a:lnTo>
                    <a:pt x="43" y="16"/>
                  </a:lnTo>
                  <a:lnTo>
                    <a:pt x="44" y="17"/>
                  </a:lnTo>
                  <a:lnTo>
                    <a:pt x="47" y="18"/>
                  </a:lnTo>
                  <a:lnTo>
                    <a:pt x="47" y="20"/>
                  </a:lnTo>
                  <a:lnTo>
                    <a:pt x="49" y="20"/>
                  </a:lnTo>
                  <a:lnTo>
                    <a:pt x="49" y="21"/>
                  </a:lnTo>
                  <a:lnTo>
                    <a:pt x="52" y="22"/>
                  </a:lnTo>
                  <a:lnTo>
                    <a:pt x="53" y="22"/>
                  </a:lnTo>
                  <a:lnTo>
                    <a:pt x="54" y="25"/>
                  </a:lnTo>
                  <a:lnTo>
                    <a:pt x="55" y="25"/>
                  </a:lnTo>
                  <a:lnTo>
                    <a:pt x="56" y="26"/>
                  </a:lnTo>
                  <a:lnTo>
                    <a:pt x="58" y="27"/>
                  </a:lnTo>
                  <a:lnTo>
                    <a:pt x="60" y="28"/>
                  </a:lnTo>
                  <a:lnTo>
                    <a:pt x="61" y="29"/>
                  </a:lnTo>
                  <a:lnTo>
                    <a:pt x="63" y="31"/>
                  </a:lnTo>
                  <a:lnTo>
                    <a:pt x="64" y="32"/>
                  </a:lnTo>
                  <a:lnTo>
                    <a:pt x="65" y="32"/>
                  </a:lnTo>
                  <a:lnTo>
                    <a:pt x="68" y="33"/>
                  </a:lnTo>
                  <a:lnTo>
                    <a:pt x="69" y="34"/>
                  </a:lnTo>
                  <a:lnTo>
                    <a:pt x="70" y="35"/>
                  </a:lnTo>
                  <a:lnTo>
                    <a:pt x="71" y="37"/>
                  </a:lnTo>
                  <a:lnTo>
                    <a:pt x="74" y="38"/>
                  </a:lnTo>
                  <a:lnTo>
                    <a:pt x="75" y="40"/>
                  </a:lnTo>
                  <a:lnTo>
                    <a:pt x="76" y="42"/>
                  </a:lnTo>
                  <a:lnTo>
                    <a:pt x="78" y="43"/>
                  </a:lnTo>
                  <a:lnTo>
                    <a:pt x="80" y="43"/>
                  </a:lnTo>
                  <a:lnTo>
                    <a:pt x="81" y="45"/>
                  </a:lnTo>
                  <a:lnTo>
                    <a:pt x="80" y="47"/>
                  </a:lnTo>
                  <a:lnTo>
                    <a:pt x="78" y="48"/>
                  </a:lnTo>
                  <a:lnTo>
                    <a:pt x="77" y="49"/>
                  </a:lnTo>
                  <a:lnTo>
                    <a:pt x="76" y="50"/>
                  </a:lnTo>
                  <a:lnTo>
                    <a:pt x="74" y="51"/>
                  </a:lnTo>
                  <a:lnTo>
                    <a:pt x="74" y="54"/>
                  </a:lnTo>
                  <a:lnTo>
                    <a:pt x="71" y="55"/>
                  </a:lnTo>
                  <a:lnTo>
                    <a:pt x="70" y="56"/>
                  </a:lnTo>
                  <a:lnTo>
                    <a:pt x="69" y="57"/>
                  </a:lnTo>
                  <a:lnTo>
                    <a:pt x="66" y="60"/>
                  </a:lnTo>
                  <a:lnTo>
                    <a:pt x="65" y="61"/>
                  </a:lnTo>
                  <a:lnTo>
                    <a:pt x="64" y="62"/>
                  </a:lnTo>
                  <a:lnTo>
                    <a:pt x="61" y="64"/>
                  </a:lnTo>
                  <a:lnTo>
                    <a:pt x="60" y="65"/>
                  </a:lnTo>
                  <a:lnTo>
                    <a:pt x="59" y="67"/>
                  </a:lnTo>
                  <a:lnTo>
                    <a:pt x="58" y="69"/>
                  </a:lnTo>
                  <a:lnTo>
                    <a:pt x="58" y="67"/>
                  </a:lnTo>
                  <a:lnTo>
                    <a:pt x="56" y="67"/>
                  </a:lnTo>
                  <a:lnTo>
                    <a:pt x="56" y="66"/>
                  </a:lnTo>
                  <a:lnTo>
                    <a:pt x="54" y="65"/>
                  </a:lnTo>
                  <a:lnTo>
                    <a:pt x="53" y="65"/>
                  </a:lnTo>
                  <a:lnTo>
                    <a:pt x="52" y="65"/>
                  </a:lnTo>
                  <a:lnTo>
                    <a:pt x="49" y="64"/>
                  </a:lnTo>
                  <a:lnTo>
                    <a:pt x="48" y="64"/>
                  </a:lnTo>
                  <a:lnTo>
                    <a:pt x="47" y="64"/>
                  </a:lnTo>
                  <a:lnTo>
                    <a:pt x="44" y="65"/>
                  </a:lnTo>
                  <a:lnTo>
                    <a:pt x="43" y="65"/>
                  </a:lnTo>
                  <a:lnTo>
                    <a:pt x="42" y="66"/>
                  </a:lnTo>
                  <a:lnTo>
                    <a:pt x="41" y="67"/>
                  </a:lnTo>
                  <a:lnTo>
                    <a:pt x="39" y="69"/>
                  </a:lnTo>
                  <a:lnTo>
                    <a:pt x="38" y="70"/>
                  </a:lnTo>
                  <a:lnTo>
                    <a:pt x="38" y="71"/>
                  </a:lnTo>
                  <a:lnTo>
                    <a:pt x="38" y="72"/>
                  </a:lnTo>
                  <a:lnTo>
                    <a:pt x="37" y="73"/>
                  </a:lnTo>
                  <a:lnTo>
                    <a:pt x="37" y="75"/>
                  </a:lnTo>
                  <a:lnTo>
                    <a:pt x="37" y="76"/>
                  </a:lnTo>
                  <a:lnTo>
                    <a:pt x="37" y="77"/>
                  </a:lnTo>
                  <a:lnTo>
                    <a:pt x="37" y="78"/>
                  </a:lnTo>
                  <a:lnTo>
                    <a:pt x="38" y="79"/>
                  </a:lnTo>
                  <a:lnTo>
                    <a:pt x="38" y="81"/>
                  </a:lnTo>
                  <a:lnTo>
                    <a:pt x="38" y="82"/>
                  </a:lnTo>
                  <a:lnTo>
                    <a:pt x="39" y="82"/>
                  </a:lnTo>
                  <a:lnTo>
                    <a:pt x="42" y="84"/>
                  </a:lnTo>
                  <a:lnTo>
                    <a:pt x="43" y="84"/>
                  </a:lnTo>
                  <a:lnTo>
                    <a:pt x="44" y="86"/>
                  </a:lnTo>
                  <a:lnTo>
                    <a:pt x="47" y="86"/>
                  </a:lnTo>
                  <a:lnTo>
                    <a:pt x="48" y="86"/>
                  </a:lnTo>
                  <a:lnTo>
                    <a:pt x="49" y="86"/>
                  </a:lnTo>
                  <a:lnTo>
                    <a:pt x="51" y="86"/>
                  </a:lnTo>
                  <a:lnTo>
                    <a:pt x="52" y="86"/>
                  </a:lnTo>
                  <a:lnTo>
                    <a:pt x="53" y="86"/>
                  </a:lnTo>
                  <a:lnTo>
                    <a:pt x="54" y="86"/>
                  </a:lnTo>
                  <a:lnTo>
                    <a:pt x="55" y="86"/>
                  </a:lnTo>
                  <a:lnTo>
                    <a:pt x="56" y="86"/>
                  </a:lnTo>
                  <a:lnTo>
                    <a:pt x="58" y="84"/>
                  </a:lnTo>
                  <a:lnTo>
                    <a:pt x="59" y="84"/>
                  </a:lnTo>
                  <a:lnTo>
                    <a:pt x="60" y="83"/>
                  </a:lnTo>
                  <a:lnTo>
                    <a:pt x="61" y="82"/>
                  </a:lnTo>
                  <a:lnTo>
                    <a:pt x="61" y="79"/>
                  </a:lnTo>
                  <a:lnTo>
                    <a:pt x="61" y="78"/>
                  </a:lnTo>
                  <a:lnTo>
                    <a:pt x="63" y="76"/>
                  </a:lnTo>
                  <a:lnTo>
                    <a:pt x="61" y="75"/>
                  </a:lnTo>
                  <a:lnTo>
                    <a:pt x="61" y="73"/>
                  </a:lnTo>
                  <a:lnTo>
                    <a:pt x="60" y="72"/>
                  </a:lnTo>
                  <a:lnTo>
                    <a:pt x="60" y="70"/>
                  </a:lnTo>
                  <a:lnTo>
                    <a:pt x="60" y="69"/>
                  </a:lnTo>
                  <a:lnTo>
                    <a:pt x="61" y="67"/>
                  </a:lnTo>
                  <a:lnTo>
                    <a:pt x="64" y="65"/>
                  </a:lnTo>
                  <a:lnTo>
                    <a:pt x="65" y="64"/>
                  </a:lnTo>
                  <a:lnTo>
                    <a:pt x="66" y="62"/>
                  </a:lnTo>
                  <a:lnTo>
                    <a:pt x="69" y="61"/>
                  </a:lnTo>
                  <a:lnTo>
                    <a:pt x="70" y="59"/>
                  </a:lnTo>
                  <a:lnTo>
                    <a:pt x="71" y="57"/>
                  </a:lnTo>
                  <a:lnTo>
                    <a:pt x="74" y="56"/>
                  </a:lnTo>
                  <a:lnTo>
                    <a:pt x="75" y="55"/>
                  </a:lnTo>
                  <a:lnTo>
                    <a:pt x="76" y="53"/>
                  </a:lnTo>
                  <a:lnTo>
                    <a:pt x="78" y="51"/>
                  </a:lnTo>
                  <a:lnTo>
                    <a:pt x="78" y="50"/>
                  </a:lnTo>
                  <a:lnTo>
                    <a:pt x="81" y="49"/>
                  </a:lnTo>
                  <a:lnTo>
                    <a:pt x="82" y="48"/>
                  </a:lnTo>
                  <a:lnTo>
                    <a:pt x="83" y="47"/>
                  </a:lnTo>
                  <a:lnTo>
                    <a:pt x="85" y="48"/>
                  </a:lnTo>
                  <a:lnTo>
                    <a:pt x="86" y="49"/>
                  </a:lnTo>
                  <a:lnTo>
                    <a:pt x="88" y="51"/>
                  </a:lnTo>
                  <a:lnTo>
                    <a:pt x="89" y="53"/>
                  </a:lnTo>
                  <a:lnTo>
                    <a:pt x="92" y="54"/>
                  </a:lnTo>
                  <a:lnTo>
                    <a:pt x="93" y="55"/>
                  </a:lnTo>
                  <a:lnTo>
                    <a:pt x="96" y="57"/>
                  </a:lnTo>
                  <a:lnTo>
                    <a:pt x="97" y="59"/>
                  </a:lnTo>
                  <a:lnTo>
                    <a:pt x="99" y="60"/>
                  </a:lnTo>
                  <a:lnTo>
                    <a:pt x="100" y="62"/>
                  </a:lnTo>
                  <a:lnTo>
                    <a:pt x="102" y="64"/>
                  </a:lnTo>
                  <a:lnTo>
                    <a:pt x="104" y="66"/>
                  </a:lnTo>
                  <a:lnTo>
                    <a:pt x="105" y="67"/>
                  </a:lnTo>
                  <a:lnTo>
                    <a:pt x="108" y="70"/>
                  </a:lnTo>
                  <a:lnTo>
                    <a:pt x="109" y="71"/>
                  </a:lnTo>
                  <a:lnTo>
                    <a:pt x="111" y="73"/>
                  </a:lnTo>
                  <a:lnTo>
                    <a:pt x="113" y="75"/>
                  </a:lnTo>
                  <a:lnTo>
                    <a:pt x="114" y="76"/>
                  </a:lnTo>
                  <a:lnTo>
                    <a:pt x="116" y="78"/>
                  </a:lnTo>
                  <a:lnTo>
                    <a:pt x="118" y="81"/>
                  </a:lnTo>
                  <a:lnTo>
                    <a:pt x="119" y="82"/>
                  </a:lnTo>
                  <a:lnTo>
                    <a:pt x="121" y="84"/>
                  </a:lnTo>
                  <a:lnTo>
                    <a:pt x="122" y="86"/>
                  </a:lnTo>
                  <a:lnTo>
                    <a:pt x="124" y="87"/>
                  </a:lnTo>
                  <a:lnTo>
                    <a:pt x="124" y="88"/>
                  </a:lnTo>
                  <a:lnTo>
                    <a:pt x="126" y="91"/>
                  </a:lnTo>
                  <a:lnTo>
                    <a:pt x="127" y="92"/>
                  </a:lnTo>
                  <a:lnTo>
                    <a:pt x="127" y="93"/>
                  </a:lnTo>
                  <a:lnTo>
                    <a:pt x="128" y="94"/>
                  </a:lnTo>
                  <a:lnTo>
                    <a:pt x="130" y="95"/>
                  </a:lnTo>
                  <a:lnTo>
                    <a:pt x="131" y="97"/>
                  </a:lnTo>
                  <a:lnTo>
                    <a:pt x="132" y="98"/>
                  </a:lnTo>
                  <a:lnTo>
                    <a:pt x="132" y="99"/>
                  </a:lnTo>
                  <a:lnTo>
                    <a:pt x="133" y="100"/>
                  </a:lnTo>
                  <a:lnTo>
                    <a:pt x="133" y="101"/>
                  </a:lnTo>
                  <a:lnTo>
                    <a:pt x="135" y="103"/>
                  </a:lnTo>
                  <a:lnTo>
                    <a:pt x="136" y="103"/>
                  </a:lnTo>
                  <a:lnTo>
                    <a:pt x="137" y="104"/>
                  </a:lnTo>
                  <a:lnTo>
                    <a:pt x="137" y="105"/>
                  </a:lnTo>
                  <a:lnTo>
                    <a:pt x="138" y="106"/>
                  </a:lnTo>
                  <a:lnTo>
                    <a:pt x="138" y="108"/>
                  </a:lnTo>
                  <a:lnTo>
                    <a:pt x="140" y="109"/>
                  </a:lnTo>
                  <a:lnTo>
                    <a:pt x="141" y="110"/>
                  </a:lnTo>
                  <a:lnTo>
                    <a:pt x="141" y="111"/>
                  </a:lnTo>
                  <a:lnTo>
                    <a:pt x="142" y="113"/>
                  </a:lnTo>
                  <a:lnTo>
                    <a:pt x="142" y="114"/>
                  </a:lnTo>
                  <a:lnTo>
                    <a:pt x="143" y="114"/>
                  </a:lnTo>
                  <a:lnTo>
                    <a:pt x="144" y="116"/>
                  </a:lnTo>
                  <a:lnTo>
                    <a:pt x="144" y="117"/>
                  </a:lnTo>
                  <a:lnTo>
                    <a:pt x="146" y="119"/>
                  </a:lnTo>
                  <a:lnTo>
                    <a:pt x="147" y="119"/>
                  </a:lnTo>
                  <a:lnTo>
                    <a:pt x="147" y="121"/>
                  </a:lnTo>
                  <a:lnTo>
                    <a:pt x="146" y="121"/>
                  </a:lnTo>
                  <a:lnTo>
                    <a:pt x="144" y="122"/>
                  </a:lnTo>
                  <a:lnTo>
                    <a:pt x="143" y="123"/>
                  </a:lnTo>
                  <a:lnTo>
                    <a:pt x="143" y="125"/>
                  </a:lnTo>
                  <a:lnTo>
                    <a:pt x="141" y="126"/>
                  </a:lnTo>
                  <a:lnTo>
                    <a:pt x="141" y="127"/>
                  </a:lnTo>
                  <a:lnTo>
                    <a:pt x="140" y="128"/>
                  </a:lnTo>
                  <a:lnTo>
                    <a:pt x="138" y="130"/>
                  </a:lnTo>
                  <a:lnTo>
                    <a:pt x="137" y="130"/>
                  </a:lnTo>
                  <a:lnTo>
                    <a:pt x="136" y="132"/>
                  </a:lnTo>
                  <a:lnTo>
                    <a:pt x="135" y="133"/>
                  </a:lnTo>
                  <a:lnTo>
                    <a:pt x="133" y="134"/>
                  </a:lnTo>
                  <a:lnTo>
                    <a:pt x="132" y="136"/>
                  </a:lnTo>
                  <a:lnTo>
                    <a:pt x="131" y="136"/>
                  </a:lnTo>
                  <a:lnTo>
                    <a:pt x="130" y="137"/>
                  </a:lnTo>
                  <a:lnTo>
                    <a:pt x="130" y="138"/>
                  </a:lnTo>
                  <a:lnTo>
                    <a:pt x="128" y="138"/>
                  </a:lnTo>
                  <a:lnTo>
                    <a:pt x="128" y="137"/>
                  </a:lnTo>
                  <a:lnTo>
                    <a:pt x="127" y="136"/>
                  </a:lnTo>
                  <a:lnTo>
                    <a:pt x="126" y="136"/>
                  </a:lnTo>
                  <a:lnTo>
                    <a:pt x="125" y="134"/>
                  </a:lnTo>
                  <a:lnTo>
                    <a:pt x="124" y="134"/>
                  </a:lnTo>
                  <a:lnTo>
                    <a:pt x="121" y="133"/>
                  </a:lnTo>
                  <a:lnTo>
                    <a:pt x="120" y="133"/>
                  </a:lnTo>
                  <a:lnTo>
                    <a:pt x="118" y="133"/>
                  </a:lnTo>
                  <a:lnTo>
                    <a:pt x="116" y="133"/>
                  </a:lnTo>
                  <a:lnTo>
                    <a:pt x="114" y="133"/>
                  </a:lnTo>
                  <a:lnTo>
                    <a:pt x="113" y="134"/>
                  </a:lnTo>
                  <a:lnTo>
                    <a:pt x="111" y="136"/>
                  </a:lnTo>
                  <a:lnTo>
                    <a:pt x="110" y="136"/>
                  </a:lnTo>
                  <a:lnTo>
                    <a:pt x="109" y="138"/>
                  </a:lnTo>
                  <a:lnTo>
                    <a:pt x="109" y="139"/>
                  </a:lnTo>
                  <a:lnTo>
                    <a:pt x="108" y="141"/>
                  </a:lnTo>
                  <a:lnTo>
                    <a:pt x="108" y="142"/>
                  </a:lnTo>
                  <a:lnTo>
                    <a:pt x="108" y="143"/>
                  </a:lnTo>
                  <a:lnTo>
                    <a:pt x="108" y="144"/>
                  </a:lnTo>
                  <a:lnTo>
                    <a:pt x="108" y="145"/>
                  </a:lnTo>
                  <a:lnTo>
                    <a:pt x="108" y="147"/>
                  </a:lnTo>
                  <a:lnTo>
                    <a:pt x="108" y="148"/>
                  </a:lnTo>
                  <a:lnTo>
                    <a:pt x="108" y="149"/>
                  </a:lnTo>
                  <a:lnTo>
                    <a:pt x="109" y="149"/>
                  </a:lnTo>
                  <a:lnTo>
                    <a:pt x="109" y="150"/>
                  </a:lnTo>
                  <a:lnTo>
                    <a:pt x="109" y="151"/>
                  </a:lnTo>
                  <a:lnTo>
                    <a:pt x="110" y="151"/>
                  </a:lnTo>
                  <a:lnTo>
                    <a:pt x="111" y="153"/>
                  </a:lnTo>
                  <a:lnTo>
                    <a:pt x="113" y="154"/>
                  </a:lnTo>
                  <a:lnTo>
                    <a:pt x="114" y="154"/>
                  </a:lnTo>
                  <a:lnTo>
                    <a:pt x="115" y="154"/>
                  </a:lnTo>
                  <a:lnTo>
                    <a:pt x="116" y="155"/>
                  </a:lnTo>
                  <a:lnTo>
                    <a:pt x="118" y="155"/>
                  </a:lnTo>
                  <a:lnTo>
                    <a:pt x="119" y="155"/>
                  </a:lnTo>
                  <a:lnTo>
                    <a:pt x="120" y="155"/>
                  </a:lnTo>
                  <a:lnTo>
                    <a:pt x="121" y="155"/>
                  </a:lnTo>
                  <a:lnTo>
                    <a:pt x="122" y="155"/>
                  </a:lnTo>
                  <a:lnTo>
                    <a:pt x="124" y="155"/>
                  </a:lnTo>
                  <a:lnTo>
                    <a:pt x="125" y="155"/>
                  </a:lnTo>
                  <a:lnTo>
                    <a:pt x="126" y="154"/>
                  </a:lnTo>
                  <a:lnTo>
                    <a:pt x="127" y="154"/>
                  </a:lnTo>
                  <a:lnTo>
                    <a:pt x="128" y="153"/>
                  </a:lnTo>
                  <a:lnTo>
                    <a:pt x="130" y="153"/>
                  </a:lnTo>
                  <a:lnTo>
                    <a:pt x="131" y="150"/>
                  </a:lnTo>
                  <a:lnTo>
                    <a:pt x="132" y="149"/>
                  </a:lnTo>
                  <a:lnTo>
                    <a:pt x="132" y="148"/>
                  </a:lnTo>
                  <a:lnTo>
                    <a:pt x="132" y="147"/>
                  </a:lnTo>
                  <a:lnTo>
                    <a:pt x="132" y="144"/>
                  </a:lnTo>
                  <a:lnTo>
                    <a:pt x="132" y="143"/>
                  </a:lnTo>
                  <a:lnTo>
                    <a:pt x="131" y="142"/>
                  </a:lnTo>
                  <a:lnTo>
                    <a:pt x="131" y="141"/>
                  </a:lnTo>
                  <a:lnTo>
                    <a:pt x="131" y="139"/>
                  </a:lnTo>
                  <a:lnTo>
                    <a:pt x="132" y="138"/>
                  </a:lnTo>
                  <a:lnTo>
                    <a:pt x="133" y="137"/>
                  </a:lnTo>
                  <a:lnTo>
                    <a:pt x="135" y="136"/>
                  </a:lnTo>
                  <a:lnTo>
                    <a:pt x="136" y="134"/>
                  </a:lnTo>
                  <a:lnTo>
                    <a:pt x="137" y="133"/>
                  </a:lnTo>
                  <a:lnTo>
                    <a:pt x="138" y="132"/>
                  </a:lnTo>
                  <a:lnTo>
                    <a:pt x="140" y="132"/>
                  </a:lnTo>
                  <a:lnTo>
                    <a:pt x="141" y="130"/>
                  </a:lnTo>
                  <a:lnTo>
                    <a:pt x="142" y="128"/>
                  </a:lnTo>
                  <a:lnTo>
                    <a:pt x="143" y="127"/>
                  </a:lnTo>
                  <a:lnTo>
                    <a:pt x="144" y="126"/>
                  </a:lnTo>
                  <a:lnTo>
                    <a:pt x="147" y="125"/>
                  </a:lnTo>
                  <a:lnTo>
                    <a:pt x="147" y="123"/>
                  </a:lnTo>
                  <a:lnTo>
                    <a:pt x="148" y="122"/>
                  </a:lnTo>
                  <a:lnTo>
                    <a:pt x="149" y="125"/>
                  </a:lnTo>
                  <a:lnTo>
                    <a:pt x="150" y="127"/>
                  </a:lnTo>
                  <a:lnTo>
                    <a:pt x="152" y="130"/>
                  </a:lnTo>
                  <a:lnTo>
                    <a:pt x="154" y="132"/>
                  </a:lnTo>
                  <a:lnTo>
                    <a:pt x="154" y="133"/>
                  </a:lnTo>
                  <a:lnTo>
                    <a:pt x="155" y="136"/>
                  </a:lnTo>
                  <a:lnTo>
                    <a:pt x="158" y="138"/>
                  </a:lnTo>
                  <a:lnTo>
                    <a:pt x="159" y="141"/>
                  </a:lnTo>
                  <a:lnTo>
                    <a:pt x="160" y="143"/>
                  </a:lnTo>
                  <a:lnTo>
                    <a:pt x="160" y="144"/>
                  </a:lnTo>
                  <a:lnTo>
                    <a:pt x="163" y="147"/>
                  </a:lnTo>
                  <a:lnTo>
                    <a:pt x="163" y="149"/>
                  </a:lnTo>
                  <a:lnTo>
                    <a:pt x="164" y="150"/>
                  </a:lnTo>
                  <a:lnTo>
                    <a:pt x="165" y="153"/>
                  </a:lnTo>
                  <a:lnTo>
                    <a:pt x="165" y="154"/>
                  </a:lnTo>
                  <a:lnTo>
                    <a:pt x="166" y="156"/>
                  </a:lnTo>
                  <a:lnTo>
                    <a:pt x="168" y="158"/>
                  </a:lnTo>
                  <a:lnTo>
                    <a:pt x="168" y="160"/>
                  </a:lnTo>
                  <a:lnTo>
                    <a:pt x="169" y="161"/>
                  </a:lnTo>
                  <a:lnTo>
                    <a:pt x="170" y="163"/>
                  </a:lnTo>
                  <a:lnTo>
                    <a:pt x="170" y="165"/>
                  </a:lnTo>
                  <a:lnTo>
                    <a:pt x="171" y="166"/>
                  </a:lnTo>
                  <a:lnTo>
                    <a:pt x="172" y="167"/>
                  </a:lnTo>
                  <a:lnTo>
                    <a:pt x="172" y="170"/>
                  </a:lnTo>
                  <a:lnTo>
                    <a:pt x="174" y="171"/>
                  </a:lnTo>
                  <a:lnTo>
                    <a:pt x="174" y="172"/>
                  </a:lnTo>
                  <a:lnTo>
                    <a:pt x="174" y="175"/>
                  </a:lnTo>
                  <a:lnTo>
                    <a:pt x="175" y="176"/>
                  </a:lnTo>
                  <a:lnTo>
                    <a:pt x="175" y="177"/>
                  </a:lnTo>
                  <a:lnTo>
                    <a:pt x="176" y="178"/>
                  </a:lnTo>
                  <a:lnTo>
                    <a:pt x="176" y="180"/>
                  </a:lnTo>
                  <a:lnTo>
                    <a:pt x="177" y="181"/>
                  </a:lnTo>
                  <a:lnTo>
                    <a:pt x="177" y="182"/>
                  </a:lnTo>
                  <a:lnTo>
                    <a:pt x="177" y="185"/>
                  </a:lnTo>
                  <a:lnTo>
                    <a:pt x="179" y="186"/>
                  </a:lnTo>
                  <a:lnTo>
                    <a:pt x="179" y="187"/>
                  </a:lnTo>
                  <a:lnTo>
                    <a:pt x="179" y="188"/>
                  </a:lnTo>
                  <a:lnTo>
                    <a:pt x="179" y="189"/>
                  </a:lnTo>
                  <a:lnTo>
                    <a:pt x="179" y="190"/>
                  </a:lnTo>
                  <a:lnTo>
                    <a:pt x="180" y="192"/>
                  </a:lnTo>
                  <a:lnTo>
                    <a:pt x="180" y="194"/>
                  </a:lnTo>
                  <a:lnTo>
                    <a:pt x="180" y="195"/>
                  </a:lnTo>
                  <a:lnTo>
                    <a:pt x="181" y="197"/>
                  </a:lnTo>
                  <a:lnTo>
                    <a:pt x="181" y="198"/>
                  </a:lnTo>
                  <a:lnTo>
                    <a:pt x="181" y="199"/>
                  </a:lnTo>
                  <a:lnTo>
                    <a:pt x="181" y="200"/>
                  </a:lnTo>
                  <a:lnTo>
                    <a:pt x="181" y="202"/>
                  </a:lnTo>
                  <a:lnTo>
                    <a:pt x="180" y="202"/>
                  </a:lnTo>
                  <a:lnTo>
                    <a:pt x="179" y="203"/>
                  </a:lnTo>
                  <a:lnTo>
                    <a:pt x="177" y="203"/>
                  </a:lnTo>
                  <a:lnTo>
                    <a:pt x="176" y="203"/>
                  </a:lnTo>
                  <a:lnTo>
                    <a:pt x="175" y="203"/>
                  </a:lnTo>
                  <a:lnTo>
                    <a:pt x="174" y="203"/>
                  </a:lnTo>
                  <a:lnTo>
                    <a:pt x="171" y="203"/>
                  </a:lnTo>
                  <a:lnTo>
                    <a:pt x="169" y="203"/>
                  </a:lnTo>
                  <a:lnTo>
                    <a:pt x="168" y="203"/>
                  </a:lnTo>
                  <a:lnTo>
                    <a:pt x="165" y="203"/>
                  </a:lnTo>
                  <a:lnTo>
                    <a:pt x="164" y="203"/>
                  </a:lnTo>
                  <a:lnTo>
                    <a:pt x="163" y="202"/>
                  </a:lnTo>
                  <a:lnTo>
                    <a:pt x="162" y="202"/>
                  </a:lnTo>
                  <a:lnTo>
                    <a:pt x="160" y="202"/>
                  </a:lnTo>
                  <a:lnTo>
                    <a:pt x="159" y="202"/>
                  </a:lnTo>
                  <a:lnTo>
                    <a:pt x="158" y="202"/>
                  </a:lnTo>
                  <a:lnTo>
                    <a:pt x="157" y="202"/>
                  </a:lnTo>
                  <a:lnTo>
                    <a:pt x="155" y="202"/>
                  </a:lnTo>
                  <a:lnTo>
                    <a:pt x="154" y="202"/>
                  </a:lnTo>
                  <a:lnTo>
                    <a:pt x="153" y="200"/>
                  </a:lnTo>
                  <a:lnTo>
                    <a:pt x="152" y="200"/>
                  </a:lnTo>
                  <a:lnTo>
                    <a:pt x="150" y="200"/>
                  </a:lnTo>
                  <a:lnTo>
                    <a:pt x="149" y="200"/>
                  </a:lnTo>
                  <a:lnTo>
                    <a:pt x="148" y="199"/>
                  </a:lnTo>
                  <a:lnTo>
                    <a:pt x="147" y="199"/>
                  </a:lnTo>
                  <a:lnTo>
                    <a:pt x="144" y="199"/>
                  </a:lnTo>
                  <a:lnTo>
                    <a:pt x="143" y="198"/>
                  </a:lnTo>
                  <a:lnTo>
                    <a:pt x="142" y="198"/>
                  </a:lnTo>
                  <a:lnTo>
                    <a:pt x="141" y="198"/>
                  </a:lnTo>
                  <a:lnTo>
                    <a:pt x="140" y="198"/>
                  </a:lnTo>
                  <a:lnTo>
                    <a:pt x="138" y="197"/>
                  </a:lnTo>
                  <a:lnTo>
                    <a:pt x="137" y="197"/>
                  </a:lnTo>
                  <a:lnTo>
                    <a:pt x="136" y="197"/>
                  </a:lnTo>
                  <a:lnTo>
                    <a:pt x="135" y="197"/>
                  </a:lnTo>
                  <a:lnTo>
                    <a:pt x="133" y="197"/>
                  </a:lnTo>
                  <a:lnTo>
                    <a:pt x="132" y="195"/>
                  </a:lnTo>
                  <a:lnTo>
                    <a:pt x="131" y="195"/>
                  </a:lnTo>
                  <a:lnTo>
                    <a:pt x="130" y="195"/>
                  </a:lnTo>
                  <a:lnTo>
                    <a:pt x="128" y="194"/>
                  </a:lnTo>
                  <a:lnTo>
                    <a:pt x="127" y="194"/>
                  </a:lnTo>
                  <a:lnTo>
                    <a:pt x="126" y="194"/>
                  </a:lnTo>
                  <a:lnTo>
                    <a:pt x="124" y="193"/>
                  </a:lnTo>
                  <a:lnTo>
                    <a:pt x="121" y="193"/>
                  </a:lnTo>
                  <a:lnTo>
                    <a:pt x="120" y="192"/>
                  </a:lnTo>
                  <a:lnTo>
                    <a:pt x="118" y="192"/>
                  </a:lnTo>
                  <a:lnTo>
                    <a:pt x="116" y="190"/>
                  </a:lnTo>
                  <a:lnTo>
                    <a:pt x="115" y="189"/>
                  </a:lnTo>
                  <a:lnTo>
                    <a:pt x="114" y="189"/>
                  </a:lnTo>
                  <a:lnTo>
                    <a:pt x="113" y="189"/>
                  </a:lnTo>
                  <a:lnTo>
                    <a:pt x="111" y="187"/>
                  </a:lnTo>
                  <a:lnTo>
                    <a:pt x="110" y="187"/>
                  </a:lnTo>
                  <a:lnTo>
                    <a:pt x="109" y="185"/>
                  </a:lnTo>
                  <a:lnTo>
                    <a:pt x="108" y="185"/>
                  </a:lnTo>
                  <a:lnTo>
                    <a:pt x="106" y="183"/>
                  </a:lnTo>
                  <a:lnTo>
                    <a:pt x="105" y="182"/>
                  </a:lnTo>
                  <a:lnTo>
                    <a:pt x="103" y="180"/>
                  </a:lnTo>
                  <a:lnTo>
                    <a:pt x="102" y="178"/>
                  </a:lnTo>
                  <a:lnTo>
                    <a:pt x="99" y="177"/>
                  </a:lnTo>
                  <a:lnTo>
                    <a:pt x="98" y="175"/>
                  </a:lnTo>
                  <a:lnTo>
                    <a:pt x="96" y="173"/>
                  </a:lnTo>
                  <a:lnTo>
                    <a:pt x="94" y="172"/>
                  </a:lnTo>
                  <a:lnTo>
                    <a:pt x="91" y="170"/>
                  </a:lnTo>
                  <a:lnTo>
                    <a:pt x="89" y="167"/>
                  </a:lnTo>
                  <a:lnTo>
                    <a:pt x="87" y="165"/>
                  </a:lnTo>
                  <a:lnTo>
                    <a:pt x="85" y="164"/>
                  </a:lnTo>
                  <a:lnTo>
                    <a:pt x="82" y="161"/>
                  </a:lnTo>
                  <a:lnTo>
                    <a:pt x="80" y="159"/>
                  </a:lnTo>
                  <a:lnTo>
                    <a:pt x="77" y="158"/>
                  </a:lnTo>
                  <a:lnTo>
                    <a:pt x="75" y="155"/>
                  </a:lnTo>
                  <a:lnTo>
                    <a:pt x="73" y="153"/>
                  </a:lnTo>
                  <a:lnTo>
                    <a:pt x="70" y="150"/>
                  </a:lnTo>
                  <a:lnTo>
                    <a:pt x="68" y="148"/>
                  </a:lnTo>
                  <a:lnTo>
                    <a:pt x="65" y="145"/>
                  </a:lnTo>
                  <a:lnTo>
                    <a:pt x="63" y="143"/>
                  </a:lnTo>
                  <a:lnTo>
                    <a:pt x="60" y="141"/>
                  </a:lnTo>
                  <a:lnTo>
                    <a:pt x="58" y="138"/>
                  </a:lnTo>
                  <a:lnTo>
                    <a:pt x="55" y="136"/>
                  </a:lnTo>
                  <a:lnTo>
                    <a:pt x="53" y="133"/>
                  </a:lnTo>
                  <a:lnTo>
                    <a:pt x="49" y="131"/>
                  </a:lnTo>
                  <a:lnTo>
                    <a:pt x="48" y="128"/>
                  </a:lnTo>
                  <a:lnTo>
                    <a:pt x="44" y="126"/>
                  </a:lnTo>
                  <a:lnTo>
                    <a:pt x="42" y="123"/>
                  </a:lnTo>
                  <a:lnTo>
                    <a:pt x="39" y="121"/>
                  </a:lnTo>
                  <a:lnTo>
                    <a:pt x="37" y="117"/>
                  </a:lnTo>
                  <a:lnTo>
                    <a:pt x="34" y="116"/>
                  </a:lnTo>
                  <a:lnTo>
                    <a:pt x="33" y="114"/>
                  </a:lnTo>
                  <a:lnTo>
                    <a:pt x="31" y="111"/>
                  </a:lnTo>
                  <a:lnTo>
                    <a:pt x="29" y="109"/>
                  </a:lnTo>
                  <a:lnTo>
                    <a:pt x="26" y="106"/>
                  </a:lnTo>
                  <a:lnTo>
                    <a:pt x="25" y="104"/>
                  </a:lnTo>
                  <a:lnTo>
                    <a:pt x="22" y="101"/>
                  </a:lnTo>
                  <a:lnTo>
                    <a:pt x="20" y="99"/>
                  </a:lnTo>
                  <a:lnTo>
                    <a:pt x="19" y="97"/>
                  </a:lnTo>
                  <a:lnTo>
                    <a:pt x="16" y="95"/>
                  </a:lnTo>
                  <a:lnTo>
                    <a:pt x="15" y="93"/>
                  </a:lnTo>
                  <a:lnTo>
                    <a:pt x="12" y="91"/>
                  </a:lnTo>
                  <a:lnTo>
                    <a:pt x="11" y="88"/>
                  </a:lnTo>
                  <a:lnTo>
                    <a:pt x="10" y="87"/>
                  </a:lnTo>
                  <a:lnTo>
                    <a:pt x="8" y="84"/>
                  </a:lnTo>
                  <a:lnTo>
                    <a:pt x="7" y="83"/>
                  </a:lnTo>
                  <a:lnTo>
                    <a:pt x="7" y="82"/>
                  </a:lnTo>
                  <a:lnTo>
                    <a:pt x="4" y="79"/>
                  </a:lnTo>
                  <a:lnTo>
                    <a:pt x="4" y="78"/>
                  </a:lnTo>
                  <a:lnTo>
                    <a:pt x="3" y="77"/>
                  </a:lnTo>
                  <a:lnTo>
                    <a:pt x="3" y="76"/>
                  </a:lnTo>
                  <a:lnTo>
                    <a:pt x="2" y="73"/>
                  </a:lnTo>
                  <a:lnTo>
                    <a:pt x="0" y="72"/>
                  </a:lnTo>
                  <a:lnTo>
                    <a:pt x="0" y="71"/>
                  </a:lnTo>
                  <a:lnTo>
                    <a:pt x="0" y="70"/>
                  </a:lnTo>
                  <a:lnTo>
                    <a:pt x="0" y="69"/>
                  </a:lnTo>
                  <a:lnTo>
                    <a:pt x="0" y="67"/>
                  </a:lnTo>
                  <a:lnTo>
                    <a:pt x="0" y="65"/>
                  </a:lnTo>
                  <a:lnTo>
                    <a:pt x="0" y="64"/>
                  </a:lnTo>
                  <a:lnTo>
                    <a:pt x="0" y="62"/>
                  </a:lnTo>
                  <a:lnTo>
                    <a:pt x="0" y="61"/>
                  </a:lnTo>
                  <a:lnTo>
                    <a:pt x="0" y="60"/>
                  </a:lnTo>
                  <a:lnTo>
                    <a:pt x="0" y="59"/>
                  </a:lnTo>
                  <a:lnTo>
                    <a:pt x="0" y="57"/>
                  </a:lnTo>
                  <a:lnTo>
                    <a:pt x="2" y="56"/>
                  </a:lnTo>
                  <a:lnTo>
                    <a:pt x="2" y="55"/>
                  </a:lnTo>
                  <a:lnTo>
                    <a:pt x="2" y="54"/>
                  </a:lnTo>
                  <a:lnTo>
                    <a:pt x="2" y="53"/>
                  </a:lnTo>
                  <a:lnTo>
                    <a:pt x="2" y="51"/>
                  </a:lnTo>
                  <a:lnTo>
                    <a:pt x="3" y="49"/>
                  </a:lnTo>
                  <a:lnTo>
                    <a:pt x="3" y="48"/>
                  </a:lnTo>
                  <a:lnTo>
                    <a:pt x="3" y="47"/>
                  </a:lnTo>
                  <a:lnTo>
                    <a:pt x="3" y="45"/>
                  </a:lnTo>
                  <a:lnTo>
                    <a:pt x="3" y="43"/>
                  </a:lnTo>
                  <a:lnTo>
                    <a:pt x="4" y="42"/>
                  </a:lnTo>
                  <a:lnTo>
                    <a:pt x="4" y="40"/>
                  </a:lnTo>
                  <a:lnTo>
                    <a:pt x="4" y="39"/>
                  </a:lnTo>
                  <a:lnTo>
                    <a:pt x="5" y="38"/>
                  </a:lnTo>
                  <a:lnTo>
                    <a:pt x="5" y="37"/>
                  </a:lnTo>
                  <a:lnTo>
                    <a:pt x="7" y="34"/>
                  </a:lnTo>
                  <a:lnTo>
                    <a:pt x="7" y="33"/>
                  </a:lnTo>
                  <a:lnTo>
                    <a:pt x="7" y="32"/>
                  </a:lnTo>
                  <a:lnTo>
                    <a:pt x="7" y="31"/>
                  </a:lnTo>
                  <a:lnTo>
                    <a:pt x="8" y="28"/>
                  </a:lnTo>
                  <a:lnTo>
                    <a:pt x="8" y="27"/>
                  </a:lnTo>
                  <a:lnTo>
                    <a:pt x="9" y="26"/>
                  </a:lnTo>
                  <a:lnTo>
                    <a:pt x="9" y="25"/>
                  </a:lnTo>
                  <a:lnTo>
                    <a:pt x="9" y="23"/>
                  </a:lnTo>
                  <a:lnTo>
                    <a:pt x="10" y="22"/>
                  </a:lnTo>
                  <a:lnTo>
                    <a:pt x="10" y="21"/>
                  </a:lnTo>
                  <a:lnTo>
                    <a:pt x="10" y="20"/>
                  </a:lnTo>
                  <a:lnTo>
                    <a:pt x="11" y="18"/>
                  </a:lnTo>
                  <a:lnTo>
                    <a:pt x="11" y="17"/>
                  </a:lnTo>
                  <a:lnTo>
                    <a:pt x="11" y="16"/>
                  </a:lnTo>
                  <a:lnTo>
                    <a:pt x="12" y="15"/>
                  </a:lnTo>
                  <a:lnTo>
                    <a:pt x="12" y="12"/>
                  </a:lnTo>
                  <a:lnTo>
                    <a:pt x="12" y="11"/>
                  </a:lnTo>
                  <a:lnTo>
                    <a:pt x="14" y="10"/>
                  </a:lnTo>
                  <a:lnTo>
                    <a:pt x="14" y="9"/>
                  </a:lnTo>
                  <a:lnTo>
                    <a:pt x="15" y="7"/>
                  </a:lnTo>
                  <a:lnTo>
                    <a:pt x="15" y="6"/>
                  </a:lnTo>
                  <a:lnTo>
                    <a:pt x="15" y="5"/>
                  </a:lnTo>
                  <a:lnTo>
                    <a:pt x="16" y="3"/>
                  </a:lnTo>
                  <a:lnTo>
                    <a:pt x="17" y="1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06" name="Freeform 220"/>
            <p:cNvSpPr>
              <a:spLocks/>
            </p:cNvSpPr>
            <p:nvPr/>
          </p:nvSpPr>
          <p:spPr bwMode="auto">
            <a:xfrm>
              <a:off x="5756275" y="2038351"/>
              <a:ext cx="344487" cy="312738"/>
            </a:xfrm>
            <a:custGeom>
              <a:avLst/>
              <a:gdLst>
                <a:gd name="T0" fmla="*/ 7 w 217"/>
                <a:gd name="T1" fmla="*/ 3 h 197"/>
                <a:gd name="T2" fmla="*/ 21 w 217"/>
                <a:gd name="T3" fmla="*/ 1 h 197"/>
                <a:gd name="T4" fmla="*/ 35 w 217"/>
                <a:gd name="T5" fmla="*/ 0 h 197"/>
                <a:gd name="T6" fmla="*/ 51 w 217"/>
                <a:gd name="T7" fmla="*/ 0 h 197"/>
                <a:gd name="T8" fmla="*/ 67 w 217"/>
                <a:gd name="T9" fmla="*/ 0 h 197"/>
                <a:gd name="T10" fmla="*/ 80 w 217"/>
                <a:gd name="T11" fmla="*/ 3 h 197"/>
                <a:gd name="T12" fmla="*/ 93 w 217"/>
                <a:gd name="T13" fmla="*/ 5 h 197"/>
                <a:gd name="T14" fmla="*/ 105 w 217"/>
                <a:gd name="T15" fmla="*/ 12 h 197"/>
                <a:gd name="T16" fmla="*/ 121 w 217"/>
                <a:gd name="T17" fmla="*/ 27 h 197"/>
                <a:gd name="T18" fmla="*/ 140 w 217"/>
                <a:gd name="T19" fmla="*/ 44 h 197"/>
                <a:gd name="T20" fmla="*/ 161 w 217"/>
                <a:gd name="T21" fmla="*/ 65 h 197"/>
                <a:gd name="T22" fmla="*/ 182 w 217"/>
                <a:gd name="T23" fmla="*/ 84 h 197"/>
                <a:gd name="T24" fmla="*/ 199 w 217"/>
                <a:gd name="T25" fmla="*/ 103 h 197"/>
                <a:gd name="T26" fmla="*/ 212 w 217"/>
                <a:gd name="T27" fmla="*/ 117 h 197"/>
                <a:gd name="T28" fmla="*/ 217 w 217"/>
                <a:gd name="T29" fmla="*/ 128 h 197"/>
                <a:gd name="T30" fmla="*/ 217 w 217"/>
                <a:gd name="T31" fmla="*/ 141 h 197"/>
                <a:gd name="T32" fmla="*/ 217 w 217"/>
                <a:gd name="T33" fmla="*/ 150 h 197"/>
                <a:gd name="T34" fmla="*/ 216 w 217"/>
                <a:gd name="T35" fmla="*/ 163 h 197"/>
                <a:gd name="T36" fmla="*/ 215 w 217"/>
                <a:gd name="T37" fmla="*/ 175 h 197"/>
                <a:gd name="T38" fmla="*/ 212 w 217"/>
                <a:gd name="T39" fmla="*/ 185 h 197"/>
                <a:gd name="T40" fmla="*/ 211 w 217"/>
                <a:gd name="T41" fmla="*/ 197 h 197"/>
                <a:gd name="T42" fmla="*/ 200 w 217"/>
                <a:gd name="T43" fmla="*/ 193 h 197"/>
                <a:gd name="T44" fmla="*/ 190 w 217"/>
                <a:gd name="T45" fmla="*/ 188 h 197"/>
                <a:gd name="T46" fmla="*/ 178 w 217"/>
                <a:gd name="T47" fmla="*/ 181 h 197"/>
                <a:gd name="T48" fmla="*/ 166 w 217"/>
                <a:gd name="T49" fmla="*/ 173 h 197"/>
                <a:gd name="T50" fmla="*/ 150 w 217"/>
                <a:gd name="T51" fmla="*/ 164 h 197"/>
                <a:gd name="T52" fmla="*/ 133 w 217"/>
                <a:gd name="T53" fmla="*/ 151 h 197"/>
                <a:gd name="T54" fmla="*/ 134 w 217"/>
                <a:gd name="T55" fmla="*/ 139 h 197"/>
                <a:gd name="T56" fmla="*/ 146 w 217"/>
                <a:gd name="T57" fmla="*/ 127 h 197"/>
                <a:gd name="T58" fmla="*/ 156 w 217"/>
                <a:gd name="T59" fmla="*/ 126 h 197"/>
                <a:gd name="T60" fmla="*/ 166 w 217"/>
                <a:gd name="T61" fmla="*/ 121 h 197"/>
                <a:gd name="T62" fmla="*/ 168 w 217"/>
                <a:gd name="T63" fmla="*/ 112 h 197"/>
                <a:gd name="T64" fmla="*/ 163 w 217"/>
                <a:gd name="T65" fmla="*/ 105 h 197"/>
                <a:gd name="T66" fmla="*/ 151 w 217"/>
                <a:gd name="T67" fmla="*/ 104 h 197"/>
                <a:gd name="T68" fmla="*/ 145 w 217"/>
                <a:gd name="T69" fmla="*/ 114 h 197"/>
                <a:gd name="T70" fmla="*/ 149 w 217"/>
                <a:gd name="T71" fmla="*/ 122 h 197"/>
                <a:gd name="T72" fmla="*/ 137 w 217"/>
                <a:gd name="T73" fmla="*/ 133 h 197"/>
                <a:gd name="T74" fmla="*/ 126 w 217"/>
                <a:gd name="T75" fmla="*/ 146 h 197"/>
                <a:gd name="T76" fmla="*/ 115 w 217"/>
                <a:gd name="T77" fmla="*/ 137 h 197"/>
                <a:gd name="T78" fmla="*/ 106 w 217"/>
                <a:gd name="T79" fmla="*/ 128 h 197"/>
                <a:gd name="T80" fmla="*/ 95 w 217"/>
                <a:gd name="T81" fmla="*/ 120 h 197"/>
                <a:gd name="T82" fmla="*/ 85 w 217"/>
                <a:gd name="T83" fmla="*/ 110 h 197"/>
                <a:gd name="T84" fmla="*/ 75 w 217"/>
                <a:gd name="T85" fmla="*/ 100 h 197"/>
                <a:gd name="T86" fmla="*/ 67 w 217"/>
                <a:gd name="T87" fmla="*/ 92 h 197"/>
                <a:gd name="T88" fmla="*/ 58 w 217"/>
                <a:gd name="T89" fmla="*/ 82 h 197"/>
                <a:gd name="T90" fmla="*/ 52 w 217"/>
                <a:gd name="T91" fmla="*/ 71 h 197"/>
                <a:gd name="T92" fmla="*/ 61 w 217"/>
                <a:gd name="T93" fmla="*/ 62 h 197"/>
                <a:gd name="T94" fmla="*/ 72 w 217"/>
                <a:gd name="T95" fmla="*/ 60 h 197"/>
                <a:gd name="T96" fmla="*/ 82 w 217"/>
                <a:gd name="T97" fmla="*/ 59 h 197"/>
                <a:gd name="T98" fmla="*/ 88 w 217"/>
                <a:gd name="T99" fmla="*/ 51 h 197"/>
                <a:gd name="T100" fmla="*/ 84 w 217"/>
                <a:gd name="T101" fmla="*/ 43 h 197"/>
                <a:gd name="T102" fmla="*/ 73 w 217"/>
                <a:gd name="T103" fmla="*/ 38 h 197"/>
                <a:gd name="T104" fmla="*/ 62 w 217"/>
                <a:gd name="T105" fmla="*/ 45 h 197"/>
                <a:gd name="T106" fmla="*/ 65 w 217"/>
                <a:gd name="T107" fmla="*/ 56 h 197"/>
                <a:gd name="T108" fmla="*/ 55 w 217"/>
                <a:gd name="T109" fmla="*/ 66 h 197"/>
                <a:gd name="T110" fmla="*/ 44 w 217"/>
                <a:gd name="T111" fmla="*/ 65 h 197"/>
                <a:gd name="T112" fmla="*/ 33 w 217"/>
                <a:gd name="T113" fmla="*/ 51 h 197"/>
                <a:gd name="T114" fmla="*/ 24 w 217"/>
                <a:gd name="T115" fmla="*/ 39 h 197"/>
                <a:gd name="T116" fmla="*/ 16 w 217"/>
                <a:gd name="T117" fmla="*/ 27 h 197"/>
                <a:gd name="T118" fmla="*/ 10 w 217"/>
                <a:gd name="T119" fmla="*/ 18 h 197"/>
                <a:gd name="T120" fmla="*/ 2 w 217"/>
                <a:gd name="T121" fmla="*/ 8 h 19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17"/>
                <a:gd name="T184" fmla="*/ 0 h 197"/>
                <a:gd name="T185" fmla="*/ 217 w 217"/>
                <a:gd name="T186" fmla="*/ 197 h 197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17" h="197">
                  <a:moveTo>
                    <a:pt x="0" y="4"/>
                  </a:moveTo>
                  <a:lnTo>
                    <a:pt x="0" y="4"/>
                  </a:lnTo>
                  <a:lnTo>
                    <a:pt x="1" y="4"/>
                  </a:lnTo>
                  <a:lnTo>
                    <a:pt x="2" y="3"/>
                  </a:lnTo>
                  <a:lnTo>
                    <a:pt x="4" y="3"/>
                  </a:lnTo>
                  <a:lnTo>
                    <a:pt x="5" y="3"/>
                  </a:lnTo>
                  <a:lnTo>
                    <a:pt x="6" y="3"/>
                  </a:lnTo>
                  <a:lnTo>
                    <a:pt x="7" y="3"/>
                  </a:lnTo>
                  <a:lnTo>
                    <a:pt x="8" y="3"/>
                  </a:lnTo>
                  <a:lnTo>
                    <a:pt x="10" y="3"/>
                  </a:lnTo>
                  <a:lnTo>
                    <a:pt x="12" y="3"/>
                  </a:lnTo>
                  <a:lnTo>
                    <a:pt x="15" y="3"/>
                  </a:lnTo>
                  <a:lnTo>
                    <a:pt x="16" y="1"/>
                  </a:lnTo>
                  <a:lnTo>
                    <a:pt x="17" y="1"/>
                  </a:lnTo>
                  <a:lnTo>
                    <a:pt x="18" y="1"/>
                  </a:lnTo>
                  <a:lnTo>
                    <a:pt x="21" y="1"/>
                  </a:lnTo>
                  <a:lnTo>
                    <a:pt x="22" y="1"/>
                  </a:lnTo>
                  <a:lnTo>
                    <a:pt x="24" y="1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29" y="0"/>
                  </a:lnTo>
                  <a:lnTo>
                    <a:pt x="32" y="0"/>
                  </a:lnTo>
                  <a:lnTo>
                    <a:pt x="33" y="0"/>
                  </a:lnTo>
                  <a:lnTo>
                    <a:pt x="35" y="0"/>
                  </a:lnTo>
                  <a:lnTo>
                    <a:pt x="38" y="0"/>
                  </a:lnTo>
                  <a:lnTo>
                    <a:pt x="39" y="0"/>
                  </a:lnTo>
                  <a:lnTo>
                    <a:pt x="42" y="0"/>
                  </a:lnTo>
                  <a:lnTo>
                    <a:pt x="43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49" y="0"/>
                  </a:lnTo>
                  <a:lnTo>
                    <a:pt x="51" y="0"/>
                  </a:lnTo>
                  <a:lnTo>
                    <a:pt x="52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60" y="0"/>
                  </a:lnTo>
                  <a:lnTo>
                    <a:pt x="61" y="0"/>
                  </a:lnTo>
                  <a:lnTo>
                    <a:pt x="63" y="0"/>
                  </a:lnTo>
                  <a:lnTo>
                    <a:pt x="65" y="0"/>
                  </a:lnTo>
                  <a:lnTo>
                    <a:pt x="67" y="0"/>
                  </a:lnTo>
                  <a:lnTo>
                    <a:pt x="68" y="0"/>
                  </a:lnTo>
                  <a:lnTo>
                    <a:pt x="71" y="0"/>
                  </a:lnTo>
                  <a:lnTo>
                    <a:pt x="73" y="0"/>
                  </a:lnTo>
                  <a:lnTo>
                    <a:pt x="74" y="0"/>
                  </a:lnTo>
                  <a:lnTo>
                    <a:pt x="77" y="1"/>
                  </a:lnTo>
                  <a:lnTo>
                    <a:pt x="78" y="1"/>
                  </a:lnTo>
                  <a:lnTo>
                    <a:pt x="79" y="1"/>
                  </a:lnTo>
                  <a:lnTo>
                    <a:pt x="80" y="3"/>
                  </a:lnTo>
                  <a:lnTo>
                    <a:pt x="83" y="3"/>
                  </a:lnTo>
                  <a:lnTo>
                    <a:pt x="84" y="3"/>
                  </a:lnTo>
                  <a:lnTo>
                    <a:pt x="87" y="3"/>
                  </a:lnTo>
                  <a:lnTo>
                    <a:pt x="88" y="4"/>
                  </a:lnTo>
                  <a:lnTo>
                    <a:pt x="89" y="4"/>
                  </a:lnTo>
                  <a:lnTo>
                    <a:pt x="90" y="4"/>
                  </a:lnTo>
                  <a:lnTo>
                    <a:pt x="92" y="5"/>
                  </a:lnTo>
                  <a:lnTo>
                    <a:pt x="93" y="5"/>
                  </a:lnTo>
                  <a:lnTo>
                    <a:pt x="94" y="6"/>
                  </a:lnTo>
                  <a:lnTo>
                    <a:pt x="95" y="6"/>
                  </a:lnTo>
                  <a:lnTo>
                    <a:pt x="96" y="8"/>
                  </a:lnTo>
                  <a:lnTo>
                    <a:pt x="99" y="9"/>
                  </a:lnTo>
                  <a:lnTo>
                    <a:pt x="100" y="10"/>
                  </a:lnTo>
                  <a:lnTo>
                    <a:pt x="101" y="10"/>
                  </a:lnTo>
                  <a:lnTo>
                    <a:pt x="102" y="12"/>
                  </a:lnTo>
                  <a:lnTo>
                    <a:pt x="105" y="12"/>
                  </a:lnTo>
                  <a:lnTo>
                    <a:pt x="106" y="15"/>
                  </a:lnTo>
                  <a:lnTo>
                    <a:pt x="107" y="16"/>
                  </a:lnTo>
                  <a:lnTo>
                    <a:pt x="110" y="17"/>
                  </a:lnTo>
                  <a:lnTo>
                    <a:pt x="112" y="20"/>
                  </a:lnTo>
                  <a:lnTo>
                    <a:pt x="115" y="21"/>
                  </a:lnTo>
                  <a:lnTo>
                    <a:pt x="116" y="22"/>
                  </a:lnTo>
                  <a:lnTo>
                    <a:pt x="118" y="25"/>
                  </a:lnTo>
                  <a:lnTo>
                    <a:pt x="121" y="27"/>
                  </a:lnTo>
                  <a:lnTo>
                    <a:pt x="123" y="30"/>
                  </a:lnTo>
                  <a:lnTo>
                    <a:pt x="126" y="31"/>
                  </a:lnTo>
                  <a:lnTo>
                    <a:pt x="128" y="33"/>
                  </a:lnTo>
                  <a:lnTo>
                    <a:pt x="129" y="34"/>
                  </a:lnTo>
                  <a:lnTo>
                    <a:pt x="133" y="38"/>
                  </a:lnTo>
                  <a:lnTo>
                    <a:pt x="136" y="39"/>
                  </a:lnTo>
                  <a:lnTo>
                    <a:pt x="138" y="42"/>
                  </a:lnTo>
                  <a:lnTo>
                    <a:pt x="140" y="44"/>
                  </a:lnTo>
                  <a:lnTo>
                    <a:pt x="143" y="47"/>
                  </a:lnTo>
                  <a:lnTo>
                    <a:pt x="145" y="49"/>
                  </a:lnTo>
                  <a:lnTo>
                    <a:pt x="148" y="51"/>
                  </a:lnTo>
                  <a:lnTo>
                    <a:pt x="150" y="54"/>
                  </a:lnTo>
                  <a:lnTo>
                    <a:pt x="154" y="58"/>
                  </a:lnTo>
                  <a:lnTo>
                    <a:pt x="156" y="59"/>
                  </a:lnTo>
                  <a:lnTo>
                    <a:pt x="159" y="61"/>
                  </a:lnTo>
                  <a:lnTo>
                    <a:pt x="161" y="65"/>
                  </a:lnTo>
                  <a:lnTo>
                    <a:pt x="163" y="67"/>
                  </a:lnTo>
                  <a:lnTo>
                    <a:pt x="167" y="70"/>
                  </a:lnTo>
                  <a:lnTo>
                    <a:pt x="170" y="72"/>
                  </a:lnTo>
                  <a:lnTo>
                    <a:pt x="172" y="75"/>
                  </a:lnTo>
                  <a:lnTo>
                    <a:pt x="175" y="77"/>
                  </a:lnTo>
                  <a:lnTo>
                    <a:pt x="177" y="80"/>
                  </a:lnTo>
                  <a:lnTo>
                    <a:pt x="180" y="82"/>
                  </a:lnTo>
                  <a:lnTo>
                    <a:pt x="182" y="84"/>
                  </a:lnTo>
                  <a:lnTo>
                    <a:pt x="184" y="87"/>
                  </a:lnTo>
                  <a:lnTo>
                    <a:pt x="185" y="89"/>
                  </a:lnTo>
                  <a:lnTo>
                    <a:pt x="188" y="92"/>
                  </a:lnTo>
                  <a:lnTo>
                    <a:pt x="190" y="94"/>
                  </a:lnTo>
                  <a:lnTo>
                    <a:pt x="193" y="97"/>
                  </a:lnTo>
                  <a:lnTo>
                    <a:pt x="195" y="99"/>
                  </a:lnTo>
                  <a:lnTo>
                    <a:pt x="198" y="100"/>
                  </a:lnTo>
                  <a:lnTo>
                    <a:pt x="199" y="103"/>
                  </a:lnTo>
                  <a:lnTo>
                    <a:pt x="201" y="105"/>
                  </a:lnTo>
                  <a:lnTo>
                    <a:pt x="203" y="106"/>
                  </a:lnTo>
                  <a:lnTo>
                    <a:pt x="205" y="109"/>
                  </a:lnTo>
                  <a:lnTo>
                    <a:pt x="206" y="110"/>
                  </a:lnTo>
                  <a:lnTo>
                    <a:pt x="207" y="112"/>
                  </a:lnTo>
                  <a:lnTo>
                    <a:pt x="210" y="115"/>
                  </a:lnTo>
                  <a:lnTo>
                    <a:pt x="211" y="116"/>
                  </a:lnTo>
                  <a:lnTo>
                    <a:pt x="212" y="117"/>
                  </a:lnTo>
                  <a:lnTo>
                    <a:pt x="212" y="119"/>
                  </a:lnTo>
                  <a:lnTo>
                    <a:pt x="213" y="120"/>
                  </a:lnTo>
                  <a:lnTo>
                    <a:pt x="215" y="121"/>
                  </a:lnTo>
                  <a:lnTo>
                    <a:pt x="216" y="122"/>
                  </a:lnTo>
                  <a:lnTo>
                    <a:pt x="216" y="124"/>
                  </a:lnTo>
                  <a:lnTo>
                    <a:pt x="217" y="125"/>
                  </a:lnTo>
                  <a:lnTo>
                    <a:pt x="217" y="126"/>
                  </a:lnTo>
                  <a:lnTo>
                    <a:pt x="217" y="128"/>
                  </a:lnTo>
                  <a:lnTo>
                    <a:pt x="217" y="131"/>
                  </a:lnTo>
                  <a:lnTo>
                    <a:pt x="217" y="132"/>
                  </a:lnTo>
                  <a:lnTo>
                    <a:pt x="217" y="133"/>
                  </a:lnTo>
                  <a:lnTo>
                    <a:pt x="217" y="134"/>
                  </a:lnTo>
                  <a:lnTo>
                    <a:pt x="217" y="136"/>
                  </a:lnTo>
                  <a:lnTo>
                    <a:pt x="217" y="137"/>
                  </a:lnTo>
                  <a:lnTo>
                    <a:pt x="217" y="139"/>
                  </a:lnTo>
                  <a:lnTo>
                    <a:pt x="217" y="141"/>
                  </a:lnTo>
                  <a:lnTo>
                    <a:pt x="217" y="142"/>
                  </a:lnTo>
                  <a:lnTo>
                    <a:pt x="217" y="143"/>
                  </a:lnTo>
                  <a:lnTo>
                    <a:pt x="217" y="144"/>
                  </a:lnTo>
                  <a:lnTo>
                    <a:pt x="217" y="146"/>
                  </a:lnTo>
                  <a:lnTo>
                    <a:pt x="217" y="147"/>
                  </a:lnTo>
                  <a:lnTo>
                    <a:pt x="217" y="148"/>
                  </a:lnTo>
                  <a:lnTo>
                    <a:pt x="217" y="149"/>
                  </a:lnTo>
                  <a:lnTo>
                    <a:pt x="217" y="150"/>
                  </a:lnTo>
                  <a:lnTo>
                    <a:pt x="216" y="151"/>
                  </a:lnTo>
                  <a:lnTo>
                    <a:pt x="216" y="154"/>
                  </a:lnTo>
                  <a:lnTo>
                    <a:pt x="216" y="155"/>
                  </a:lnTo>
                  <a:lnTo>
                    <a:pt x="216" y="158"/>
                  </a:lnTo>
                  <a:lnTo>
                    <a:pt x="216" y="159"/>
                  </a:lnTo>
                  <a:lnTo>
                    <a:pt x="216" y="160"/>
                  </a:lnTo>
                  <a:lnTo>
                    <a:pt x="216" y="161"/>
                  </a:lnTo>
                  <a:lnTo>
                    <a:pt x="216" y="163"/>
                  </a:lnTo>
                  <a:lnTo>
                    <a:pt x="216" y="164"/>
                  </a:lnTo>
                  <a:lnTo>
                    <a:pt x="216" y="165"/>
                  </a:lnTo>
                  <a:lnTo>
                    <a:pt x="215" y="168"/>
                  </a:lnTo>
                  <a:lnTo>
                    <a:pt x="215" y="170"/>
                  </a:lnTo>
                  <a:lnTo>
                    <a:pt x="215" y="171"/>
                  </a:lnTo>
                  <a:lnTo>
                    <a:pt x="215" y="172"/>
                  </a:lnTo>
                  <a:lnTo>
                    <a:pt x="215" y="173"/>
                  </a:lnTo>
                  <a:lnTo>
                    <a:pt x="215" y="175"/>
                  </a:lnTo>
                  <a:lnTo>
                    <a:pt x="213" y="176"/>
                  </a:lnTo>
                  <a:lnTo>
                    <a:pt x="213" y="177"/>
                  </a:lnTo>
                  <a:lnTo>
                    <a:pt x="213" y="178"/>
                  </a:lnTo>
                  <a:lnTo>
                    <a:pt x="213" y="180"/>
                  </a:lnTo>
                  <a:lnTo>
                    <a:pt x="213" y="181"/>
                  </a:lnTo>
                  <a:lnTo>
                    <a:pt x="213" y="182"/>
                  </a:lnTo>
                  <a:lnTo>
                    <a:pt x="212" y="183"/>
                  </a:lnTo>
                  <a:lnTo>
                    <a:pt x="212" y="185"/>
                  </a:lnTo>
                  <a:lnTo>
                    <a:pt x="212" y="186"/>
                  </a:lnTo>
                  <a:lnTo>
                    <a:pt x="212" y="187"/>
                  </a:lnTo>
                  <a:lnTo>
                    <a:pt x="212" y="188"/>
                  </a:lnTo>
                  <a:lnTo>
                    <a:pt x="212" y="190"/>
                  </a:lnTo>
                  <a:lnTo>
                    <a:pt x="211" y="192"/>
                  </a:lnTo>
                  <a:lnTo>
                    <a:pt x="211" y="194"/>
                  </a:lnTo>
                  <a:lnTo>
                    <a:pt x="211" y="195"/>
                  </a:lnTo>
                  <a:lnTo>
                    <a:pt x="211" y="197"/>
                  </a:lnTo>
                  <a:lnTo>
                    <a:pt x="210" y="197"/>
                  </a:lnTo>
                  <a:lnTo>
                    <a:pt x="209" y="197"/>
                  </a:lnTo>
                  <a:lnTo>
                    <a:pt x="207" y="195"/>
                  </a:lnTo>
                  <a:lnTo>
                    <a:pt x="206" y="195"/>
                  </a:lnTo>
                  <a:lnTo>
                    <a:pt x="205" y="194"/>
                  </a:lnTo>
                  <a:lnTo>
                    <a:pt x="204" y="194"/>
                  </a:lnTo>
                  <a:lnTo>
                    <a:pt x="203" y="193"/>
                  </a:lnTo>
                  <a:lnTo>
                    <a:pt x="200" y="193"/>
                  </a:lnTo>
                  <a:lnTo>
                    <a:pt x="199" y="192"/>
                  </a:lnTo>
                  <a:lnTo>
                    <a:pt x="198" y="191"/>
                  </a:lnTo>
                  <a:lnTo>
                    <a:pt x="196" y="191"/>
                  </a:lnTo>
                  <a:lnTo>
                    <a:pt x="195" y="190"/>
                  </a:lnTo>
                  <a:lnTo>
                    <a:pt x="194" y="190"/>
                  </a:lnTo>
                  <a:lnTo>
                    <a:pt x="193" y="190"/>
                  </a:lnTo>
                  <a:lnTo>
                    <a:pt x="192" y="188"/>
                  </a:lnTo>
                  <a:lnTo>
                    <a:pt x="190" y="188"/>
                  </a:lnTo>
                  <a:lnTo>
                    <a:pt x="189" y="187"/>
                  </a:lnTo>
                  <a:lnTo>
                    <a:pt x="188" y="186"/>
                  </a:lnTo>
                  <a:lnTo>
                    <a:pt x="187" y="186"/>
                  </a:lnTo>
                  <a:lnTo>
                    <a:pt x="185" y="186"/>
                  </a:lnTo>
                  <a:lnTo>
                    <a:pt x="183" y="185"/>
                  </a:lnTo>
                  <a:lnTo>
                    <a:pt x="182" y="183"/>
                  </a:lnTo>
                  <a:lnTo>
                    <a:pt x="181" y="182"/>
                  </a:lnTo>
                  <a:lnTo>
                    <a:pt x="178" y="181"/>
                  </a:lnTo>
                  <a:lnTo>
                    <a:pt x="177" y="181"/>
                  </a:lnTo>
                  <a:lnTo>
                    <a:pt x="176" y="180"/>
                  </a:lnTo>
                  <a:lnTo>
                    <a:pt x="175" y="178"/>
                  </a:lnTo>
                  <a:lnTo>
                    <a:pt x="172" y="177"/>
                  </a:lnTo>
                  <a:lnTo>
                    <a:pt x="171" y="176"/>
                  </a:lnTo>
                  <a:lnTo>
                    <a:pt x="168" y="176"/>
                  </a:lnTo>
                  <a:lnTo>
                    <a:pt x="167" y="175"/>
                  </a:lnTo>
                  <a:lnTo>
                    <a:pt x="166" y="173"/>
                  </a:lnTo>
                  <a:lnTo>
                    <a:pt x="163" y="172"/>
                  </a:lnTo>
                  <a:lnTo>
                    <a:pt x="161" y="171"/>
                  </a:lnTo>
                  <a:lnTo>
                    <a:pt x="160" y="170"/>
                  </a:lnTo>
                  <a:lnTo>
                    <a:pt x="159" y="169"/>
                  </a:lnTo>
                  <a:lnTo>
                    <a:pt x="156" y="168"/>
                  </a:lnTo>
                  <a:lnTo>
                    <a:pt x="154" y="166"/>
                  </a:lnTo>
                  <a:lnTo>
                    <a:pt x="153" y="165"/>
                  </a:lnTo>
                  <a:lnTo>
                    <a:pt x="150" y="164"/>
                  </a:lnTo>
                  <a:lnTo>
                    <a:pt x="148" y="163"/>
                  </a:lnTo>
                  <a:lnTo>
                    <a:pt x="146" y="160"/>
                  </a:lnTo>
                  <a:lnTo>
                    <a:pt x="144" y="159"/>
                  </a:lnTo>
                  <a:lnTo>
                    <a:pt x="141" y="158"/>
                  </a:lnTo>
                  <a:lnTo>
                    <a:pt x="140" y="155"/>
                  </a:lnTo>
                  <a:lnTo>
                    <a:pt x="138" y="154"/>
                  </a:lnTo>
                  <a:lnTo>
                    <a:pt x="136" y="154"/>
                  </a:lnTo>
                  <a:lnTo>
                    <a:pt x="133" y="151"/>
                  </a:lnTo>
                  <a:lnTo>
                    <a:pt x="132" y="150"/>
                  </a:lnTo>
                  <a:lnTo>
                    <a:pt x="129" y="148"/>
                  </a:lnTo>
                  <a:lnTo>
                    <a:pt x="127" y="147"/>
                  </a:lnTo>
                  <a:lnTo>
                    <a:pt x="128" y="146"/>
                  </a:lnTo>
                  <a:lnTo>
                    <a:pt x="129" y="144"/>
                  </a:lnTo>
                  <a:lnTo>
                    <a:pt x="131" y="142"/>
                  </a:lnTo>
                  <a:lnTo>
                    <a:pt x="133" y="141"/>
                  </a:lnTo>
                  <a:lnTo>
                    <a:pt x="134" y="139"/>
                  </a:lnTo>
                  <a:lnTo>
                    <a:pt x="136" y="137"/>
                  </a:lnTo>
                  <a:lnTo>
                    <a:pt x="138" y="136"/>
                  </a:lnTo>
                  <a:lnTo>
                    <a:pt x="139" y="134"/>
                  </a:lnTo>
                  <a:lnTo>
                    <a:pt x="140" y="133"/>
                  </a:lnTo>
                  <a:lnTo>
                    <a:pt x="141" y="132"/>
                  </a:lnTo>
                  <a:lnTo>
                    <a:pt x="143" y="129"/>
                  </a:lnTo>
                  <a:lnTo>
                    <a:pt x="145" y="128"/>
                  </a:lnTo>
                  <a:lnTo>
                    <a:pt x="146" y="127"/>
                  </a:lnTo>
                  <a:lnTo>
                    <a:pt x="148" y="126"/>
                  </a:lnTo>
                  <a:lnTo>
                    <a:pt x="149" y="125"/>
                  </a:lnTo>
                  <a:lnTo>
                    <a:pt x="150" y="124"/>
                  </a:lnTo>
                  <a:lnTo>
                    <a:pt x="151" y="125"/>
                  </a:lnTo>
                  <a:lnTo>
                    <a:pt x="153" y="125"/>
                  </a:lnTo>
                  <a:lnTo>
                    <a:pt x="154" y="126"/>
                  </a:lnTo>
                  <a:lnTo>
                    <a:pt x="155" y="126"/>
                  </a:lnTo>
                  <a:lnTo>
                    <a:pt x="156" y="126"/>
                  </a:lnTo>
                  <a:lnTo>
                    <a:pt x="158" y="126"/>
                  </a:lnTo>
                  <a:lnTo>
                    <a:pt x="159" y="126"/>
                  </a:lnTo>
                  <a:lnTo>
                    <a:pt x="160" y="125"/>
                  </a:lnTo>
                  <a:lnTo>
                    <a:pt x="161" y="125"/>
                  </a:lnTo>
                  <a:lnTo>
                    <a:pt x="162" y="125"/>
                  </a:lnTo>
                  <a:lnTo>
                    <a:pt x="163" y="124"/>
                  </a:lnTo>
                  <a:lnTo>
                    <a:pt x="166" y="122"/>
                  </a:lnTo>
                  <a:lnTo>
                    <a:pt x="166" y="121"/>
                  </a:lnTo>
                  <a:lnTo>
                    <a:pt x="167" y="120"/>
                  </a:lnTo>
                  <a:lnTo>
                    <a:pt x="167" y="119"/>
                  </a:lnTo>
                  <a:lnTo>
                    <a:pt x="167" y="117"/>
                  </a:lnTo>
                  <a:lnTo>
                    <a:pt x="168" y="117"/>
                  </a:lnTo>
                  <a:lnTo>
                    <a:pt x="168" y="116"/>
                  </a:lnTo>
                  <a:lnTo>
                    <a:pt x="168" y="115"/>
                  </a:lnTo>
                  <a:lnTo>
                    <a:pt x="168" y="114"/>
                  </a:lnTo>
                  <a:lnTo>
                    <a:pt x="168" y="112"/>
                  </a:lnTo>
                  <a:lnTo>
                    <a:pt x="168" y="111"/>
                  </a:lnTo>
                  <a:lnTo>
                    <a:pt x="168" y="110"/>
                  </a:lnTo>
                  <a:lnTo>
                    <a:pt x="167" y="110"/>
                  </a:lnTo>
                  <a:lnTo>
                    <a:pt x="167" y="109"/>
                  </a:lnTo>
                  <a:lnTo>
                    <a:pt x="167" y="107"/>
                  </a:lnTo>
                  <a:lnTo>
                    <a:pt x="166" y="106"/>
                  </a:lnTo>
                  <a:lnTo>
                    <a:pt x="165" y="105"/>
                  </a:lnTo>
                  <a:lnTo>
                    <a:pt x="163" y="105"/>
                  </a:lnTo>
                  <a:lnTo>
                    <a:pt x="162" y="104"/>
                  </a:lnTo>
                  <a:lnTo>
                    <a:pt x="161" y="104"/>
                  </a:lnTo>
                  <a:lnTo>
                    <a:pt x="160" y="103"/>
                  </a:lnTo>
                  <a:lnTo>
                    <a:pt x="158" y="103"/>
                  </a:lnTo>
                  <a:lnTo>
                    <a:pt x="156" y="103"/>
                  </a:lnTo>
                  <a:lnTo>
                    <a:pt x="155" y="103"/>
                  </a:lnTo>
                  <a:lnTo>
                    <a:pt x="153" y="103"/>
                  </a:lnTo>
                  <a:lnTo>
                    <a:pt x="151" y="104"/>
                  </a:lnTo>
                  <a:lnTo>
                    <a:pt x="149" y="105"/>
                  </a:lnTo>
                  <a:lnTo>
                    <a:pt x="149" y="106"/>
                  </a:lnTo>
                  <a:lnTo>
                    <a:pt x="148" y="107"/>
                  </a:lnTo>
                  <a:lnTo>
                    <a:pt x="146" y="109"/>
                  </a:lnTo>
                  <a:lnTo>
                    <a:pt x="145" y="110"/>
                  </a:lnTo>
                  <a:lnTo>
                    <a:pt x="145" y="111"/>
                  </a:lnTo>
                  <a:lnTo>
                    <a:pt x="145" y="112"/>
                  </a:lnTo>
                  <a:lnTo>
                    <a:pt x="145" y="114"/>
                  </a:lnTo>
                  <a:lnTo>
                    <a:pt x="145" y="115"/>
                  </a:lnTo>
                  <a:lnTo>
                    <a:pt x="145" y="116"/>
                  </a:lnTo>
                  <a:lnTo>
                    <a:pt x="145" y="117"/>
                  </a:lnTo>
                  <a:lnTo>
                    <a:pt x="145" y="119"/>
                  </a:lnTo>
                  <a:lnTo>
                    <a:pt x="146" y="120"/>
                  </a:lnTo>
                  <a:lnTo>
                    <a:pt x="148" y="121"/>
                  </a:lnTo>
                  <a:lnTo>
                    <a:pt x="148" y="122"/>
                  </a:lnTo>
                  <a:lnTo>
                    <a:pt x="149" y="122"/>
                  </a:lnTo>
                  <a:lnTo>
                    <a:pt x="148" y="124"/>
                  </a:lnTo>
                  <a:lnTo>
                    <a:pt x="145" y="125"/>
                  </a:lnTo>
                  <a:lnTo>
                    <a:pt x="144" y="126"/>
                  </a:lnTo>
                  <a:lnTo>
                    <a:pt x="143" y="128"/>
                  </a:lnTo>
                  <a:lnTo>
                    <a:pt x="141" y="129"/>
                  </a:lnTo>
                  <a:lnTo>
                    <a:pt x="140" y="131"/>
                  </a:lnTo>
                  <a:lnTo>
                    <a:pt x="138" y="132"/>
                  </a:lnTo>
                  <a:lnTo>
                    <a:pt x="137" y="133"/>
                  </a:lnTo>
                  <a:lnTo>
                    <a:pt x="136" y="136"/>
                  </a:lnTo>
                  <a:lnTo>
                    <a:pt x="134" y="137"/>
                  </a:lnTo>
                  <a:lnTo>
                    <a:pt x="132" y="138"/>
                  </a:lnTo>
                  <a:lnTo>
                    <a:pt x="131" y="141"/>
                  </a:lnTo>
                  <a:lnTo>
                    <a:pt x="129" y="142"/>
                  </a:lnTo>
                  <a:lnTo>
                    <a:pt x="128" y="143"/>
                  </a:lnTo>
                  <a:lnTo>
                    <a:pt x="127" y="144"/>
                  </a:lnTo>
                  <a:lnTo>
                    <a:pt x="126" y="146"/>
                  </a:lnTo>
                  <a:lnTo>
                    <a:pt x="124" y="144"/>
                  </a:lnTo>
                  <a:lnTo>
                    <a:pt x="123" y="144"/>
                  </a:lnTo>
                  <a:lnTo>
                    <a:pt x="122" y="142"/>
                  </a:lnTo>
                  <a:lnTo>
                    <a:pt x="121" y="142"/>
                  </a:lnTo>
                  <a:lnTo>
                    <a:pt x="118" y="141"/>
                  </a:lnTo>
                  <a:lnTo>
                    <a:pt x="118" y="139"/>
                  </a:lnTo>
                  <a:lnTo>
                    <a:pt x="117" y="138"/>
                  </a:lnTo>
                  <a:lnTo>
                    <a:pt x="115" y="137"/>
                  </a:lnTo>
                  <a:lnTo>
                    <a:pt x="115" y="136"/>
                  </a:lnTo>
                  <a:lnTo>
                    <a:pt x="114" y="134"/>
                  </a:lnTo>
                  <a:lnTo>
                    <a:pt x="111" y="134"/>
                  </a:lnTo>
                  <a:lnTo>
                    <a:pt x="111" y="133"/>
                  </a:lnTo>
                  <a:lnTo>
                    <a:pt x="110" y="132"/>
                  </a:lnTo>
                  <a:lnTo>
                    <a:pt x="107" y="131"/>
                  </a:lnTo>
                  <a:lnTo>
                    <a:pt x="106" y="129"/>
                  </a:lnTo>
                  <a:lnTo>
                    <a:pt x="106" y="128"/>
                  </a:lnTo>
                  <a:lnTo>
                    <a:pt x="104" y="127"/>
                  </a:lnTo>
                  <a:lnTo>
                    <a:pt x="104" y="126"/>
                  </a:lnTo>
                  <a:lnTo>
                    <a:pt x="101" y="125"/>
                  </a:lnTo>
                  <a:lnTo>
                    <a:pt x="101" y="124"/>
                  </a:lnTo>
                  <a:lnTo>
                    <a:pt x="99" y="122"/>
                  </a:lnTo>
                  <a:lnTo>
                    <a:pt x="97" y="122"/>
                  </a:lnTo>
                  <a:lnTo>
                    <a:pt x="96" y="120"/>
                  </a:lnTo>
                  <a:lnTo>
                    <a:pt x="95" y="120"/>
                  </a:lnTo>
                  <a:lnTo>
                    <a:pt x="94" y="117"/>
                  </a:lnTo>
                  <a:lnTo>
                    <a:pt x="93" y="117"/>
                  </a:lnTo>
                  <a:lnTo>
                    <a:pt x="92" y="116"/>
                  </a:lnTo>
                  <a:lnTo>
                    <a:pt x="90" y="115"/>
                  </a:lnTo>
                  <a:lnTo>
                    <a:pt x="89" y="112"/>
                  </a:lnTo>
                  <a:lnTo>
                    <a:pt x="88" y="111"/>
                  </a:lnTo>
                  <a:lnTo>
                    <a:pt x="87" y="110"/>
                  </a:lnTo>
                  <a:lnTo>
                    <a:pt x="85" y="110"/>
                  </a:lnTo>
                  <a:lnTo>
                    <a:pt x="84" y="109"/>
                  </a:lnTo>
                  <a:lnTo>
                    <a:pt x="83" y="107"/>
                  </a:lnTo>
                  <a:lnTo>
                    <a:pt x="80" y="106"/>
                  </a:lnTo>
                  <a:lnTo>
                    <a:pt x="80" y="105"/>
                  </a:lnTo>
                  <a:lnTo>
                    <a:pt x="79" y="104"/>
                  </a:lnTo>
                  <a:lnTo>
                    <a:pt x="78" y="103"/>
                  </a:lnTo>
                  <a:lnTo>
                    <a:pt x="77" y="102"/>
                  </a:lnTo>
                  <a:lnTo>
                    <a:pt x="75" y="100"/>
                  </a:lnTo>
                  <a:lnTo>
                    <a:pt x="74" y="99"/>
                  </a:lnTo>
                  <a:lnTo>
                    <a:pt x="74" y="98"/>
                  </a:lnTo>
                  <a:lnTo>
                    <a:pt x="72" y="97"/>
                  </a:lnTo>
                  <a:lnTo>
                    <a:pt x="72" y="95"/>
                  </a:lnTo>
                  <a:lnTo>
                    <a:pt x="71" y="94"/>
                  </a:lnTo>
                  <a:lnTo>
                    <a:pt x="70" y="94"/>
                  </a:lnTo>
                  <a:lnTo>
                    <a:pt x="68" y="92"/>
                  </a:lnTo>
                  <a:lnTo>
                    <a:pt x="67" y="92"/>
                  </a:lnTo>
                  <a:lnTo>
                    <a:pt x="66" y="90"/>
                  </a:lnTo>
                  <a:lnTo>
                    <a:pt x="65" y="89"/>
                  </a:lnTo>
                  <a:lnTo>
                    <a:pt x="63" y="88"/>
                  </a:lnTo>
                  <a:lnTo>
                    <a:pt x="62" y="87"/>
                  </a:lnTo>
                  <a:lnTo>
                    <a:pt x="62" y="85"/>
                  </a:lnTo>
                  <a:lnTo>
                    <a:pt x="61" y="84"/>
                  </a:lnTo>
                  <a:lnTo>
                    <a:pt x="60" y="83"/>
                  </a:lnTo>
                  <a:lnTo>
                    <a:pt x="58" y="82"/>
                  </a:lnTo>
                  <a:lnTo>
                    <a:pt x="57" y="81"/>
                  </a:lnTo>
                  <a:lnTo>
                    <a:pt x="56" y="80"/>
                  </a:lnTo>
                  <a:lnTo>
                    <a:pt x="55" y="78"/>
                  </a:lnTo>
                  <a:lnTo>
                    <a:pt x="52" y="77"/>
                  </a:lnTo>
                  <a:lnTo>
                    <a:pt x="52" y="75"/>
                  </a:lnTo>
                  <a:lnTo>
                    <a:pt x="51" y="73"/>
                  </a:lnTo>
                  <a:lnTo>
                    <a:pt x="52" y="72"/>
                  </a:lnTo>
                  <a:lnTo>
                    <a:pt x="52" y="71"/>
                  </a:lnTo>
                  <a:lnTo>
                    <a:pt x="54" y="70"/>
                  </a:lnTo>
                  <a:lnTo>
                    <a:pt x="55" y="68"/>
                  </a:lnTo>
                  <a:lnTo>
                    <a:pt x="56" y="68"/>
                  </a:lnTo>
                  <a:lnTo>
                    <a:pt x="57" y="67"/>
                  </a:lnTo>
                  <a:lnTo>
                    <a:pt x="57" y="66"/>
                  </a:lnTo>
                  <a:lnTo>
                    <a:pt x="60" y="65"/>
                  </a:lnTo>
                  <a:lnTo>
                    <a:pt x="60" y="64"/>
                  </a:lnTo>
                  <a:lnTo>
                    <a:pt x="61" y="62"/>
                  </a:lnTo>
                  <a:lnTo>
                    <a:pt x="62" y="61"/>
                  </a:lnTo>
                  <a:lnTo>
                    <a:pt x="63" y="61"/>
                  </a:lnTo>
                  <a:lnTo>
                    <a:pt x="65" y="59"/>
                  </a:lnTo>
                  <a:lnTo>
                    <a:pt x="66" y="58"/>
                  </a:lnTo>
                  <a:lnTo>
                    <a:pt x="67" y="58"/>
                  </a:lnTo>
                  <a:lnTo>
                    <a:pt x="68" y="59"/>
                  </a:lnTo>
                  <a:lnTo>
                    <a:pt x="70" y="59"/>
                  </a:lnTo>
                  <a:lnTo>
                    <a:pt x="72" y="60"/>
                  </a:lnTo>
                  <a:lnTo>
                    <a:pt x="73" y="60"/>
                  </a:lnTo>
                  <a:lnTo>
                    <a:pt x="74" y="60"/>
                  </a:lnTo>
                  <a:lnTo>
                    <a:pt x="75" y="60"/>
                  </a:lnTo>
                  <a:lnTo>
                    <a:pt x="77" y="60"/>
                  </a:lnTo>
                  <a:lnTo>
                    <a:pt x="78" y="60"/>
                  </a:lnTo>
                  <a:lnTo>
                    <a:pt x="79" y="60"/>
                  </a:lnTo>
                  <a:lnTo>
                    <a:pt x="80" y="60"/>
                  </a:lnTo>
                  <a:lnTo>
                    <a:pt x="82" y="59"/>
                  </a:lnTo>
                  <a:lnTo>
                    <a:pt x="83" y="59"/>
                  </a:lnTo>
                  <a:lnTo>
                    <a:pt x="84" y="58"/>
                  </a:lnTo>
                  <a:lnTo>
                    <a:pt x="85" y="58"/>
                  </a:lnTo>
                  <a:lnTo>
                    <a:pt x="85" y="56"/>
                  </a:lnTo>
                  <a:lnTo>
                    <a:pt x="87" y="55"/>
                  </a:lnTo>
                  <a:lnTo>
                    <a:pt x="87" y="54"/>
                  </a:lnTo>
                  <a:lnTo>
                    <a:pt x="87" y="53"/>
                  </a:lnTo>
                  <a:lnTo>
                    <a:pt x="88" y="51"/>
                  </a:lnTo>
                  <a:lnTo>
                    <a:pt x="88" y="49"/>
                  </a:lnTo>
                  <a:lnTo>
                    <a:pt x="87" y="49"/>
                  </a:lnTo>
                  <a:lnTo>
                    <a:pt x="87" y="48"/>
                  </a:lnTo>
                  <a:lnTo>
                    <a:pt x="87" y="47"/>
                  </a:lnTo>
                  <a:lnTo>
                    <a:pt x="87" y="45"/>
                  </a:lnTo>
                  <a:lnTo>
                    <a:pt x="85" y="44"/>
                  </a:lnTo>
                  <a:lnTo>
                    <a:pt x="84" y="44"/>
                  </a:lnTo>
                  <a:lnTo>
                    <a:pt x="84" y="43"/>
                  </a:lnTo>
                  <a:lnTo>
                    <a:pt x="83" y="42"/>
                  </a:lnTo>
                  <a:lnTo>
                    <a:pt x="82" y="40"/>
                  </a:lnTo>
                  <a:lnTo>
                    <a:pt x="80" y="39"/>
                  </a:lnTo>
                  <a:lnTo>
                    <a:pt x="79" y="39"/>
                  </a:lnTo>
                  <a:lnTo>
                    <a:pt x="78" y="39"/>
                  </a:lnTo>
                  <a:lnTo>
                    <a:pt x="77" y="38"/>
                  </a:lnTo>
                  <a:lnTo>
                    <a:pt x="74" y="38"/>
                  </a:lnTo>
                  <a:lnTo>
                    <a:pt x="73" y="38"/>
                  </a:lnTo>
                  <a:lnTo>
                    <a:pt x="72" y="38"/>
                  </a:lnTo>
                  <a:lnTo>
                    <a:pt x="70" y="38"/>
                  </a:lnTo>
                  <a:lnTo>
                    <a:pt x="68" y="39"/>
                  </a:lnTo>
                  <a:lnTo>
                    <a:pt x="66" y="39"/>
                  </a:lnTo>
                  <a:lnTo>
                    <a:pt x="65" y="40"/>
                  </a:lnTo>
                  <a:lnTo>
                    <a:pt x="65" y="43"/>
                  </a:lnTo>
                  <a:lnTo>
                    <a:pt x="63" y="44"/>
                  </a:lnTo>
                  <a:lnTo>
                    <a:pt x="62" y="45"/>
                  </a:lnTo>
                  <a:lnTo>
                    <a:pt x="62" y="47"/>
                  </a:lnTo>
                  <a:lnTo>
                    <a:pt x="62" y="48"/>
                  </a:lnTo>
                  <a:lnTo>
                    <a:pt x="62" y="49"/>
                  </a:lnTo>
                  <a:lnTo>
                    <a:pt x="62" y="50"/>
                  </a:lnTo>
                  <a:lnTo>
                    <a:pt x="62" y="53"/>
                  </a:lnTo>
                  <a:lnTo>
                    <a:pt x="63" y="53"/>
                  </a:lnTo>
                  <a:lnTo>
                    <a:pt x="63" y="55"/>
                  </a:lnTo>
                  <a:lnTo>
                    <a:pt x="65" y="56"/>
                  </a:lnTo>
                  <a:lnTo>
                    <a:pt x="63" y="58"/>
                  </a:lnTo>
                  <a:lnTo>
                    <a:pt x="61" y="60"/>
                  </a:lnTo>
                  <a:lnTo>
                    <a:pt x="60" y="60"/>
                  </a:lnTo>
                  <a:lnTo>
                    <a:pt x="60" y="61"/>
                  </a:lnTo>
                  <a:lnTo>
                    <a:pt x="58" y="62"/>
                  </a:lnTo>
                  <a:lnTo>
                    <a:pt x="57" y="64"/>
                  </a:lnTo>
                  <a:lnTo>
                    <a:pt x="56" y="65"/>
                  </a:lnTo>
                  <a:lnTo>
                    <a:pt x="55" y="66"/>
                  </a:lnTo>
                  <a:lnTo>
                    <a:pt x="52" y="67"/>
                  </a:lnTo>
                  <a:lnTo>
                    <a:pt x="52" y="68"/>
                  </a:lnTo>
                  <a:lnTo>
                    <a:pt x="51" y="70"/>
                  </a:lnTo>
                  <a:lnTo>
                    <a:pt x="50" y="71"/>
                  </a:lnTo>
                  <a:lnTo>
                    <a:pt x="48" y="70"/>
                  </a:lnTo>
                  <a:lnTo>
                    <a:pt x="46" y="68"/>
                  </a:lnTo>
                  <a:lnTo>
                    <a:pt x="45" y="66"/>
                  </a:lnTo>
                  <a:lnTo>
                    <a:pt x="44" y="65"/>
                  </a:lnTo>
                  <a:lnTo>
                    <a:pt x="43" y="62"/>
                  </a:lnTo>
                  <a:lnTo>
                    <a:pt x="42" y="61"/>
                  </a:lnTo>
                  <a:lnTo>
                    <a:pt x="39" y="60"/>
                  </a:lnTo>
                  <a:lnTo>
                    <a:pt x="39" y="58"/>
                  </a:lnTo>
                  <a:lnTo>
                    <a:pt x="37" y="56"/>
                  </a:lnTo>
                  <a:lnTo>
                    <a:pt x="37" y="55"/>
                  </a:lnTo>
                  <a:lnTo>
                    <a:pt x="34" y="53"/>
                  </a:lnTo>
                  <a:lnTo>
                    <a:pt x="33" y="51"/>
                  </a:lnTo>
                  <a:lnTo>
                    <a:pt x="32" y="50"/>
                  </a:lnTo>
                  <a:lnTo>
                    <a:pt x="30" y="49"/>
                  </a:lnTo>
                  <a:lnTo>
                    <a:pt x="29" y="48"/>
                  </a:lnTo>
                  <a:lnTo>
                    <a:pt x="28" y="45"/>
                  </a:lnTo>
                  <a:lnTo>
                    <a:pt x="28" y="44"/>
                  </a:lnTo>
                  <a:lnTo>
                    <a:pt x="27" y="43"/>
                  </a:lnTo>
                  <a:lnTo>
                    <a:pt x="26" y="42"/>
                  </a:lnTo>
                  <a:lnTo>
                    <a:pt x="24" y="39"/>
                  </a:lnTo>
                  <a:lnTo>
                    <a:pt x="23" y="38"/>
                  </a:lnTo>
                  <a:lnTo>
                    <a:pt x="22" y="37"/>
                  </a:lnTo>
                  <a:lnTo>
                    <a:pt x="21" y="36"/>
                  </a:lnTo>
                  <a:lnTo>
                    <a:pt x="21" y="34"/>
                  </a:lnTo>
                  <a:lnTo>
                    <a:pt x="20" y="33"/>
                  </a:lnTo>
                  <a:lnTo>
                    <a:pt x="18" y="31"/>
                  </a:lnTo>
                  <a:lnTo>
                    <a:pt x="17" y="30"/>
                  </a:lnTo>
                  <a:lnTo>
                    <a:pt x="16" y="27"/>
                  </a:lnTo>
                  <a:lnTo>
                    <a:pt x="15" y="26"/>
                  </a:lnTo>
                  <a:lnTo>
                    <a:pt x="15" y="25"/>
                  </a:lnTo>
                  <a:lnTo>
                    <a:pt x="13" y="23"/>
                  </a:lnTo>
                  <a:lnTo>
                    <a:pt x="12" y="22"/>
                  </a:lnTo>
                  <a:lnTo>
                    <a:pt x="12" y="21"/>
                  </a:lnTo>
                  <a:lnTo>
                    <a:pt x="11" y="21"/>
                  </a:lnTo>
                  <a:lnTo>
                    <a:pt x="10" y="20"/>
                  </a:lnTo>
                  <a:lnTo>
                    <a:pt x="10" y="18"/>
                  </a:lnTo>
                  <a:lnTo>
                    <a:pt x="8" y="17"/>
                  </a:lnTo>
                  <a:lnTo>
                    <a:pt x="7" y="16"/>
                  </a:lnTo>
                  <a:lnTo>
                    <a:pt x="7" y="15"/>
                  </a:lnTo>
                  <a:lnTo>
                    <a:pt x="6" y="14"/>
                  </a:lnTo>
                  <a:lnTo>
                    <a:pt x="5" y="12"/>
                  </a:lnTo>
                  <a:lnTo>
                    <a:pt x="4" y="10"/>
                  </a:lnTo>
                  <a:lnTo>
                    <a:pt x="4" y="9"/>
                  </a:lnTo>
                  <a:lnTo>
                    <a:pt x="2" y="8"/>
                  </a:lnTo>
                  <a:lnTo>
                    <a:pt x="2" y="6"/>
                  </a:lnTo>
                  <a:lnTo>
                    <a:pt x="1" y="5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91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50808" y="4266522"/>
            <a:ext cx="623888" cy="62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Oval 92"/>
          <p:cNvSpPr/>
          <p:nvPr/>
        </p:nvSpPr>
        <p:spPr bwMode="auto">
          <a:xfrm>
            <a:off x="6546032" y="4178491"/>
            <a:ext cx="845575" cy="816078"/>
          </a:xfrm>
          <a:prstGeom prst="ellipse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5" name="Straight Connector 94"/>
          <p:cNvCxnSpPr>
            <a:endCxn id="93" idx="1"/>
          </p:cNvCxnSpPr>
          <p:nvPr/>
        </p:nvCxnSpPr>
        <p:spPr bwMode="auto">
          <a:xfrm flipV="1">
            <a:off x="6148223" y="4298003"/>
            <a:ext cx="521641" cy="627714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97" name="Straight Connector 96"/>
          <p:cNvCxnSpPr>
            <a:stCxn id="93" idx="4"/>
          </p:cNvCxnSpPr>
          <p:nvPr/>
        </p:nvCxnSpPr>
        <p:spPr bwMode="auto">
          <a:xfrm flipH="1">
            <a:off x="6198576" y="4994569"/>
            <a:ext cx="770244" cy="26262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98" name="Oval 97"/>
          <p:cNvSpPr/>
          <p:nvPr/>
        </p:nvSpPr>
        <p:spPr bwMode="auto">
          <a:xfrm>
            <a:off x="7115733" y="4864835"/>
            <a:ext cx="1027472" cy="997974"/>
          </a:xfrm>
          <a:prstGeom prst="ellipse">
            <a:avLst/>
          </a:prstGeom>
          <a:noFill/>
          <a:ln w="38100" cap="flat" cmpd="sng" algn="ctr">
            <a:solidFill>
              <a:srgbClr val="FFFF66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0" name="Straight Connector 99"/>
          <p:cNvCxnSpPr/>
          <p:nvPr/>
        </p:nvCxnSpPr>
        <p:spPr bwMode="auto">
          <a:xfrm flipH="1" flipV="1">
            <a:off x="6942813" y="4429798"/>
            <a:ext cx="944970" cy="504190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02" name="Straight Connector 101"/>
          <p:cNvCxnSpPr>
            <a:stCxn id="98" idx="2"/>
            <a:endCxn id="106" idx="1"/>
          </p:cNvCxnSpPr>
          <p:nvPr/>
        </p:nvCxnSpPr>
        <p:spPr bwMode="auto">
          <a:xfrm flipH="1" flipV="1">
            <a:off x="6893378" y="4479046"/>
            <a:ext cx="222355" cy="884776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06" name="Cloud 105"/>
          <p:cNvSpPr/>
          <p:nvPr/>
        </p:nvSpPr>
        <p:spPr bwMode="auto">
          <a:xfrm>
            <a:off x="6836228" y="4358524"/>
            <a:ext cx="114300" cy="120650"/>
          </a:xfrm>
          <a:prstGeom prst="cloud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3" name="Curved Down Arrow 102"/>
          <p:cNvSpPr/>
          <p:nvPr/>
        </p:nvSpPr>
        <p:spPr bwMode="auto">
          <a:xfrm rot="5400000">
            <a:off x="7252343" y="3112376"/>
            <a:ext cx="2491504" cy="1012938"/>
          </a:xfrm>
          <a:prstGeom prst="curvedDownArrow">
            <a:avLst>
              <a:gd name="adj1" fmla="val 25000"/>
              <a:gd name="adj2" fmla="val 50263"/>
              <a:gd name="adj3" fmla="val 25000"/>
            </a:avLst>
          </a:prstGeom>
          <a:solidFill>
            <a:srgbClr val="66FFFF"/>
          </a:solidFill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Content Placeholder 2"/>
          <p:cNvSpPr txBox="1">
            <a:spLocks/>
          </p:cNvSpPr>
          <p:nvPr/>
        </p:nvSpPr>
        <p:spPr bwMode="auto">
          <a:xfrm>
            <a:off x="553673" y="1753457"/>
            <a:ext cx="8450891" cy="3672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r>
              <a:rPr lang="en-US" sz="2800" dirty="0"/>
              <a:t>Logic design bugs</a:t>
            </a:r>
          </a:p>
          <a:p>
            <a:pPr marL="914400" lvl="1" indent="-457200"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2"/>
              <a:buChar char="Ø"/>
              <a:defRPr/>
            </a:pPr>
            <a:r>
              <a:rPr lang="en-US" sz="2800" i="1" dirty="0">
                <a:solidFill>
                  <a:srgbClr val="66FFFF"/>
                </a:solidFill>
              </a:rPr>
              <a:t>Symbolic QED </a:t>
            </a:r>
            <a:r>
              <a:rPr lang="en-US" sz="2800" dirty="0"/>
              <a:t>[Singh, IEEE TCAD 17]</a:t>
            </a:r>
          </a:p>
          <a:p>
            <a:pPr marL="914400" lvl="1" indent="-457200"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2"/>
              <a:buChar char="Ø"/>
              <a:defRPr/>
            </a:pPr>
            <a:endParaRPr lang="en-US" sz="2800" dirty="0"/>
          </a:p>
          <a:p>
            <a:pPr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r>
              <a:rPr lang="en-US" sz="2800" b="1" dirty="0">
                <a:solidFill>
                  <a:schemeClr val="tx2"/>
                </a:solidFill>
              </a:rPr>
              <a:t>Electrical bugs</a:t>
            </a:r>
            <a:endParaRPr lang="en-US" sz="2800" dirty="0"/>
          </a:p>
          <a:p>
            <a:pPr marL="914400" lvl="1" indent="-457200"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2"/>
              <a:buChar char="Ø"/>
              <a:defRPr/>
            </a:pPr>
            <a:r>
              <a:rPr lang="en-US" sz="2800" dirty="0"/>
              <a:t> </a:t>
            </a:r>
            <a:r>
              <a:rPr lang="en-US" sz="2800" b="1" i="1" dirty="0">
                <a:solidFill>
                  <a:schemeClr val="tx2"/>
                </a:solidFill>
              </a:rPr>
              <a:t>E-QED: </a:t>
            </a:r>
            <a:r>
              <a:rPr lang="en-US" sz="2800" dirty="0"/>
              <a:t>this paper</a:t>
            </a:r>
            <a:endParaRPr lang="en-US" sz="2800" i="1" dirty="0"/>
          </a:p>
          <a:p>
            <a:pPr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61" name="Rectangle 2"/>
          <p:cNvSpPr txBox="1">
            <a:spLocks noChangeArrowheads="1"/>
          </p:cNvSpPr>
          <p:nvPr/>
        </p:nvSpPr>
        <p:spPr bwMode="auto">
          <a:xfrm>
            <a:off x="0" y="118819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3600" b="1" kern="0" dirty="0">
                <a:solidFill>
                  <a:srgbClr val="D5EBFF"/>
                </a:solidFill>
                <a:ea typeface="ＭＳ Ｐゴシック" charset="0"/>
                <a:cs typeface="ＭＳ Ｐゴシック" charset="0"/>
              </a:rPr>
              <a:t>Bug Localization: BIG Problem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83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45049">
        <p:fade/>
      </p:transition>
    </mc:Choice>
    <mc:Fallback xmlns="">
      <p:transition advTm="450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8" grpId="0"/>
      <p:bldP spid="1885" grpId="0"/>
      <p:bldP spid="1886" grpId="0"/>
      <p:bldP spid="93" grpId="0" animBg="1"/>
      <p:bldP spid="98" grpId="0" animBg="1"/>
      <p:bldP spid="106" grpId="0" animBg="1"/>
      <p:bldP spid="103" grpId="0" animBg="1"/>
      <p:bldP spid="6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ontent Placeholder 2"/>
          <p:cNvSpPr txBox="1">
            <a:spLocks/>
          </p:cNvSpPr>
          <p:nvPr/>
        </p:nvSpPr>
        <p:spPr bwMode="auto">
          <a:xfrm>
            <a:off x="181372" y="3643967"/>
            <a:ext cx="8781256" cy="2883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457200" lvl="1" indent="0"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defRPr/>
            </a:pPr>
            <a:r>
              <a:rPr lang="en-US" sz="2600" dirty="0"/>
              <a:t> </a:t>
            </a:r>
          </a:p>
          <a:p>
            <a:pPr marL="801688" lvl="1" indent="-344488"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r>
              <a:rPr lang="en-US" sz="2600" dirty="0"/>
              <a:t>1,000,000 random bit errors</a:t>
            </a:r>
          </a:p>
          <a:p>
            <a:pPr marL="1371600" lvl="2" indent="-457200"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/>
            </a:pPr>
            <a:r>
              <a:rPr lang="en-US" sz="2600" dirty="0"/>
              <a:t>8 processor cores, crossbar interconnect </a:t>
            </a:r>
          </a:p>
          <a:p>
            <a:pPr marL="1371600" lvl="2" indent="-457200"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/>
            </a:pPr>
            <a:r>
              <a:rPr lang="en-US" sz="2600" dirty="0"/>
              <a:t>8 L2 cache controllers, 4 memory controllers</a:t>
            </a:r>
          </a:p>
          <a:p>
            <a:pPr marL="457200" lvl="1" indent="0"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defRPr/>
            </a:pPr>
            <a:endParaRPr lang="en-US" sz="2600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0" y="11299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3600" b="1" kern="0" dirty="0">
                <a:solidFill>
                  <a:srgbClr val="D5EBFF"/>
                </a:solidFill>
                <a:ea typeface="ＭＳ Ｐゴシック" charset="0"/>
                <a:cs typeface="ＭＳ Ｐゴシック" charset="0"/>
              </a:rPr>
              <a:t>E-QED Simulation Results</a:t>
            </a:r>
          </a:p>
        </p:txBody>
      </p:sp>
      <p:sp>
        <p:nvSpPr>
          <p:cNvPr id="105" name="Slide Number Placeholder 1"/>
          <p:cNvSpPr txBox="1">
            <a:spLocks noGrp="1"/>
          </p:cNvSpPr>
          <p:nvPr/>
        </p:nvSpPr>
        <p:spPr bwMode="auto">
          <a:xfrm>
            <a:off x="7478712" y="6527141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796CF6B2-3E4D-4942-A08C-2246C144377A}" type="slidenum">
              <a:rPr lang="en-US" sz="1400">
                <a:solidFill>
                  <a:srgbClr val="FFFFFF"/>
                </a:solidFill>
              </a:rPr>
              <a:pPr algn="r"/>
              <a:t>40</a:t>
            </a:fld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6" name="Content Placeholder 6" descr="94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5164" y="791409"/>
            <a:ext cx="3338428" cy="2757256"/>
          </a:xfrm>
          <a:prstGeom prst="roundRect">
            <a:avLst>
              <a:gd name="adj" fmla="val 16667"/>
            </a:avLst>
          </a:prstGeom>
          <a:solidFill>
            <a:srgbClr val="99CCFF"/>
          </a:solidFill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8" name="TextBox 7"/>
          <p:cNvSpPr txBox="1"/>
          <p:nvPr/>
        </p:nvSpPr>
        <p:spPr>
          <a:xfrm>
            <a:off x="4829236" y="915520"/>
            <a:ext cx="3227165" cy="1892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600" dirty="0"/>
              <a:t>OpenSPARC T2 </a:t>
            </a:r>
          </a:p>
          <a:p>
            <a:pPr algn="ctr">
              <a:lnSpc>
                <a:spcPct val="150000"/>
              </a:lnSpc>
            </a:pPr>
            <a:r>
              <a:rPr lang="en-US" sz="2600" dirty="0"/>
              <a:t>0.5 billion transistors</a:t>
            </a:r>
          </a:p>
          <a:p>
            <a:pPr algn="ctr">
              <a:lnSpc>
                <a:spcPct val="150000"/>
              </a:lnSpc>
            </a:pPr>
            <a:r>
              <a:rPr lang="en-US" sz="2600" dirty="0"/>
              <a:t>1 million flip-flops</a:t>
            </a:r>
          </a:p>
        </p:txBody>
      </p:sp>
      <p:sp>
        <p:nvSpPr>
          <p:cNvPr id="2" name="Rectangle 1"/>
          <p:cNvSpPr/>
          <p:nvPr/>
        </p:nvSpPr>
        <p:spPr>
          <a:xfrm>
            <a:off x="492735" y="3588115"/>
            <a:ext cx="917232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spcAft>
                <a:spcPts val="800"/>
              </a:spcAft>
              <a:buClr>
                <a:schemeClr val="tx2"/>
              </a:buClr>
              <a:buSzPct val="75000"/>
              <a:defRPr/>
            </a:pPr>
            <a:r>
              <a:rPr lang="en-US" sz="2600" dirty="0"/>
              <a:t>Commercial version: Sun </a:t>
            </a:r>
            <a:r>
              <a:rPr lang="en-US" sz="2600" dirty="0" err="1"/>
              <a:t>UltraSPARC</a:t>
            </a:r>
            <a:r>
              <a:rPr lang="en-US" sz="2600" dirty="0"/>
              <a:t> T2 </a:t>
            </a:r>
          </a:p>
        </p:txBody>
      </p:sp>
    </p:spTree>
    <p:extLst>
      <p:ext uri="{BB962C8B-B14F-4D97-AF65-F5344CB8AC3E}">
        <p14:creationId xmlns:p14="http://schemas.microsoft.com/office/powerpoint/2010/main" val="150529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28096">
        <p:fade/>
      </p:transition>
    </mc:Choice>
    <mc:Fallback xmlns="">
      <p:transition advTm="28096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1" name="Rectangle 2"/>
          <p:cNvSpPr txBox="1">
            <a:spLocks noGrp="1" noChangeArrowheads="1"/>
          </p:cNvSpPr>
          <p:nvPr/>
        </p:nvSpPr>
        <p:spPr bwMode="auto">
          <a:xfrm>
            <a:off x="7477125" y="6540500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532DBF2D-B3CA-D742-9694-A50F02AA591A}" type="slidenum">
              <a:rPr lang="en-US" sz="1400"/>
              <a:pPr algn="r"/>
              <a:t>41</a:t>
            </a:fld>
            <a:endParaRPr lang="en-US" sz="1400"/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100093" y="-11985"/>
            <a:ext cx="89662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BFFFFF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B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B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B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B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folHlink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folHlink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folHlink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folHlink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kern="0" dirty="0">
                <a:solidFill>
                  <a:srgbClr val="D5EBFF"/>
                </a:solidFill>
                <a:latin typeface="Arial" charset="0"/>
              </a:rPr>
              <a:t>100% Design Module Localization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188523" y="1128321"/>
            <a:ext cx="8775634" cy="2395487"/>
          </a:xfrm>
          <a:prstGeom prst="roundRect">
            <a:avLst>
              <a:gd name="adj" fmla="val 8127"/>
            </a:avLst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100000">
                <a:schemeClr val="bg1">
                  <a:lumMod val="75000"/>
                </a:schemeClr>
              </a:gs>
            </a:gsLst>
          </a:gradFill>
          <a:ln>
            <a:headEnd type="none" w="sm" len="sm"/>
            <a:tailEnd type="none" w="sm" len="sm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 sz="2000" dirty="0">
              <a:solidFill>
                <a:srgbClr val="FFFFFF"/>
              </a:solidFill>
              <a:latin typeface="Arial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015046"/>
              </p:ext>
            </p:extLst>
          </p:nvPr>
        </p:nvGraphicFramePr>
        <p:xfrm>
          <a:off x="473444" y="1611860"/>
          <a:ext cx="8238352" cy="153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35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47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500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E-QED</a:t>
                      </a:r>
                    </a:p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(min, average, max)</a:t>
                      </a:r>
                    </a:p>
                  </a:txBody>
                  <a:tcPr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3680">
                <a:tc>
                  <a:txBody>
                    <a:bodyPr/>
                    <a:lstStyle/>
                    <a:p>
                      <a:pPr algn="ctr" hangingPunct="0"/>
                      <a:r>
                        <a:rPr lang="en-US" sz="2600" b="0" dirty="0">
                          <a:solidFill>
                            <a:schemeClr val="tx1"/>
                          </a:solidFill>
                        </a:rPr>
                        <a:t>Buggy design module</a:t>
                      </a:r>
                    </a:p>
                  </a:txBody>
                  <a:tcPr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0" baseline="0" dirty="0">
                          <a:solidFill>
                            <a:srgbClr val="FFFF00"/>
                          </a:solidFill>
                        </a:rPr>
                        <a:t>Uniquely identified: 100%</a:t>
                      </a:r>
                    </a:p>
                  </a:txBody>
                  <a:tcPr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344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8552">
        <p:fade/>
      </p:transition>
    </mc:Choice>
    <mc:Fallback xmlns="">
      <p:transition advTm="8552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1" name="Rectangle 2"/>
          <p:cNvSpPr txBox="1">
            <a:spLocks noGrp="1" noChangeArrowheads="1"/>
          </p:cNvSpPr>
          <p:nvPr/>
        </p:nvSpPr>
        <p:spPr bwMode="auto">
          <a:xfrm>
            <a:off x="7477125" y="6540500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532DBF2D-B3CA-D742-9694-A50F02AA591A}" type="slidenum">
              <a:rPr lang="en-US" sz="1400"/>
              <a:pPr algn="r"/>
              <a:t>42</a:t>
            </a:fld>
            <a:endParaRPr lang="en-US" sz="1400"/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100093" y="-11985"/>
            <a:ext cx="89662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BFFFFF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B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B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B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B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folHlink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folHlink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folHlink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folHlink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kern="0" dirty="0">
                <a:solidFill>
                  <a:srgbClr val="D5EBFF"/>
                </a:solidFill>
                <a:latin typeface="Arial" charset="0"/>
              </a:rPr>
              <a:t>50,000X Localization Factor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188523" y="1128321"/>
            <a:ext cx="8775634" cy="3227370"/>
          </a:xfrm>
          <a:prstGeom prst="roundRect">
            <a:avLst>
              <a:gd name="adj" fmla="val 8127"/>
            </a:avLst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100000">
                <a:schemeClr val="bg1">
                  <a:lumMod val="75000"/>
                </a:schemeClr>
              </a:gs>
            </a:gsLst>
          </a:gradFill>
          <a:ln>
            <a:headEnd type="none" w="sm" len="sm"/>
            <a:tailEnd type="none" w="sm" len="sm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 sz="2000" dirty="0">
              <a:solidFill>
                <a:srgbClr val="FFFFFF"/>
              </a:solidFill>
              <a:latin typeface="Arial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121831"/>
              </p:ext>
            </p:extLst>
          </p:nvPr>
        </p:nvGraphicFramePr>
        <p:xfrm>
          <a:off x="473444" y="1611860"/>
          <a:ext cx="8238352" cy="242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35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47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500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E-QED</a:t>
                      </a:r>
                    </a:p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(min, average, max)</a:t>
                      </a:r>
                    </a:p>
                  </a:txBody>
                  <a:tcPr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3680">
                <a:tc>
                  <a:txBody>
                    <a:bodyPr/>
                    <a:lstStyle/>
                    <a:p>
                      <a:pPr algn="ctr" hangingPunct="0"/>
                      <a:r>
                        <a:rPr lang="en-US" sz="2600" b="0" dirty="0">
                          <a:solidFill>
                            <a:schemeClr val="tx1"/>
                          </a:solidFill>
                        </a:rPr>
                        <a:t>Buggy design module</a:t>
                      </a:r>
                    </a:p>
                  </a:txBody>
                  <a:tcPr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0" baseline="0" dirty="0">
                          <a:solidFill>
                            <a:srgbClr val="FFFF00"/>
                          </a:solidFill>
                        </a:rPr>
                        <a:t>Uniquely identified: 100%</a:t>
                      </a:r>
                    </a:p>
                  </a:txBody>
                  <a:tcPr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3680">
                <a:tc>
                  <a:txBody>
                    <a:bodyPr/>
                    <a:lstStyle/>
                    <a:p>
                      <a:pPr algn="ctr" hangingPunct="0"/>
                      <a:r>
                        <a:rPr lang="en-US" sz="2600" b="0" dirty="0">
                          <a:solidFill>
                            <a:schemeClr val="tx1"/>
                          </a:solidFill>
                        </a:rPr>
                        <a:t>Flip-flop Candidates</a:t>
                      </a:r>
                    </a:p>
                    <a:p>
                      <a:pPr algn="ctr" hangingPunct="0"/>
                      <a:r>
                        <a:rPr lang="en-US" sz="2600" b="0" dirty="0">
                          <a:solidFill>
                            <a:schemeClr val="tx1"/>
                          </a:solidFill>
                        </a:rPr>
                        <a:t>(Out</a:t>
                      </a:r>
                      <a:r>
                        <a:rPr lang="en-US" sz="2600" b="0" baseline="0" dirty="0">
                          <a:solidFill>
                            <a:schemeClr val="tx1"/>
                          </a:solidFill>
                        </a:rPr>
                        <a:t> of ~1 million)</a:t>
                      </a:r>
                      <a:endParaRPr lang="en-US" sz="2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0" baseline="0" dirty="0">
                          <a:solidFill>
                            <a:srgbClr val="FFFF00"/>
                          </a:solidFill>
                        </a:rPr>
                        <a:t>(5, 18, 26) flip-flops</a:t>
                      </a:r>
                    </a:p>
                  </a:txBody>
                  <a:tcPr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-69460" y="3844982"/>
            <a:ext cx="8781256" cy="1786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457200" lvl="1" indent="0"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defRPr/>
            </a:pPr>
            <a:r>
              <a:rPr lang="en-US" sz="2800" dirty="0"/>
              <a:t> </a:t>
            </a:r>
          </a:p>
          <a:p>
            <a:pPr marL="801688" lvl="1" indent="-344488"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r>
              <a:rPr lang="en-US" sz="2800" dirty="0"/>
              <a:t>Localization Factor =</a:t>
            </a:r>
          </a:p>
          <a:p>
            <a:pPr marL="801688" lvl="1" indent="-344488"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4475854" y="4452805"/>
            <a:ext cx="365510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Total flip-flops in design</a:t>
            </a: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4475854" y="4947730"/>
            <a:ext cx="3519284" cy="0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3" name="Rectangle 12"/>
          <p:cNvSpPr/>
          <p:nvPr/>
        </p:nvSpPr>
        <p:spPr>
          <a:xfrm>
            <a:off x="4159331" y="4924284"/>
            <a:ext cx="462017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Number of flip-flop candidates</a:t>
            </a:r>
          </a:p>
        </p:txBody>
      </p:sp>
    </p:spTree>
    <p:extLst>
      <p:ext uri="{BB962C8B-B14F-4D97-AF65-F5344CB8AC3E}">
        <p14:creationId xmlns:p14="http://schemas.microsoft.com/office/powerpoint/2010/main" val="292838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13423">
        <p:fade/>
      </p:transition>
    </mc:Choice>
    <mc:Fallback xmlns="">
      <p:transition advTm="13423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1" name="Rectangle 2"/>
          <p:cNvSpPr txBox="1">
            <a:spLocks noGrp="1" noChangeArrowheads="1"/>
          </p:cNvSpPr>
          <p:nvPr/>
        </p:nvSpPr>
        <p:spPr bwMode="auto">
          <a:xfrm>
            <a:off x="7477125" y="6540500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532DBF2D-B3CA-D742-9694-A50F02AA591A}" type="slidenum">
              <a:rPr lang="en-US" sz="1400"/>
              <a:pPr algn="r"/>
              <a:t>43</a:t>
            </a:fld>
            <a:endParaRPr lang="en-US" sz="1400"/>
          </a:p>
        </p:txBody>
      </p:sp>
      <p:sp>
        <p:nvSpPr>
          <p:cNvPr id="12" name="Rounded Rectangle 11"/>
          <p:cNvSpPr/>
          <p:nvPr/>
        </p:nvSpPr>
        <p:spPr bwMode="auto">
          <a:xfrm>
            <a:off x="188523" y="1128320"/>
            <a:ext cx="8775634" cy="4043448"/>
          </a:xfrm>
          <a:prstGeom prst="roundRect">
            <a:avLst>
              <a:gd name="adj" fmla="val 8127"/>
            </a:avLst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100000">
                <a:schemeClr val="bg1">
                  <a:lumMod val="75000"/>
                </a:schemeClr>
              </a:gs>
            </a:gsLst>
          </a:gradFill>
          <a:ln>
            <a:headEnd type="none" w="sm" len="sm"/>
            <a:tailEnd type="none" w="sm" len="sm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 sz="2000" dirty="0">
              <a:solidFill>
                <a:srgbClr val="FFFFFF"/>
              </a:solidFill>
              <a:latin typeface="Arial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976160"/>
              </p:ext>
            </p:extLst>
          </p:nvPr>
        </p:nvGraphicFramePr>
        <p:xfrm>
          <a:off x="473444" y="1611860"/>
          <a:ext cx="8238352" cy="313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35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47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500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E-QED</a:t>
                      </a:r>
                    </a:p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(min, average, max)</a:t>
                      </a:r>
                    </a:p>
                  </a:txBody>
                  <a:tcPr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3680">
                <a:tc>
                  <a:txBody>
                    <a:bodyPr/>
                    <a:lstStyle/>
                    <a:p>
                      <a:pPr algn="ctr" hangingPunct="0"/>
                      <a:r>
                        <a:rPr lang="en-US" sz="2600" b="0" dirty="0">
                          <a:solidFill>
                            <a:schemeClr val="tx1"/>
                          </a:solidFill>
                        </a:rPr>
                        <a:t>Buggy design module</a:t>
                      </a:r>
                    </a:p>
                  </a:txBody>
                  <a:tcPr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0" baseline="0" dirty="0">
                          <a:solidFill>
                            <a:srgbClr val="FFFF00"/>
                          </a:solidFill>
                        </a:rPr>
                        <a:t>Uniquely identified: 100%</a:t>
                      </a:r>
                    </a:p>
                  </a:txBody>
                  <a:tcPr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3680">
                <a:tc>
                  <a:txBody>
                    <a:bodyPr/>
                    <a:lstStyle/>
                    <a:p>
                      <a:pPr algn="ctr" hangingPunct="0"/>
                      <a:r>
                        <a:rPr lang="en-US" sz="2600" b="0" dirty="0">
                          <a:solidFill>
                            <a:schemeClr val="tx1"/>
                          </a:solidFill>
                        </a:rPr>
                        <a:t>Flip-flop Candidates</a:t>
                      </a:r>
                    </a:p>
                    <a:p>
                      <a:pPr algn="ctr" hangingPunct="0"/>
                      <a:r>
                        <a:rPr lang="en-US" sz="2600" b="0" dirty="0">
                          <a:solidFill>
                            <a:schemeClr val="tx1"/>
                          </a:solidFill>
                        </a:rPr>
                        <a:t>(Out</a:t>
                      </a:r>
                      <a:r>
                        <a:rPr lang="en-US" sz="2600" b="0" baseline="0" dirty="0">
                          <a:solidFill>
                            <a:schemeClr val="tx1"/>
                          </a:solidFill>
                        </a:rPr>
                        <a:t> of ~1 million)</a:t>
                      </a:r>
                      <a:endParaRPr lang="en-US" sz="2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0" baseline="0" dirty="0">
                          <a:solidFill>
                            <a:srgbClr val="FFFF00"/>
                          </a:solidFill>
                        </a:rPr>
                        <a:t>(5, 18, 26) flip-flops</a:t>
                      </a:r>
                    </a:p>
                  </a:txBody>
                  <a:tcPr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3680">
                <a:tc>
                  <a:txBody>
                    <a:bodyPr/>
                    <a:lstStyle/>
                    <a:p>
                      <a:pPr algn="ctr" hangingPunct="0"/>
                      <a:r>
                        <a:rPr lang="en-US" sz="2600" b="0" dirty="0">
                          <a:solidFill>
                            <a:schemeClr val="tx1"/>
                          </a:solidFill>
                        </a:rPr>
                        <a:t>Area Overhead</a:t>
                      </a:r>
                    </a:p>
                  </a:txBody>
                  <a:tcPr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0" dirty="0">
                          <a:solidFill>
                            <a:srgbClr val="FFFF00"/>
                          </a:solidFill>
                        </a:rPr>
                        <a:t>2.5% or</a:t>
                      </a:r>
                      <a:r>
                        <a:rPr lang="en-US" sz="2600" b="0" baseline="0" dirty="0">
                          <a:solidFill>
                            <a:srgbClr val="FFFF00"/>
                          </a:solidFill>
                        </a:rPr>
                        <a:t> less</a:t>
                      </a:r>
                    </a:p>
                  </a:txBody>
                  <a:tcPr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73444" y="4638524"/>
            <a:ext cx="8781256" cy="1786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457200" lvl="1" indent="0"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defRPr/>
            </a:pPr>
            <a:r>
              <a:rPr lang="en-US" sz="2600" dirty="0"/>
              <a:t> </a:t>
            </a:r>
          </a:p>
          <a:p>
            <a:pPr marL="801688" lvl="1" indent="-344488"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r>
              <a:rPr lang="en-US" sz="2800" dirty="0"/>
              <a:t>1.5% area overhead: ~70 flip-flop candidates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 bwMode="auto">
          <a:xfrm>
            <a:off x="100093" y="-11985"/>
            <a:ext cx="89662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BFFFFF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B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B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B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B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folHlink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folHlink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folHlink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folHlink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kern="0" dirty="0">
                <a:solidFill>
                  <a:srgbClr val="D5EBFF"/>
                </a:solidFill>
                <a:latin typeface="Arial" charset="0"/>
              </a:rPr>
              <a:t>Low Area Overhead</a:t>
            </a:r>
          </a:p>
        </p:txBody>
      </p:sp>
    </p:spTree>
    <p:extLst>
      <p:ext uri="{BB962C8B-B14F-4D97-AF65-F5344CB8AC3E}">
        <p14:creationId xmlns:p14="http://schemas.microsoft.com/office/powerpoint/2010/main" val="180460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14274">
        <p:fade/>
      </p:transition>
    </mc:Choice>
    <mc:Fallback xmlns="">
      <p:transition advTm="14274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1" name="Rectangle 2"/>
          <p:cNvSpPr txBox="1">
            <a:spLocks noGrp="1" noChangeArrowheads="1"/>
          </p:cNvSpPr>
          <p:nvPr/>
        </p:nvSpPr>
        <p:spPr bwMode="auto">
          <a:xfrm>
            <a:off x="7477125" y="6540500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532DBF2D-B3CA-D742-9694-A50F02AA591A}" type="slidenum">
              <a:rPr lang="en-US" sz="1400"/>
              <a:pPr algn="r"/>
              <a:t>44</a:t>
            </a:fld>
            <a:endParaRPr lang="en-US" sz="1400"/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100093" y="-11985"/>
            <a:ext cx="89662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BFFFFF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B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B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B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B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folHlink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folHlink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folHlink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folHlink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kern="0" dirty="0">
                <a:solidFill>
                  <a:srgbClr val="D5EBFF"/>
                </a:solidFill>
                <a:latin typeface="Arial" charset="0"/>
              </a:rPr>
              <a:t>Overnight Localization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179096" y="1118897"/>
            <a:ext cx="8775634" cy="5271963"/>
          </a:xfrm>
          <a:prstGeom prst="roundRect">
            <a:avLst>
              <a:gd name="adj" fmla="val 8127"/>
            </a:avLst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100000">
                <a:schemeClr val="bg1">
                  <a:lumMod val="75000"/>
                </a:schemeClr>
              </a:gs>
            </a:gsLst>
          </a:gradFill>
          <a:ln>
            <a:headEnd type="none" w="sm" len="sm"/>
            <a:tailEnd type="none" w="sm" len="sm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 sz="2000" dirty="0">
              <a:solidFill>
                <a:srgbClr val="FFFFFF"/>
              </a:solidFill>
              <a:latin typeface="Arial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340587"/>
              </p:ext>
            </p:extLst>
          </p:nvPr>
        </p:nvGraphicFramePr>
        <p:xfrm>
          <a:off x="464017" y="1602437"/>
          <a:ext cx="8238352" cy="456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35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47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500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E-QED</a:t>
                      </a:r>
                    </a:p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(min, average, max)</a:t>
                      </a:r>
                    </a:p>
                  </a:txBody>
                  <a:tcPr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3680">
                <a:tc>
                  <a:txBody>
                    <a:bodyPr/>
                    <a:lstStyle/>
                    <a:p>
                      <a:pPr algn="ctr" hangingPunct="0"/>
                      <a:r>
                        <a:rPr lang="en-US" sz="2600" b="0" dirty="0">
                          <a:solidFill>
                            <a:schemeClr val="tx1"/>
                          </a:solidFill>
                        </a:rPr>
                        <a:t>Buggy design module</a:t>
                      </a:r>
                    </a:p>
                  </a:txBody>
                  <a:tcPr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0" baseline="0" dirty="0">
                          <a:solidFill>
                            <a:srgbClr val="FFFF00"/>
                          </a:solidFill>
                        </a:rPr>
                        <a:t>Uniquely identified: 100%</a:t>
                      </a:r>
                    </a:p>
                  </a:txBody>
                  <a:tcPr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3680">
                <a:tc>
                  <a:txBody>
                    <a:bodyPr/>
                    <a:lstStyle/>
                    <a:p>
                      <a:pPr algn="ctr" hangingPunct="0"/>
                      <a:r>
                        <a:rPr lang="en-US" sz="2600" dirty="0">
                          <a:solidFill>
                            <a:schemeClr val="tx1"/>
                          </a:solidFill>
                        </a:rPr>
                        <a:t>Flip-flop Candidates</a:t>
                      </a:r>
                    </a:p>
                    <a:p>
                      <a:pPr marL="0" marR="0" lvl="0" indent="0" algn="ctr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0" dirty="0">
                          <a:solidFill>
                            <a:schemeClr val="tx1"/>
                          </a:solidFill>
                        </a:rPr>
                        <a:t>(Out</a:t>
                      </a:r>
                      <a:r>
                        <a:rPr lang="en-US" sz="2600" b="0" baseline="0" dirty="0">
                          <a:solidFill>
                            <a:schemeClr val="tx1"/>
                          </a:solidFill>
                        </a:rPr>
                        <a:t> of ~1 million)</a:t>
                      </a:r>
                      <a:endParaRPr lang="en-US" sz="2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0" baseline="0" dirty="0">
                          <a:solidFill>
                            <a:srgbClr val="FFFF00"/>
                          </a:solidFill>
                        </a:rPr>
                        <a:t>(5, 18, 26) flip-flops</a:t>
                      </a:r>
                    </a:p>
                  </a:txBody>
                  <a:tcPr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36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0" dirty="0">
                          <a:solidFill>
                            <a:schemeClr val="tx1"/>
                          </a:solidFill>
                        </a:rPr>
                        <a:t>Area</a:t>
                      </a:r>
                      <a:r>
                        <a:rPr lang="en-US" sz="2600" b="0" baseline="0" dirty="0">
                          <a:solidFill>
                            <a:schemeClr val="tx1"/>
                          </a:solidFill>
                        </a:rPr>
                        <a:t> Overhead</a:t>
                      </a:r>
                      <a:endParaRPr lang="en-US" sz="2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0" baseline="0" dirty="0">
                          <a:solidFill>
                            <a:srgbClr val="FFFF00"/>
                          </a:solidFill>
                        </a:rPr>
                        <a:t>2.5% or less</a:t>
                      </a:r>
                    </a:p>
                  </a:txBody>
                  <a:tcPr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36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0" dirty="0">
                          <a:solidFill>
                            <a:schemeClr val="tx1"/>
                          </a:solidFill>
                        </a:rPr>
                        <a:t>Debug Effort</a:t>
                      </a:r>
                    </a:p>
                  </a:txBody>
                  <a:tcPr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0" baseline="0">
                          <a:solidFill>
                            <a:srgbClr val="FFFF00"/>
                          </a:solidFill>
                        </a:rPr>
                        <a:t>Automatic</a:t>
                      </a:r>
                      <a:endParaRPr lang="en-US" sz="2600" b="0" baseline="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36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0" dirty="0">
                          <a:solidFill>
                            <a:schemeClr val="tx1"/>
                          </a:solidFill>
                        </a:rPr>
                        <a:t>Runtime</a:t>
                      </a:r>
                      <a:endParaRPr lang="en-US" sz="2600" b="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0" baseline="0" dirty="0">
                          <a:solidFill>
                            <a:srgbClr val="FFFF00"/>
                          </a:solidFill>
                        </a:rPr>
                        <a:t> (</a:t>
                      </a:r>
                      <a:r>
                        <a:rPr lang="en-US" altLang="zh-TW" sz="2600" b="0" baseline="0" dirty="0">
                          <a:solidFill>
                            <a:srgbClr val="FFFF00"/>
                          </a:solidFill>
                        </a:rPr>
                        <a:t>7, 8.7, </a:t>
                      </a:r>
                      <a:r>
                        <a:rPr lang="en-US" sz="2600" b="0" baseline="0" dirty="0">
                          <a:solidFill>
                            <a:srgbClr val="FFFF00"/>
                          </a:solidFill>
                        </a:rPr>
                        <a:t>12) hours</a:t>
                      </a:r>
                    </a:p>
                  </a:txBody>
                  <a:tcPr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548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9367">
        <p:fade/>
      </p:transition>
    </mc:Choice>
    <mc:Fallback xmlns="">
      <p:transition advTm="9367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0" y="112992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3600" b="1" kern="0" dirty="0">
                <a:solidFill>
                  <a:srgbClr val="D5EBFF"/>
                </a:solidFill>
                <a:ea typeface="ＭＳ Ｐゴシック" charset="0"/>
                <a:cs typeface="ＭＳ Ｐゴシック" charset="0"/>
              </a:rPr>
              <a:t>Related Work</a:t>
            </a:r>
          </a:p>
        </p:txBody>
      </p:sp>
      <p:sp>
        <p:nvSpPr>
          <p:cNvPr id="21" name="Oval 20"/>
          <p:cNvSpPr/>
          <p:nvPr/>
        </p:nvSpPr>
        <p:spPr bwMode="auto">
          <a:xfrm>
            <a:off x="98151" y="1520156"/>
            <a:ext cx="3012410" cy="2274953"/>
          </a:xfrm>
          <a:prstGeom prst="ellipse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</a:rPr>
              <a:t>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91286" y="941039"/>
            <a:ext cx="18261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</a:rPr>
              <a:t>Observability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66FFFF"/>
              </a:solidFill>
              <a:effectLst/>
              <a:uLnTx/>
              <a:uFillTx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3300" y="1568838"/>
            <a:ext cx="2802113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8AB9E7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e.g.,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8AB9E7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trace buffers, assertions in hardware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8AB9E7">
                  <a:lumMod val="60000"/>
                  <a:lumOff val="40000"/>
                </a:srgbClr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</a:rPr>
              <a:t>Bayazit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</a:rPr>
              <a:t> 05,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</a:rPr>
              <a:t>Abramovici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</a:rPr>
              <a:t> 06,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</a:rPr>
              <a:t>Anis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</a:rPr>
              <a:t> 07,</a:t>
            </a:r>
            <a:r>
              <a:rPr kumimoji="0" lang="en-US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</a:rPr>
              <a:t>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</a:rPr>
              <a:t>Vali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</a:rPr>
              <a:t> 16, </a:t>
            </a:r>
            <a:r>
              <a:rPr kumimoji="0" lang="en-US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</a:rPr>
              <a:t>     </a:t>
            </a:r>
            <a:r>
              <a:rPr lang="en-US" kern="0" dirty="0">
                <a:solidFill>
                  <a:srgbClr val="FFFFFF"/>
                </a:solidFill>
                <a:latin typeface="Arial" pitchFamily="34" charset="0"/>
              </a:rPr>
              <a:t>…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115210" y="4038222"/>
            <a:ext cx="7478330" cy="2589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3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r>
              <a:rPr lang="en-US" dirty="0"/>
              <a:t>Observability ≠ localization</a:t>
            </a:r>
          </a:p>
          <a:p>
            <a:pPr marL="457200" lvl="1" indent="0">
              <a:lnSpc>
                <a:spcPct val="130000"/>
              </a:lnSpc>
              <a:spcAft>
                <a:spcPts val="800"/>
              </a:spcAft>
              <a:buClr>
                <a:schemeClr val="tx2"/>
              </a:buClr>
              <a:buSzPct val="75000"/>
              <a:defRPr/>
            </a:pPr>
            <a:endParaRPr lang="en-US" sz="900" dirty="0"/>
          </a:p>
          <a:p>
            <a:pPr>
              <a:lnSpc>
                <a:spcPct val="13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r>
              <a:rPr lang="en-US" dirty="0"/>
              <a:t>Expensive or limited benefits</a:t>
            </a:r>
          </a:p>
          <a:p>
            <a:pPr>
              <a:lnSpc>
                <a:spcPct val="13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endParaRPr lang="en-US" sz="9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fld id="{A632EDCE-33F6-4C8C-9EE6-E745D4C86373}" type="slidenum">
              <a:rPr lang="en-US" sz="1400" smtClean="0"/>
              <a:pPr algn="r">
                <a:defRPr/>
              </a:pPr>
              <a:t>45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53010752"/>
      </p:ext>
    </p:extLst>
  </p:cSld>
  <p:clrMapOvr>
    <a:masterClrMapping/>
  </p:clrMapOvr>
  <p:transition spd="slow" advTm="33343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0" y="112992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3600" b="1" kern="0" dirty="0">
                <a:solidFill>
                  <a:srgbClr val="D5EBFF"/>
                </a:solidFill>
                <a:ea typeface="ＭＳ Ｐゴシック" charset="0"/>
                <a:cs typeface="ＭＳ Ｐゴシック" charset="0"/>
              </a:rPr>
              <a:t>Related Work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3209020" y="1520156"/>
            <a:ext cx="3012410" cy="2274953"/>
          </a:xfrm>
          <a:prstGeom prst="ellipse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</a:rPr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3133728" y="941039"/>
            <a:ext cx="31629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</a:rPr>
              <a:t>SAT for hardware debug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23601" y="1568838"/>
            <a:ext cx="302823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8AB9E7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e.g.,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8AB9E7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VLSI fault diagnosis,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rgbClr val="8AB9E7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sz="2000" b="0" i="0" u="none" strike="noStrike" kern="0" cap="none" spc="0" normalizeH="0" noProof="0" dirty="0" err="1">
                <a:ln>
                  <a:noFill/>
                </a:ln>
                <a:solidFill>
                  <a:srgbClr val="8AB9E7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BackSpace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rgbClr val="8AB9E7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 derivatives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8AB9E7">
                  <a:lumMod val="60000"/>
                  <a:lumOff val="40000"/>
                </a:srgbClr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8AB9E7">
                  <a:lumMod val="60000"/>
                  <a:lumOff val="40000"/>
                </a:srgbClr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</a:rPr>
              <a:t>Sellers 68,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</a:rPr>
              <a:t>Larrabee</a:t>
            </a:r>
            <a:r>
              <a:rPr kumimoji="0" lang="en-US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</a:rPr>
              <a:t> 92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</a:rPr>
              <a:t>,  De Paula 08, Zhu</a:t>
            </a:r>
            <a:r>
              <a:rPr kumimoji="0" lang="en-US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</a:rPr>
              <a:t> 11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</a:rPr>
              <a:t>, </a:t>
            </a:r>
            <a:r>
              <a:rPr kumimoji="0" lang="en-US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</a:rPr>
              <a:t>       </a:t>
            </a:r>
            <a:r>
              <a:rPr lang="en-US" kern="0" dirty="0">
                <a:solidFill>
                  <a:srgbClr val="FFFFFF"/>
                </a:solidFill>
                <a:latin typeface="Arial" pitchFamily="34" charset="0"/>
              </a:rPr>
              <a:t>…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237234" y="3987131"/>
            <a:ext cx="8735817" cy="1915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3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r>
              <a:rPr lang="en-US" dirty="0"/>
              <a:t>Billion-transistor designs ?</a:t>
            </a:r>
          </a:p>
          <a:p>
            <a:pPr>
              <a:lnSpc>
                <a:spcPct val="13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endParaRPr lang="en-US" sz="900" dirty="0"/>
          </a:p>
          <a:p>
            <a:pPr>
              <a:lnSpc>
                <a:spcPct val="13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r>
              <a:rPr lang="en-US" dirty="0"/>
              <a:t>Failure reproduction e</a:t>
            </a:r>
            <a:r>
              <a:rPr lang="en-US" dirty="0">
                <a:solidFill>
                  <a:srgbClr val="FFFFFF"/>
                </a:solidFill>
                <a:ea typeface="ＭＳ Ｐゴシック" pitchFamily="34" charset="-128"/>
              </a:rPr>
              <a:t>xtremely difficult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fld id="{A632EDCE-33F6-4C8C-9EE6-E745D4C86373}" type="slidenum">
              <a:rPr lang="en-US" sz="1400" smtClean="0"/>
              <a:pPr algn="r">
                <a:defRPr/>
              </a:pPr>
              <a:t>46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20820477"/>
      </p:ext>
    </p:extLst>
  </p:cSld>
  <p:clrMapOvr>
    <a:masterClrMapping/>
  </p:clrMapOvr>
  <p:transition spd="slow" advTm="54742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0" y="112992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3600" b="1" kern="0" dirty="0">
                <a:solidFill>
                  <a:srgbClr val="D5EBFF"/>
                </a:solidFill>
                <a:ea typeface="ＭＳ Ｐゴシック" charset="0"/>
                <a:cs typeface="ＭＳ Ｐゴシック" charset="0"/>
              </a:rPr>
              <a:t>Related Work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6321606" y="1520156"/>
            <a:ext cx="2772058" cy="2274953"/>
          </a:xfrm>
          <a:prstGeom prst="ellipse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</a:rPr>
              <a:t>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528559" y="941039"/>
            <a:ext cx="24362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</a:rPr>
              <a:t>Data-driven</a:t>
            </a:r>
            <a:r>
              <a:rPr kumimoji="0" lang="en-US" sz="2000" b="1" i="0" u="none" strike="noStrike" kern="0" cap="none" spc="0" normalizeH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</a:rPr>
              <a:t> debug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66FFFF"/>
              </a:solidFill>
              <a:effectLst/>
              <a:uLnTx/>
              <a:uFillTx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45632" y="1568838"/>
            <a:ext cx="2802113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8AB9E7">
                  <a:lumMod val="60000"/>
                  <a:lumOff val="40000"/>
                </a:srgbClr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8AB9E7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e.g.,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noProof="0" dirty="0">
                <a:solidFill>
                  <a:srgbClr val="8AB9E7">
                    <a:lumMod val="60000"/>
                    <a:lumOff val="40000"/>
                  </a:srgbClr>
                </a:solidFill>
              </a:rPr>
              <a:t>m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8AB9E7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ining, </a:t>
            </a:r>
            <a:r>
              <a:rPr lang="en-US" sz="2000" kern="0" dirty="0">
                <a:solidFill>
                  <a:srgbClr val="8AB9E7">
                    <a:lumMod val="60000"/>
                    <a:lumOff val="40000"/>
                  </a:srgbClr>
                </a:solidFill>
              </a:rPr>
              <a:t>b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8AB9E7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ug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8AB9E7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 positioning system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</a:rPr>
              <a:t>Li 10, De Orio 11,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</a:rPr>
              <a:t>Park 09, 10,</a:t>
            </a:r>
            <a:r>
              <a:rPr kumimoji="0" lang="en-US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</a:rPr>
              <a:t>                  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</a:rPr>
              <a:t>…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237234" y="3987131"/>
            <a:ext cx="8735817" cy="1915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3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r>
              <a:rPr lang="en-US" dirty="0"/>
              <a:t>False positives</a:t>
            </a:r>
          </a:p>
          <a:p>
            <a:pPr>
              <a:lnSpc>
                <a:spcPct val="13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endParaRPr lang="en-US" sz="900" dirty="0"/>
          </a:p>
          <a:p>
            <a:pPr>
              <a:lnSpc>
                <a:spcPct val="13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r>
              <a:rPr lang="en-US" dirty="0"/>
              <a:t>Processor focus limited</a:t>
            </a:r>
            <a:endParaRPr lang="en-US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fld id="{A632EDCE-33F6-4C8C-9EE6-E745D4C86373}" type="slidenum">
              <a:rPr lang="en-US" sz="1400" smtClean="0"/>
              <a:pPr algn="r">
                <a:defRPr/>
              </a:pPr>
              <a:t>47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527245156"/>
      </p:ext>
    </p:extLst>
  </p:cSld>
  <p:clrMapOvr>
    <a:masterClrMapping/>
  </p:clrMapOvr>
  <p:transition spd="slow" advTm="14189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0" y="112992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3600" b="1" kern="0" dirty="0">
                <a:solidFill>
                  <a:srgbClr val="D5EBFF"/>
                </a:solidFill>
                <a:ea typeface="ＭＳ Ｐゴシック" charset="0"/>
                <a:cs typeface="ＭＳ Ｐゴシック" charset="0"/>
              </a:rPr>
              <a:t>Related Work</a:t>
            </a:r>
          </a:p>
        </p:txBody>
      </p:sp>
      <p:sp>
        <p:nvSpPr>
          <p:cNvPr id="21" name="Oval 20"/>
          <p:cNvSpPr/>
          <p:nvPr/>
        </p:nvSpPr>
        <p:spPr bwMode="auto">
          <a:xfrm>
            <a:off x="98151" y="1520156"/>
            <a:ext cx="3012410" cy="2274953"/>
          </a:xfrm>
          <a:prstGeom prst="ellipse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</a:rPr>
              <a:t>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91286" y="941039"/>
            <a:ext cx="18261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</a:rPr>
              <a:t>Observability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66FFFF"/>
              </a:solidFill>
              <a:effectLst/>
              <a:uLnTx/>
              <a:uFillTx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3300" y="1568838"/>
            <a:ext cx="2802113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8AB9E7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e.g.,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8AB9E7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trace buffers, assertions in hardware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8AB9E7">
                  <a:lumMod val="60000"/>
                  <a:lumOff val="40000"/>
                </a:srgbClr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</a:rPr>
              <a:t>Bayazit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</a:rPr>
              <a:t> 05,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</a:rPr>
              <a:t>Abramovici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</a:rPr>
              <a:t> 06,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</a:rPr>
              <a:t>Anis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</a:rPr>
              <a:t> 07,</a:t>
            </a:r>
            <a:r>
              <a:rPr kumimoji="0" lang="en-US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</a:rPr>
              <a:t>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</a:rPr>
              <a:t>Vali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</a:rPr>
              <a:t> 16, </a:t>
            </a:r>
            <a:r>
              <a:rPr kumimoji="0" lang="en-US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</a:rPr>
              <a:t>     </a:t>
            </a:r>
            <a:r>
              <a:rPr lang="en-US" kern="0" dirty="0">
                <a:solidFill>
                  <a:srgbClr val="FFFFFF"/>
                </a:solidFill>
                <a:latin typeface="Arial" pitchFamily="34" charset="0"/>
              </a:rPr>
              <a:t>…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18151" y="3958092"/>
            <a:ext cx="2972410" cy="1260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>
              <a:lnSpc>
                <a:spcPct val="110000"/>
              </a:lnSpc>
              <a:spcAft>
                <a:spcPts val="800"/>
              </a:spcAft>
              <a:buClr>
                <a:schemeClr val="tx2"/>
              </a:buClr>
              <a:buSzPct val="75000"/>
              <a:defRPr/>
            </a:pPr>
            <a:r>
              <a:rPr lang="en-US" sz="2000" dirty="0">
                <a:solidFill>
                  <a:srgbClr val="FFFF00"/>
                </a:solidFill>
              </a:rPr>
              <a:t>E-QED: </a:t>
            </a:r>
          </a:p>
          <a:p>
            <a:pPr marL="0" indent="0" algn="ctr">
              <a:lnSpc>
                <a:spcPct val="110000"/>
              </a:lnSpc>
              <a:spcAft>
                <a:spcPts val="800"/>
              </a:spcAft>
              <a:buClr>
                <a:schemeClr val="tx2"/>
              </a:buClr>
              <a:buSzPct val="75000"/>
              <a:defRPr/>
            </a:pPr>
            <a:r>
              <a:rPr lang="en-US" sz="2000" dirty="0">
                <a:solidFill>
                  <a:srgbClr val="FFFF00"/>
                </a:solidFill>
              </a:rPr>
              <a:t>low-cost,</a:t>
            </a:r>
          </a:p>
          <a:p>
            <a:pPr marL="0" indent="0" algn="ctr">
              <a:lnSpc>
                <a:spcPct val="110000"/>
              </a:lnSpc>
              <a:spcAft>
                <a:spcPts val="800"/>
              </a:spcAft>
              <a:buClr>
                <a:schemeClr val="tx2"/>
              </a:buClr>
              <a:buSzPct val="75000"/>
              <a:defRPr/>
            </a:pPr>
            <a:r>
              <a:rPr lang="en-US" sz="2000" dirty="0">
                <a:solidFill>
                  <a:srgbClr val="FFFF00"/>
                </a:solidFill>
              </a:rPr>
              <a:t>effective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3209020" y="1520156"/>
            <a:ext cx="3012410" cy="2274953"/>
          </a:xfrm>
          <a:prstGeom prst="ellipse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</a:rPr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3133728" y="941039"/>
            <a:ext cx="31629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</a:rPr>
              <a:t>SAT for hardware debug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23601" y="1568838"/>
            <a:ext cx="302823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8AB9E7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e.g.,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8AB9E7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VLSI fault diagnosis,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rgbClr val="8AB9E7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sz="2000" b="0" i="0" u="none" strike="noStrike" kern="0" cap="none" spc="0" normalizeH="0" noProof="0" dirty="0" err="1">
                <a:ln>
                  <a:noFill/>
                </a:ln>
                <a:solidFill>
                  <a:srgbClr val="8AB9E7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BackSpace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rgbClr val="8AB9E7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 derivatives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8AB9E7">
                  <a:lumMod val="60000"/>
                  <a:lumOff val="40000"/>
                </a:srgbClr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8AB9E7">
                  <a:lumMod val="60000"/>
                  <a:lumOff val="40000"/>
                </a:srgbClr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</a:rPr>
              <a:t>Sellers 68,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</a:rPr>
              <a:t>Larrabee</a:t>
            </a:r>
            <a:r>
              <a:rPr kumimoji="0" lang="en-US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</a:rPr>
              <a:t> 92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</a:rPr>
              <a:t>,  De Paula 08, Zhu</a:t>
            </a:r>
            <a:r>
              <a:rPr kumimoji="0" lang="en-US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</a:rPr>
              <a:t> 11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</a:rPr>
              <a:t>, </a:t>
            </a:r>
            <a:r>
              <a:rPr kumimoji="0" lang="en-US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</a:rPr>
              <a:t>       </a:t>
            </a:r>
            <a:r>
              <a:rPr lang="en-US" kern="0" dirty="0">
                <a:solidFill>
                  <a:srgbClr val="FFFFFF"/>
                </a:solidFill>
                <a:latin typeface="Arial" pitchFamily="34" charset="0"/>
              </a:rPr>
              <a:t>…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3111961" y="3958092"/>
            <a:ext cx="3181736" cy="1260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>
              <a:lnSpc>
                <a:spcPct val="110000"/>
              </a:lnSpc>
              <a:spcAft>
                <a:spcPts val="800"/>
              </a:spcAft>
              <a:buClr>
                <a:schemeClr val="tx2"/>
              </a:buClr>
              <a:buSzPct val="75000"/>
              <a:defRPr/>
            </a:pPr>
            <a:r>
              <a:rPr lang="en-US" sz="2000" dirty="0">
                <a:solidFill>
                  <a:srgbClr val="FFFF00"/>
                </a:solidFill>
              </a:rPr>
              <a:t>E-QED: </a:t>
            </a:r>
          </a:p>
          <a:p>
            <a:pPr marL="0" indent="0" algn="ctr">
              <a:lnSpc>
                <a:spcPct val="110000"/>
              </a:lnSpc>
              <a:spcAft>
                <a:spcPts val="800"/>
              </a:spcAft>
              <a:buClr>
                <a:schemeClr val="tx2"/>
              </a:buClr>
              <a:buSzPct val="75000"/>
              <a:defRPr/>
            </a:pPr>
            <a:r>
              <a:rPr lang="en-US" sz="2000" dirty="0">
                <a:solidFill>
                  <a:srgbClr val="FFFF00"/>
                </a:solidFill>
              </a:rPr>
              <a:t>scalable, fast,</a:t>
            </a:r>
          </a:p>
          <a:p>
            <a:pPr marL="0" indent="0" algn="ctr">
              <a:lnSpc>
                <a:spcPct val="110000"/>
              </a:lnSpc>
              <a:spcAft>
                <a:spcPts val="800"/>
              </a:spcAft>
              <a:buClr>
                <a:schemeClr val="tx2"/>
              </a:buClr>
              <a:buSzPct val="75000"/>
              <a:defRPr/>
            </a:pPr>
            <a:r>
              <a:rPr lang="en-US" sz="2000" dirty="0">
                <a:solidFill>
                  <a:srgbClr val="FFFF00"/>
                </a:solidFill>
              </a:rPr>
              <a:t>no failure reproduction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6321606" y="1520156"/>
            <a:ext cx="2772058" cy="2274953"/>
          </a:xfrm>
          <a:prstGeom prst="ellipse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</a:rPr>
              <a:t>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528559" y="941039"/>
            <a:ext cx="24362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</a:rPr>
              <a:t>Data-driven</a:t>
            </a:r>
            <a:r>
              <a:rPr kumimoji="0" lang="en-US" sz="2000" b="1" i="0" u="none" strike="noStrike" kern="0" cap="none" spc="0" normalizeH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</a:rPr>
              <a:t> debug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66FFFF"/>
              </a:solidFill>
              <a:effectLst/>
              <a:uLnTx/>
              <a:uFillTx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45632" y="1568838"/>
            <a:ext cx="2802113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8AB9E7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e.g.,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noProof="0" dirty="0">
                <a:solidFill>
                  <a:srgbClr val="8AB9E7">
                    <a:lumMod val="60000"/>
                    <a:lumOff val="40000"/>
                  </a:srgbClr>
                </a:solidFill>
              </a:rPr>
              <a:t>m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8AB9E7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ining, IFRA,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solidFill>
                  <a:srgbClr val="8AB9E7">
                    <a:lumMod val="60000"/>
                    <a:lumOff val="40000"/>
                  </a:srgbClr>
                </a:solidFill>
              </a:rPr>
              <a:t>b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8AB9E7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ug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8AB9E7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 positioning system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8AB9E7">
                  <a:lumMod val="60000"/>
                  <a:lumOff val="40000"/>
                </a:srgbClr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</a:rPr>
              <a:t>Li 10, De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</a:rPr>
              <a:t>Orio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</a:rPr>
              <a:t> 11,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</a:rPr>
              <a:t>Park 09, 10,</a:t>
            </a:r>
            <a:r>
              <a:rPr kumimoji="0" lang="en-US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</a:rPr>
              <a:t>                  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</a:rPr>
              <a:t>…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6354922" y="3958092"/>
            <a:ext cx="2646039" cy="1260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>
              <a:lnSpc>
                <a:spcPct val="110000"/>
              </a:lnSpc>
              <a:spcAft>
                <a:spcPts val="800"/>
              </a:spcAft>
              <a:buClr>
                <a:schemeClr val="tx2"/>
              </a:buClr>
              <a:buSzPct val="75000"/>
              <a:defRPr/>
            </a:pPr>
            <a:r>
              <a:rPr lang="en-US" sz="2000" dirty="0">
                <a:solidFill>
                  <a:srgbClr val="FFFF00"/>
                </a:solidFill>
              </a:rPr>
              <a:t>E-QED: </a:t>
            </a:r>
          </a:p>
          <a:p>
            <a:pPr marL="0" indent="0" algn="ctr">
              <a:lnSpc>
                <a:spcPct val="110000"/>
              </a:lnSpc>
              <a:spcAft>
                <a:spcPts val="800"/>
              </a:spcAft>
              <a:buClr>
                <a:schemeClr val="tx2"/>
              </a:buClr>
              <a:buSzPct val="75000"/>
              <a:defRPr/>
            </a:pPr>
            <a:r>
              <a:rPr lang="en-US" sz="2000" dirty="0">
                <a:solidFill>
                  <a:srgbClr val="FFFF00"/>
                </a:solidFill>
              </a:rPr>
              <a:t>no false positives,</a:t>
            </a:r>
          </a:p>
          <a:p>
            <a:pPr marL="0" indent="0" algn="ctr">
              <a:lnSpc>
                <a:spcPct val="110000"/>
              </a:lnSpc>
              <a:spcAft>
                <a:spcPts val="800"/>
              </a:spcAft>
              <a:buClr>
                <a:schemeClr val="tx2"/>
              </a:buClr>
              <a:buSzPct val="75000"/>
              <a:defRPr/>
            </a:pPr>
            <a:r>
              <a:rPr lang="en-US" sz="2000" dirty="0">
                <a:solidFill>
                  <a:srgbClr val="FFFF00"/>
                </a:solidFill>
              </a:rPr>
              <a:t>arbitrary designs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520092" y="5706246"/>
            <a:ext cx="8357809" cy="619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>
              <a:lnSpc>
                <a:spcPct val="110000"/>
              </a:lnSpc>
              <a:spcAft>
                <a:spcPts val="800"/>
              </a:spcAft>
              <a:buClr>
                <a:schemeClr val="tx2"/>
              </a:buClr>
              <a:buSzPct val="75000"/>
              <a:defRPr/>
            </a:pPr>
            <a:r>
              <a:rPr lang="en-US" sz="2800" dirty="0">
                <a:solidFill>
                  <a:srgbClr val="66FFFF"/>
                </a:solidFill>
              </a:rPr>
              <a:t>E-QED complementary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fld id="{A632EDCE-33F6-4C8C-9EE6-E745D4C86373}" type="slidenum">
              <a:rPr lang="en-US" sz="1400" smtClean="0"/>
              <a:pPr algn="r">
                <a:defRPr/>
              </a:pPr>
              <a:t>48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591072015"/>
      </p:ext>
    </p:extLst>
  </p:cSld>
  <p:clrMapOvr>
    <a:masterClrMapping/>
  </p:clrMapOvr>
  <p:transition spd="slow" advTm="25235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 idx="4294967295"/>
          </p:nvPr>
        </p:nvSpPr>
        <p:spPr>
          <a:xfrm>
            <a:off x="104775" y="84138"/>
            <a:ext cx="8966200" cy="647700"/>
          </a:xfr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D5EBFF"/>
                </a:solidFill>
                <a:latin typeface="Arial" charset="0"/>
              </a:rPr>
              <a:t>Symbolic QED for Logic Bugs</a:t>
            </a:r>
          </a:p>
        </p:txBody>
      </p:sp>
      <p:sp>
        <p:nvSpPr>
          <p:cNvPr id="40962" name="Rectangle 2"/>
          <p:cNvSpPr txBox="1">
            <a:spLocks noGrp="1" noChangeArrowheads="1"/>
          </p:cNvSpPr>
          <p:nvPr/>
        </p:nvSpPr>
        <p:spPr bwMode="auto">
          <a:xfrm>
            <a:off x="7477125" y="6540500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E2663152-FCD9-4344-9A56-489E368A01A6}" type="slidenum">
              <a:rPr lang="en-US" sz="1400">
                <a:solidFill>
                  <a:srgbClr val="FFFFFF"/>
                </a:solidFill>
              </a:rPr>
              <a:pPr algn="r"/>
              <a:t>49</a:t>
            </a:fld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266243" name="Content Placeholder 2"/>
          <p:cNvSpPr txBox="1">
            <a:spLocks/>
          </p:cNvSpPr>
          <p:nvPr/>
        </p:nvSpPr>
        <p:spPr bwMode="auto">
          <a:xfrm>
            <a:off x="298979" y="919690"/>
            <a:ext cx="8577792" cy="1078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30000"/>
              </a:lnSpc>
              <a:spcAft>
                <a:spcPts val="800"/>
              </a:spcAft>
              <a:buClr>
                <a:srgbClr val="FFFF00"/>
              </a:buClr>
              <a:buSzPct val="75000"/>
              <a:buFont typeface="Wingdings" charset="0"/>
              <a:buChar char="l"/>
              <a:defRPr/>
            </a:pPr>
            <a:r>
              <a:rPr lang="en-US" sz="2800" u="sng" dirty="0">
                <a:solidFill>
                  <a:srgbClr val="FFFFFF"/>
                </a:solidFill>
              </a:rPr>
              <a:t>Pre-silicon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b="1" dirty="0">
                <a:solidFill>
                  <a:srgbClr val="FFFFFF"/>
                </a:solidFill>
              </a:rPr>
              <a:t>formal</a:t>
            </a:r>
            <a:r>
              <a:rPr lang="en-US" sz="2800" dirty="0">
                <a:solidFill>
                  <a:srgbClr val="FFFFFF"/>
                </a:solidFill>
              </a:rPr>
              <a:t> verification</a:t>
            </a:r>
          </a:p>
          <a:p>
            <a:pPr>
              <a:lnSpc>
                <a:spcPct val="130000"/>
              </a:lnSpc>
              <a:spcAft>
                <a:spcPts val="800"/>
              </a:spcAft>
              <a:buClr>
                <a:srgbClr val="FFFF00"/>
              </a:buClr>
              <a:buSzPct val="75000"/>
              <a:buFont typeface="Wingdings" charset="0"/>
              <a:buChar char="l"/>
              <a:defRPr/>
            </a:pP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122765" y="2116667"/>
            <a:ext cx="8936567" cy="3623730"/>
          </a:xfrm>
          <a:prstGeom prst="roundRect">
            <a:avLst>
              <a:gd name="adj" fmla="val 8127"/>
            </a:avLst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100000">
                <a:schemeClr val="bg1">
                  <a:lumMod val="75000"/>
                </a:schemeClr>
              </a:gs>
            </a:gsLst>
          </a:gradFill>
          <a:ln>
            <a:headEnd type="none" w="sm" len="sm"/>
            <a:tailEnd type="none" w="sm" len="sm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 sz="2000" dirty="0">
              <a:solidFill>
                <a:srgbClr val="FFFFFF"/>
              </a:solidFill>
              <a:latin typeface="Arial"/>
            </a:endParaRPr>
          </a:p>
        </p:txBody>
      </p:sp>
      <p:graphicFrame>
        <p:nvGraphicFramePr>
          <p:cNvPr id="7" name="Group 8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2043955"/>
              </p:ext>
            </p:extLst>
          </p:nvPr>
        </p:nvGraphicFramePr>
        <p:xfrm>
          <a:off x="351365" y="2315638"/>
          <a:ext cx="8473019" cy="2987991"/>
        </p:xfrm>
        <a:graphic>
          <a:graphicData uri="http://schemas.openxmlformats.org/drawingml/2006/table">
            <a:tbl>
              <a:tblPr/>
              <a:tblGrid>
                <a:gridCol w="8473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654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Wingdings" charset="0"/>
                        </a:rPr>
                        <a:t>20 </a:t>
                      </a:r>
                      <a:r>
                        <a:rPr kumimoji="0" lang="en-US" sz="3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Wingdings" charset="0"/>
                        </a:rPr>
                        <a:t>mins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Wingdings" charset="0"/>
                        </a:rPr>
                        <a:t>. to 7 hours</a:t>
                      </a:r>
                      <a:endParaRPr kumimoji="0" 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SimSun" charset="0"/>
                        <a:cs typeface="SimSun" charset="0"/>
                      </a:endParaRPr>
                    </a:p>
                  </a:txBody>
                  <a:tcPr marL="91456" marR="91456" marT="45716" marB="45716" anchor="ctr" horzOverflow="overflow">
                    <a:lnL w="76200" cap="flat" cmpd="sng" algn="ctr">
                      <a:solidFill>
                        <a:srgbClr val="05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5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5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5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100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11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charset="0"/>
                          <a:cs typeface="SimSun" charset="0"/>
                        </a:rPr>
                        <a:t>Automatic: no property / constraint writing</a:t>
                      </a:r>
                    </a:p>
                  </a:txBody>
                  <a:tcPr marL="91456" marR="91456" marT="45716" marB="45716" anchor="ctr" horzOverflow="overflow">
                    <a:lnL w="76200" cap="flat" cmpd="sng" algn="ctr">
                      <a:solidFill>
                        <a:srgbClr val="05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5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5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5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100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13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Wingdings" charset="0"/>
                        </a:rPr>
                        <a:t>Billion-transistor chips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  <a:sym typeface="Wingdings" charset="0"/>
                      </a:endParaRPr>
                    </a:p>
                  </a:txBody>
                  <a:tcPr marL="91456" marR="91456" marT="45716" marB="45716" anchor="ctr" horzOverflow="overflow">
                    <a:lnL w="76200" cap="flat" cmpd="sng" algn="ctr">
                      <a:solidFill>
                        <a:srgbClr val="05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5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5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5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100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6425526"/>
            <a:ext cx="44772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FFFFFF"/>
                </a:solidFill>
              </a:rPr>
              <a:t>[Lin ITC 15, Singh IEEE TCAD 17]</a:t>
            </a:r>
          </a:p>
        </p:txBody>
      </p:sp>
    </p:spTree>
    <p:extLst>
      <p:ext uri="{BB962C8B-B14F-4D97-AF65-F5344CB8AC3E}">
        <p14:creationId xmlns:p14="http://schemas.microsoft.com/office/powerpoint/2010/main" val="205119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1340">
        <p:fade/>
      </p:transition>
    </mc:Choice>
    <mc:Fallback xmlns="">
      <p:transition spd="slow" advTm="3134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 txBox="1">
            <a:spLocks noGrp="1" noChangeArrowheads="1"/>
          </p:cNvSpPr>
          <p:nvPr/>
        </p:nvSpPr>
        <p:spPr bwMode="auto">
          <a:xfrm>
            <a:off x="7477125" y="6540500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E2663152-FCD9-4344-9A56-489E368A01A6}" type="slidenum">
              <a:rPr lang="en-US" sz="1400">
                <a:solidFill>
                  <a:srgbClr val="FFFFFF"/>
                </a:solidFill>
              </a:rPr>
              <a:pPr algn="r"/>
              <a:t>5</a:t>
            </a:fld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266243" name="Content Placeholder 2"/>
          <p:cNvSpPr txBox="1">
            <a:spLocks/>
          </p:cNvSpPr>
          <p:nvPr/>
        </p:nvSpPr>
        <p:spPr bwMode="auto">
          <a:xfrm>
            <a:off x="149227" y="777082"/>
            <a:ext cx="8993186" cy="5718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3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r>
              <a:rPr lang="en-US" sz="2800" b="1" dirty="0">
                <a:solidFill>
                  <a:srgbClr val="FFFF00"/>
                </a:solidFill>
              </a:rPr>
              <a:t>Automatic</a:t>
            </a:r>
            <a:r>
              <a:rPr lang="en-US" sz="2800" dirty="0">
                <a:solidFill>
                  <a:srgbClr val="FFFF00"/>
                </a:solidFill>
              </a:rPr>
              <a:t>, </a:t>
            </a:r>
            <a:r>
              <a:rPr lang="en-US" sz="2800" b="1" dirty="0">
                <a:solidFill>
                  <a:srgbClr val="FFFF00"/>
                </a:solidFill>
              </a:rPr>
              <a:t>overnight</a:t>
            </a:r>
          </a:p>
          <a:p>
            <a:pPr marL="914400" lvl="1" indent="-457200">
              <a:lnSpc>
                <a:spcPct val="13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/>
            </a:pPr>
            <a:r>
              <a:rPr lang="en-US" sz="2600" dirty="0"/>
              <a:t>vs. manual, weeks / months per bug</a:t>
            </a:r>
            <a:endParaRPr lang="en-US" sz="2800" dirty="0">
              <a:solidFill>
                <a:srgbClr val="FFFFFF"/>
              </a:solidFill>
            </a:endParaRPr>
          </a:p>
          <a:p>
            <a:pPr marL="457200" lvl="1" indent="0">
              <a:lnSpc>
                <a:spcPct val="130000"/>
              </a:lnSpc>
              <a:spcAft>
                <a:spcPts val="800"/>
              </a:spcAft>
              <a:buClr>
                <a:schemeClr val="tx2"/>
              </a:buClr>
              <a:buSzPct val="75000"/>
              <a:defRPr/>
            </a:pPr>
            <a:endParaRPr lang="en-US" sz="1200" dirty="0">
              <a:solidFill>
                <a:srgbClr val="FFFF00"/>
              </a:solidFill>
            </a:endParaRPr>
          </a:p>
          <a:p>
            <a:pPr>
              <a:lnSpc>
                <a:spcPct val="13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r>
              <a:rPr lang="en-US" sz="2800" b="1" dirty="0">
                <a:solidFill>
                  <a:srgbClr val="FFFF00"/>
                </a:solidFill>
              </a:rPr>
              <a:t>Fine-grained localization</a:t>
            </a:r>
            <a:endParaRPr lang="en-US" sz="2800" dirty="0">
              <a:solidFill>
                <a:srgbClr val="FFFF00"/>
              </a:solidFill>
            </a:endParaRPr>
          </a:p>
          <a:p>
            <a:pPr marL="914400" lvl="1" indent="-457200">
              <a:lnSpc>
                <a:spcPct val="13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/>
            </a:pPr>
            <a:r>
              <a:rPr lang="en-US" sz="2600" dirty="0"/>
              <a:t>From 1 million to 20 flip-flops</a:t>
            </a:r>
          </a:p>
          <a:p>
            <a:pPr marL="914400" lvl="1" indent="-457200">
              <a:lnSpc>
                <a:spcPct val="13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/>
            </a:pPr>
            <a:endParaRPr lang="en-US" sz="1200" dirty="0">
              <a:solidFill>
                <a:srgbClr val="FFFF00"/>
              </a:solidFill>
            </a:endParaRPr>
          </a:p>
          <a:p>
            <a:pPr>
              <a:lnSpc>
                <a:spcPct val="13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r>
              <a:rPr lang="en-US" sz="2800" b="1" dirty="0">
                <a:solidFill>
                  <a:srgbClr val="FFFF00"/>
                </a:solidFill>
              </a:rPr>
              <a:t>Scalable</a:t>
            </a:r>
            <a:r>
              <a:rPr lang="en-US" sz="2800" dirty="0">
                <a:solidFill>
                  <a:srgbClr val="FFFFFF"/>
                </a:solidFill>
              </a:rPr>
              <a:t>: </a:t>
            </a:r>
            <a:r>
              <a:rPr lang="en-US" sz="2800" dirty="0"/>
              <a:t>billion-transistor design</a:t>
            </a:r>
          </a:p>
          <a:p>
            <a:pPr marL="0" indent="0">
              <a:lnSpc>
                <a:spcPct val="130000"/>
              </a:lnSpc>
              <a:spcAft>
                <a:spcPts val="800"/>
              </a:spcAft>
              <a:buClr>
                <a:schemeClr val="tx2"/>
              </a:buClr>
              <a:buSzPct val="75000"/>
              <a:defRPr/>
            </a:pPr>
            <a:endParaRPr lang="en-US" sz="1200" dirty="0">
              <a:solidFill>
                <a:srgbClr val="FFFF00"/>
              </a:solidFill>
            </a:endParaRPr>
          </a:p>
          <a:p>
            <a:pPr>
              <a:lnSpc>
                <a:spcPct val="13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r>
              <a:rPr lang="en-US" sz="2800" b="1" dirty="0">
                <a:solidFill>
                  <a:srgbClr val="FFFF00"/>
                </a:solidFill>
              </a:rPr>
              <a:t>Small</a:t>
            </a:r>
            <a:r>
              <a:rPr lang="en-US" sz="2800" dirty="0">
                <a:solidFill>
                  <a:srgbClr val="FFFF00"/>
                </a:solidFill>
              </a:rPr>
              <a:t> area impact: 2.5% or less</a:t>
            </a:r>
          </a:p>
          <a:p>
            <a:pPr marL="800100" lvl="1" indent="-457200">
              <a:lnSpc>
                <a:spcPct val="13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/>
            </a:pPr>
            <a:r>
              <a:rPr lang="en-US" sz="2600" dirty="0"/>
              <a:t>Many ways to reduce area impact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0" y="121956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3600" b="1" kern="0" dirty="0">
                <a:solidFill>
                  <a:srgbClr val="D5EBFF"/>
                </a:solidFill>
                <a:latin typeface="+mj-lt"/>
                <a:ea typeface="ＭＳ Ｐゴシック" charset="0"/>
                <a:cs typeface="ＭＳ Ｐゴシック" charset="0"/>
              </a:rPr>
              <a:t>E-QED</a:t>
            </a:r>
          </a:p>
        </p:txBody>
      </p:sp>
    </p:spTree>
    <p:extLst>
      <p:ext uri="{BB962C8B-B14F-4D97-AF65-F5344CB8AC3E}">
        <p14:creationId xmlns:p14="http://schemas.microsoft.com/office/powerpoint/2010/main" val="2723775039"/>
      </p:ext>
    </p:extLst>
  </p:cSld>
  <p:clrMapOvr>
    <a:masterClrMapping/>
  </p:clrMapOvr>
  <p:transition spd="slow" advTm="31526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 bwMode="auto">
          <a:xfrm>
            <a:off x="834434" y="2326780"/>
            <a:ext cx="7488497" cy="2636108"/>
          </a:xfrm>
          <a:prstGeom prst="roundRect">
            <a:avLst>
              <a:gd name="adj" fmla="val 520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1" name="Picture 10" descr="SRC_SRC_logo_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4254" y="3064154"/>
            <a:ext cx="3624078" cy="117787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8760" y1="53237" x2="28760" y2="53237"/>
                        <a14:foregroundMark x1="28264" y1="57314" x2="53223" y2="57314"/>
                        <a14:foregroundMark x1="54215" y1="57314" x2="76529" y2="53237"/>
                        <a14:foregroundMark x1="78678" y1="53237" x2="52727" y2="40767"/>
                        <a14:foregroundMark x1="84132" y1="37650" x2="84132" y2="376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536" y="2427212"/>
            <a:ext cx="3676507" cy="253567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fld id="{6928C510-C82C-4153-B60E-7F4E83296A8A}" type="slidenum">
              <a:rPr lang="en-US" sz="1400" smtClean="0"/>
              <a:pPr algn="r">
                <a:defRPr/>
              </a:pPr>
              <a:t>50</a:t>
            </a:fld>
            <a:endParaRPr lang="en-US" sz="1400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0" y="112992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3600" b="1" kern="0" dirty="0">
                <a:solidFill>
                  <a:srgbClr val="D5EBFF"/>
                </a:solidFill>
                <a:ea typeface="ＭＳ Ｐゴシック" charset="0"/>
                <a:cs typeface="ＭＳ Ｐゴシック" charset="0"/>
              </a:rPr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1523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 advTm="7955">
        <p:fade/>
      </p:transition>
    </mc:Choice>
    <mc:Fallback xmlns="">
      <p:transition spd="med" advTm="7955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 txBox="1">
            <a:spLocks noGrp="1" noChangeArrowheads="1"/>
          </p:cNvSpPr>
          <p:nvPr/>
        </p:nvSpPr>
        <p:spPr bwMode="auto">
          <a:xfrm>
            <a:off x="7477125" y="6540500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E2663152-FCD9-4344-9A56-489E368A01A6}" type="slidenum">
              <a:rPr lang="en-US" sz="1400">
                <a:solidFill>
                  <a:srgbClr val="FFFFFF"/>
                </a:solidFill>
              </a:rPr>
              <a:pPr algn="r"/>
              <a:t>51</a:t>
            </a:fld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0" y="118501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3600" b="1" kern="0" dirty="0">
                <a:solidFill>
                  <a:srgbClr val="D5EBFF"/>
                </a:solidFill>
                <a:ea typeface="ＭＳ Ｐゴシック" charset="0"/>
                <a:cs typeface="ＭＳ Ｐゴシック" charset="0"/>
              </a:rPr>
              <a:t>E-QED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49227" y="777082"/>
            <a:ext cx="8993186" cy="5718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3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r>
              <a:rPr lang="en-US" sz="2800" b="1" dirty="0">
                <a:solidFill>
                  <a:srgbClr val="FFFF00"/>
                </a:solidFill>
              </a:rPr>
              <a:t>Automatic</a:t>
            </a:r>
            <a:r>
              <a:rPr lang="en-US" sz="2800" dirty="0">
                <a:solidFill>
                  <a:srgbClr val="FFFF00"/>
                </a:solidFill>
              </a:rPr>
              <a:t>, </a:t>
            </a:r>
            <a:r>
              <a:rPr lang="en-US" sz="2800" b="1" dirty="0">
                <a:solidFill>
                  <a:srgbClr val="FFFF00"/>
                </a:solidFill>
              </a:rPr>
              <a:t>overnight</a:t>
            </a:r>
          </a:p>
          <a:p>
            <a:pPr marL="914400" lvl="1" indent="-457200">
              <a:lnSpc>
                <a:spcPct val="13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/>
            </a:pPr>
            <a:r>
              <a:rPr lang="en-US" sz="2600" dirty="0"/>
              <a:t>vs. manual, weeks / months per bug</a:t>
            </a:r>
            <a:endParaRPr lang="en-US" sz="2800" dirty="0">
              <a:solidFill>
                <a:srgbClr val="FFFFFF"/>
              </a:solidFill>
            </a:endParaRPr>
          </a:p>
          <a:p>
            <a:pPr marL="457200" lvl="1" indent="0">
              <a:lnSpc>
                <a:spcPct val="130000"/>
              </a:lnSpc>
              <a:spcAft>
                <a:spcPts val="800"/>
              </a:spcAft>
              <a:buClr>
                <a:schemeClr val="tx2"/>
              </a:buClr>
              <a:buSzPct val="75000"/>
              <a:defRPr/>
            </a:pPr>
            <a:endParaRPr lang="en-US" sz="1200" dirty="0">
              <a:solidFill>
                <a:srgbClr val="FFFF00"/>
              </a:solidFill>
            </a:endParaRPr>
          </a:p>
          <a:p>
            <a:pPr>
              <a:lnSpc>
                <a:spcPct val="13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r>
              <a:rPr lang="en-US" sz="2800" b="1" dirty="0">
                <a:solidFill>
                  <a:srgbClr val="FFFF00"/>
                </a:solidFill>
              </a:rPr>
              <a:t>Fine-grained localization</a:t>
            </a:r>
            <a:endParaRPr lang="en-US" sz="2800" dirty="0">
              <a:solidFill>
                <a:srgbClr val="FFFF00"/>
              </a:solidFill>
            </a:endParaRPr>
          </a:p>
          <a:p>
            <a:pPr marL="914400" lvl="1" indent="-457200">
              <a:lnSpc>
                <a:spcPct val="13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/>
            </a:pPr>
            <a:r>
              <a:rPr lang="en-US" sz="2600" dirty="0"/>
              <a:t>From 1 million to 20 flip-flops</a:t>
            </a:r>
          </a:p>
          <a:p>
            <a:pPr marL="914400" lvl="1" indent="-457200">
              <a:lnSpc>
                <a:spcPct val="13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/>
            </a:pPr>
            <a:endParaRPr lang="en-US" sz="1200" dirty="0">
              <a:solidFill>
                <a:srgbClr val="FFFF00"/>
              </a:solidFill>
            </a:endParaRPr>
          </a:p>
          <a:p>
            <a:pPr>
              <a:lnSpc>
                <a:spcPct val="13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r>
              <a:rPr lang="en-US" sz="2800" b="1" dirty="0">
                <a:solidFill>
                  <a:srgbClr val="FFFF00"/>
                </a:solidFill>
              </a:rPr>
              <a:t>Scalable</a:t>
            </a:r>
            <a:r>
              <a:rPr lang="en-US" sz="2800" dirty="0">
                <a:solidFill>
                  <a:srgbClr val="FFFFFF"/>
                </a:solidFill>
              </a:rPr>
              <a:t>: </a:t>
            </a:r>
            <a:r>
              <a:rPr lang="en-US" sz="2800" dirty="0"/>
              <a:t>billion-transistor design</a:t>
            </a:r>
          </a:p>
          <a:p>
            <a:pPr marL="0" indent="0">
              <a:lnSpc>
                <a:spcPct val="130000"/>
              </a:lnSpc>
              <a:spcAft>
                <a:spcPts val="800"/>
              </a:spcAft>
              <a:buClr>
                <a:schemeClr val="tx2"/>
              </a:buClr>
              <a:buSzPct val="75000"/>
              <a:defRPr/>
            </a:pPr>
            <a:endParaRPr lang="en-US" sz="1200" dirty="0">
              <a:solidFill>
                <a:srgbClr val="FFFF00"/>
              </a:solidFill>
            </a:endParaRPr>
          </a:p>
          <a:p>
            <a:pPr>
              <a:lnSpc>
                <a:spcPct val="13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r>
              <a:rPr lang="en-US" sz="2800" b="1" dirty="0">
                <a:solidFill>
                  <a:srgbClr val="FFFF00"/>
                </a:solidFill>
              </a:rPr>
              <a:t>Small</a:t>
            </a:r>
            <a:r>
              <a:rPr lang="en-US" sz="2800" dirty="0">
                <a:solidFill>
                  <a:srgbClr val="FFFF00"/>
                </a:solidFill>
              </a:rPr>
              <a:t> area impact: 2.5% or less</a:t>
            </a:r>
          </a:p>
          <a:p>
            <a:pPr marL="800100" lvl="1" indent="-457200">
              <a:lnSpc>
                <a:spcPct val="13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/>
            </a:pPr>
            <a:r>
              <a:rPr lang="en-US" sz="2600" dirty="0"/>
              <a:t>Many ways to reduce area impact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054" y="4670656"/>
            <a:ext cx="1510141" cy="151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12072"/>
      </p:ext>
    </p:extLst>
  </p:cSld>
  <p:clrMapOvr>
    <a:masterClrMapping/>
  </p:clrMapOvr>
  <p:transition spd="slow" advTm="36320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 idx="4294967295"/>
          </p:nvPr>
        </p:nvSpPr>
        <p:spPr>
          <a:xfrm>
            <a:off x="104775" y="84138"/>
            <a:ext cx="8966200" cy="647700"/>
          </a:xfr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D5EBFF"/>
                </a:solidFill>
                <a:latin typeface="Arial" charset="0"/>
              </a:rPr>
              <a:t>Backups</a:t>
            </a:r>
          </a:p>
        </p:txBody>
      </p:sp>
      <p:sp>
        <p:nvSpPr>
          <p:cNvPr id="40962" name="Rectangle 2"/>
          <p:cNvSpPr txBox="1">
            <a:spLocks noGrp="1" noChangeArrowheads="1"/>
          </p:cNvSpPr>
          <p:nvPr/>
        </p:nvSpPr>
        <p:spPr bwMode="auto">
          <a:xfrm>
            <a:off x="7477125" y="6540500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E2663152-FCD9-4344-9A56-489E368A01A6}" type="slidenum">
              <a:rPr lang="en-US" sz="1400">
                <a:solidFill>
                  <a:srgbClr val="FFFFFF"/>
                </a:solidFill>
              </a:rPr>
              <a:pPr algn="r"/>
              <a:t>52</a:t>
            </a:fld>
            <a:endParaRPr 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98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519">
        <p:fade/>
      </p:transition>
    </mc:Choice>
    <mc:Fallback xmlns="">
      <p:transition advTm="519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083" y="1973635"/>
            <a:ext cx="3084930" cy="407561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28575">
            <a:solidFill>
              <a:schemeClr val="tx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636617" y="4884266"/>
            <a:ext cx="4505796" cy="1185169"/>
          </a:xfrm>
          <a:prstGeom prst="rect">
            <a:avLst/>
          </a:prstGeom>
          <a:solidFill>
            <a:schemeClr val="accent2">
              <a:lumMod val="25000"/>
            </a:schemeClr>
          </a:solidFill>
          <a:ln w="28575">
            <a:solidFill>
              <a:schemeClr val="tx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4636617" y="3256057"/>
            <a:ext cx="4482302" cy="1185169"/>
          </a:xfrm>
          <a:prstGeom prst="rect">
            <a:avLst/>
          </a:prstGeom>
          <a:solidFill>
            <a:schemeClr val="accent2">
              <a:lumMod val="25000"/>
            </a:schemeClr>
          </a:solidFill>
          <a:ln w="28575">
            <a:solidFill>
              <a:schemeClr val="tx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729201" y="1765094"/>
            <a:ext cx="4324902" cy="1105846"/>
          </a:xfrm>
          <a:prstGeom prst="rect">
            <a:avLst/>
          </a:prstGeom>
          <a:solidFill>
            <a:schemeClr val="accent2">
              <a:lumMod val="25000"/>
            </a:schemeClr>
          </a:solidFill>
          <a:ln w="28575">
            <a:solidFill>
              <a:schemeClr val="tx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0" y="34607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3600" b="1" kern="0" dirty="0">
                <a:solidFill>
                  <a:srgbClr val="B2D4FF"/>
                </a:solidFill>
                <a:ea typeface="ＭＳ Ｐゴシック" charset="0"/>
                <a:cs typeface="ＭＳ Ｐゴシック" charset="0"/>
              </a:rPr>
              <a:t>E-QED signature block</a:t>
            </a:r>
          </a:p>
        </p:txBody>
      </p:sp>
      <p:sp>
        <p:nvSpPr>
          <p:cNvPr id="105" name="Slide Number Placeholder 1"/>
          <p:cNvSpPr txBox="1">
            <a:spLocks noGrp="1"/>
          </p:cNvSpPr>
          <p:nvPr/>
        </p:nvSpPr>
        <p:spPr bwMode="auto">
          <a:xfrm>
            <a:off x="7477125" y="6540500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796CF6B2-3E4D-4942-A08C-2246C144377A}" type="slidenum">
              <a:rPr lang="en-US" sz="1400"/>
              <a:pPr algn="r"/>
              <a:t>53</a:t>
            </a:fld>
            <a:endParaRPr lang="en-US" sz="1400"/>
          </a:p>
        </p:txBody>
      </p:sp>
      <p:sp>
        <p:nvSpPr>
          <p:cNvPr id="6" name="TextBox 5"/>
          <p:cNvSpPr txBox="1"/>
          <p:nvPr/>
        </p:nvSpPr>
        <p:spPr>
          <a:xfrm>
            <a:off x="3780995" y="1642476"/>
            <a:ext cx="1130103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b="1" dirty="0"/>
              <a:t>Reset 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81538" y="2251967"/>
            <a:ext cx="1130103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b="1" dirty="0"/>
              <a:t>Reset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6775" y="1596675"/>
            <a:ext cx="3872417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6FFFF"/>
                </a:solidFill>
              </a:rPr>
              <a:t>Design Module</a:t>
            </a:r>
            <a:r>
              <a:rPr lang="en-US" dirty="0">
                <a:solidFill>
                  <a:srgbClr val="66FFFF"/>
                </a:solidFill>
              </a:rPr>
              <a:t> </a:t>
            </a:r>
            <a:r>
              <a:rPr lang="en-US" sz="2000" b="1" dirty="0">
                <a:solidFill>
                  <a:srgbClr val="66FFFF"/>
                </a:solidFill>
              </a:rPr>
              <a:t>Boundary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62986" y="4148542"/>
            <a:ext cx="534389" cy="50902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437254" y="4112916"/>
            <a:ext cx="292928" cy="400110"/>
          </a:xfrm>
          <a:prstGeom prst="rect">
            <a:avLst/>
          </a:prstGeom>
          <a:noFill/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47046" y="4116068"/>
            <a:ext cx="320633" cy="400110"/>
          </a:xfrm>
          <a:prstGeom prst="rect">
            <a:avLst/>
          </a:prstGeom>
          <a:noFill/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000" b="1" dirty="0"/>
              <a:t>Q</a:t>
            </a:r>
          </a:p>
        </p:txBody>
      </p:sp>
      <p:sp>
        <p:nvSpPr>
          <p:cNvPr id="14" name="Isosceles Triangle 13"/>
          <p:cNvSpPr/>
          <p:nvPr/>
        </p:nvSpPr>
        <p:spPr>
          <a:xfrm>
            <a:off x="2605759" y="4480481"/>
            <a:ext cx="242905" cy="163229"/>
          </a:xfrm>
          <a:prstGeom prst="triangl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473927" y="2754843"/>
            <a:ext cx="534389" cy="50902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448195" y="2729491"/>
            <a:ext cx="292928" cy="400110"/>
          </a:xfrm>
          <a:prstGeom prst="rect">
            <a:avLst/>
          </a:prstGeom>
          <a:noFill/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657987" y="2722369"/>
            <a:ext cx="320633" cy="400110"/>
          </a:xfrm>
          <a:prstGeom prst="rect">
            <a:avLst/>
          </a:prstGeom>
          <a:noFill/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000" b="1" dirty="0"/>
              <a:t>Q</a:t>
            </a:r>
          </a:p>
        </p:txBody>
      </p:sp>
      <p:sp>
        <p:nvSpPr>
          <p:cNvPr id="18" name="Isosceles Triangle 17"/>
          <p:cNvSpPr/>
          <p:nvPr/>
        </p:nvSpPr>
        <p:spPr>
          <a:xfrm>
            <a:off x="2616700" y="3098657"/>
            <a:ext cx="242905" cy="163229"/>
          </a:xfrm>
          <a:prstGeom prst="triangl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61008" y="4879548"/>
            <a:ext cx="534389" cy="50902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435276" y="4843922"/>
            <a:ext cx="292928" cy="400110"/>
          </a:xfrm>
          <a:prstGeom prst="rect">
            <a:avLst/>
          </a:prstGeom>
          <a:noFill/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45068" y="4847074"/>
            <a:ext cx="320633" cy="400110"/>
          </a:xfrm>
          <a:prstGeom prst="rect">
            <a:avLst/>
          </a:prstGeom>
          <a:noFill/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000" b="1" dirty="0"/>
              <a:t>Q</a:t>
            </a:r>
          </a:p>
        </p:txBody>
      </p:sp>
      <p:sp>
        <p:nvSpPr>
          <p:cNvPr id="22" name="Isosceles Triangle 21"/>
          <p:cNvSpPr/>
          <p:nvPr/>
        </p:nvSpPr>
        <p:spPr>
          <a:xfrm>
            <a:off x="2603781" y="5211487"/>
            <a:ext cx="242905" cy="163229"/>
          </a:xfrm>
          <a:prstGeom prst="triangl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1980553" y="5954677"/>
            <a:ext cx="6748335" cy="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788199" y="5037431"/>
            <a:ext cx="685128" cy="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147104" y="4298174"/>
            <a:ext cx="319617" cy="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847588" y="2937868"/>
            <a:ext cx="622844" cy="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617443" y="3538007"/>
            <a:ext cx="492443" cy="369332"/>
          </a:xfrm>
          <a:prstGeom prst="rect">
            <a:avLst/>
          </a:prstGeom>
          <a:noFill/>
          <a:ln w="28575">
            <a:noFill/>
          </a:ln>
          <a:effectLst/>
        </p:spPr>
        <p:txBody>
          <a:bodyPr vert="vert" wrap="square" rtlCol="0">
            <a:spAutoFit/>
          </a:bodyPr>
          <a:lstStyle/>
          <a:p>
            <a:r>
              <a:rPr lang="en-US" sz="2000" b="1" dirty="0"/>
              <a:t>….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410431" y="3500729"/>
            <a:ext cx="292928" cy="400110"/>
          </a:xfrm>
          <a:prstGeom prst="rect">
            <a:avLst/>
          </a:prstGeom>
          <a:noFill/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M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2332645" y="3373615"/>
            <a:ext cx="0" cy="2584281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341467" y="3388310"/>
            <a:ext cx="386737" cy="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733492" y="3256882"/>
            <a:ext cx="0" cy="138682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333605" y="4763013"/>
            <a:ext cx="386737" cy="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718963" y="4632369"/>
            <a:ext cx="0" cy="138682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333610" y="5508770"/>
            <a:ext cx="386737" cy="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718968" y="5372902"/>
            <a:ext cx="0" cy="138682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9082" y="5649134"/>
            <a:ext cx="2273991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b="1" dirty="0"/>
              <a:t>Interface Clock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609954" y="5352873"/>
            <a:ext cx="534389" cy="50902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584222" y="5317247"/>
            <a:ext cx="292928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794014" y="5320399"/>
            <a:ext cx="320633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b="1" dirty="0"/>
              <a:t>Q</a:t>
            </a:r>
          </a:p>
        </p:txBody>
      </p:sp>
      <p:sp>
        <p:nvSpPr>
          <p:cNvPr id="41" name="Isosceles Triangle 40"/>
          <p:cNvSpPr/>
          <p:nvPr/>
        </p:nvSpPr>
        <p:spPr>
          <a:xfrm>
            <a:off x="6752727" y="5697338"/>
            <a:ext cx="242905" cy="163229"/>
          </a:xfrm>
          <a:prstGeom prst="triangl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8442971" y="5352873"/>
            <a:ext cx="534389" cy="50902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8417239" y="5317247"/>
            <a:ext cx="292928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627031" y="5320399"/>
            <a:ext cx="320633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b="1" dirty="0"/>
              <a:t>Q</a:t>
            </a:r>
          </a:p>
        </p:txBody>
      </p:sp>
      <p:sp>
        <p:nvSpPr>
          <p:cNvPr id="45" name="Isosceles Triangle 44"/>
          <p:cNvSpPr/>
          <p:nvPr/>
        </p:nvSpPr>
        <p:spPr>
          <a:xfrm>
            <a:off x="8585744" y="5697338"/>
            <a:ext cx="242905" cy="163229"/>
          </a:xfrm>
          <a:prstGeom prst="triangl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5299661" y="5363391"/>
            <a:ext cx="534389" cy="50902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5246119" y="5327765"/>
            <a:ext cx="292928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508773" y="5318391"/>
            <a:ext cx="320633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b="1" dirty="0"/>
              <a:t>Q</a:t>
            </a:r>
          </a:p>
        </p:txBody>
      </p:sp>
      <p:sp>
        <p:nvSpPr>
          <p:cNvPr id="51" name="Isosceles Triangle 50"/>
          <p:cNvSpPr/>
          <p:nvPr/>
        </p:nvSpPr>
        <p:spPr>
          <a:xfrm>
            <a:off x="5442434" y="5707856"/>
            <a:ext cx="242905" cy="163229"/>
          </a:xfrm>
          <a:prstGeom prst="triangl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6604257" y="2137345"/>
            <a:ext cx="534389" cy="50902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6578525" y="2101719"/>
            <a:ext cx="292928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788317" y="2104871"/>
            <a:ext cx="320633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b="1" dirty="0"/>
              <a:t>Q</a:t>
            </a:r>
          </a:p>
        </p:txBody>
      </p:sp>
      <p:sp>
        <p:nvSpPr>
          <p:cNvPr id="55" name="Isosceles Triangle 54"/>
          <p:cNvSpPr/>
          <p:nvPr/>
        </p:nvSpPr>
        <p:spPr>
          <a:xfrm>
            <a:off x="6747030" y="2481810"/>
            <a:ext cx="242905" cy="163229"/>
          </a:xfrm>
          <a:prstGeom prst="triangl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hord 243"/>
          <p:cNvSpPr/>
          <p:nvPr/>
        </p:nvSpPr>
        <p:spPr>
          <a:xfrm>
            <a:off x="4851168" y="1826608"/>
            <a:ext cx="183887" cy="294075"/>
          </a:xfrm>
          <a:custGeom>
            <a:avLst/>
            <a:gdLst/>
            <a:ahLst/>
            <a:cxnLst/>
            <a:rect l="l" t="t" r="r" b="b"/>
            <a:pathLst>
              <a:path w="422348" h="255923">
                <a:moveTo>
                  <a:pt x="418228" y="255923"/>
                </a:moveTo>
                <a:lnTo>
                  <a:pt x="400927" y="253891"/>
                </a:lnTo>
                <a:lnTo>
                  <a:pt x="402131" y="255922"/>
                </a:lnTo>
                <a:cubicBezTo>
                  <a:pt x="180040" y="255922"/>
                  <a:pt x="0" y="198632"/>
                  <a:pt x="0" y="127961"/>
                </a:cubicBezTo>
                <a:cubicBezTo>
                  <a:pt x="0" y="57290"/>
                  <a:pt x="180040" y="0"/>
                  <a:pt x="402131" y="0"/>
                </a:cubicBezTo>
                <a:lnTo>
                  <a:pt x="400795" y="2254"/>
                </a:lnTo>
                <a:lnTo>
                  <a:pt x="422348" y="24"/>
                </a:lnTo>
                <a:cubicBezTo>
                  <a:pt x="420975" y="85324"/>
                  <a:pt x="419601" y="170623"/>
                  <a:pt x="418228" y="255923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182006" y="2137345"/>
            <a:ext cx="534389" cy="50902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8156274" y="2101719"/>
            <a:ext cx="292928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366066" y="2104871"/>
            <a:ext cx="320633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b="1" dirty="0"/>
              <a:t>Q</a:t>
            </a:r>
          </a:p>
        </p:txBody>
      </p:sp>
      <p:sp>
        <p:nvSpPr>
          <p:cNvPr id="60" name="Isosceles Triangle 59"/>
          <p:cNvSpPr/>
          <p:nvPr/>
        </p:nvSpPr>
        <p:spPr>
          <a:xfrm>
            <a:off x="8324779" y="2481810"/>
            <a:ext cx="242905" cy="163229"/>
          </a:xfrm>
          <a:prstGeom prst="triangl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5681135" y="2147863"/>
            <a:ext cx="534389" cy="50902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5655403" y="2112237"/>
            <a:ext cx="292928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865195" y="2115389"/>
            <a:ext cx="320633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b="1" dirty="0"/>
              <a:t>Q</a:t>
            </a:r>
          </a:p>
        </p:txBody>
      </p:sp>
      <p:sp>
        <p:nvSpPr>
          <p:cNvPr id="65" name="Isosceles Triangle 64"/>
          <p:cNvSpPr/>
          <p:nvPr/>
        </p:nvSpPr>
        <p:spPr>
          <a:xfrm>
            <a:off x="5823908" y="2496388"/>
            <a:ext cx="242905" cy="163229"/>
          </a:xfrm>
          <a:prstGeom prst="triangl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Chord 243"/>
          <p:cNvSpPr/>
          <p:nvPr/>
        </p:nvSpPr>
        <p:spPr>
          <a:xfrm>
            <a:off x="4852177" y="2405243"/>
            <a:ext cx="182878" cy="294075"/>
          </a:xfrm>
          <a:custGeom>
            <a:avLst/>
            <a:gdLst/>
            <a:ahLst/>
            <a:cxnLst/>
            <a:rect l="l" t="t" r="r" b="b"/>
            <a:pathLst>
              <a:path w="422348" h="255923">
                <a:moveTo>
                  <a:pt x="418228" y="255923"/>
                </a:moveTo>
                <a:lnTo>
                  <a:pt x="400927" y="253891"/>
                </a:lnTo>
                <a:lnTo>
                  <a:pt x="402131" y="255922"/>
                </a:lnTo>
                <a:cubicBezTo>
                  <a:pt x="180040" y="255922"/>
                  <a:pt x="0" y="198632"/>
                  <a:pt x="0" y="127961"/>
                </a:cubicBezTo>
                <a:cubicBezTo>
                  <a:pt x="0" y="57290"/>
                  <a:pt x="180040" y="0"/>
                  <a:pt x="402131" y="0"/>
                </a:cubicBezTo>
                <a:lnTo>
                  <a:pt x="400795" y="2254"/>
                </a:lnTo>
                <a:lnTo>
                  <a:pt x="422348" y="24"/>
                </a:lnTo>
                <a:cubicBezTo>
                  <a:pt x="420975" y="85324"/>
                  <a:pt x="419601" y="170623"/>
                  <a:pt x="418228" y="255923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/>
          <p:nvPr/>
        </p:nvCxnSpPr>
        <p:spPr>
          <a:xfrm>
            <a:off x="5180176" y="5529906"/>
            <a:ext cx="128143" cy="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6496359" y="5519468"/>
            <a:ext cx="128143" cy="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Chord 243"/>
          <p:cNvSpPr/>
          <p:nvPr/>
        </p:nvSpPr>
        <p:spPr>
          <a:xfrm rot="10800000">
            <a:off x="6342379" y="5405482"/>
            <a:ext cx="182879" cy="220943"/>
          </a:xfrm>
          <a:custGeom>
            <a:avLst/>
            <a:gdLst/>
            <a:ahLst/>
            <a:cxnLst/>
            <a:rect l="l" t="t" r="r" b="b"/>
            <a:pathLst>
              <a:path w="422348" h="255923">
                <a:moveTo>
                  <a:pt x="418228" y="255923"/>
                </a:moveTo>
                <a:lnTo>
                  <a:pt x="400927" y="253891"/>
                </a:lnTo>
                <a:lnTo>
                  <a:pt x="402131" y="255922"/>
                </a:lnTo>
                <a:cubicBezTo>
                  <a:pt x="180040" y="255922"/>
                  <a:pt x="0" y="198632"/>
                  <a:pt x="0" y="127961"/>
                </a:cubicBezTo>
                <a:cubicBezTo>
                  <a:pt x="0" y="57290"/>
                  <a:pt x="180040" y="0"/>
                  <a:pt x="402131" y="0"/>
                </a:cubicBezTo>
                <a:lnTo>
                  <a:pt x="400795" y="2254"/>
                </a:lnTo>
                <a:lnTo>
                  <a:pt x="422348" y="24"/>
                </a:lnTo>
                <a:cubicBezTo>
                  <a:pt x="420975" y="85324"/>
                  <a:pt x="419601" y="170623"/>
                  <a:pt x="418228" y="255923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hord 243"/>
          <p:cNvSpPr/>
          <p:nvPr/>
        </p:nvSpPr>
        <p:spPr>
          <a:xfrm rot="10800000">
            <a:off x="5046203" y="5417348"/>
            <a:ext cx="183886" cy="220943"/>
          </a:xfrm>
          <a:custGeom>
            <a:avLst/>
            <a:gdLst/>
            <a:ahLst/>
            <a:cxnLst/>
            <a:rect l="l" t="t" r="r" b="b"/>
            <a:pathLst>
              <a:path w="422348" h="255923">
                <a:moveTo>
                  <a:pt x="418228" y="255923"/>
                </a:moveTo>
                <a:lnTo>
                  <a:pt x="400927" y="253891"/>
                </a:lnTo>
                <a:lnTo>
                  <a:pt x="402131" y="255922"/>
                </a:lnTo>
                <a:cubicBezTo>
                  <a:pt x="180040" y="255922"/>
                  <a:pt x="0" y="198632"/>
                  <a:pt x="0" y="127961"/>
                </a:cubicBezTo>
                <a:cubicBezTo>
                  <a:pt x="0" y="57290"/>
                  <a:pt x="180040" y="0"/>
                  <a:pt x="402131" y="0"/>
                </a:cubicBezTo>
                <a:lnTo>
                  <a:pt x="400795" y="2254"/>
                </a:lnTo>
                <a:lnTo>
                  <a:pt x="422348" y="24"/>
                </a:lnTo>
                <a:cubicBezTo>
                  <a:pt x="420975" y="85324"/>
                  <a:pt x="419601" y="170623"/>
                  <a:pt x="418228" y="255923"/>
                </a:cubicBezTo>
                <a:close/>
              </a:path>
            </a:pathLst>
          </a:custGeom>
          <a:solidFill>
            <a:schemeClr val="accent2">
              <a:lumMod val="25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/>
          <p:cNvCxnSpPr/>
          <p:nvPr/>
        </p:nvCxnSpPr>
        <p:spPr>
          <a:xfrm>
            <a:off x="8319465" y="5521556"/>
            <a:ext cx="128143" cy="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269356" y="2801863"/>
            <a:ext cx="0" cy="3183959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3257337" y="2793829"/>
            <a:ext cx="5202970" cy="15697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941871" y="2647095"/>
            <a:ext cx="0" cy="138682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6858357" y="2649183"/>
            <a:ext cx="0" cy="138682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8455653" y="2638745"/>
            <a:ext cx="0" cy="138682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023188" y="1902930"/>
            <a:ext cx="3809259" cy="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6342063" y="2045855"/>
            <a:ext cx="0" cy="297279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223718" y="2340334"/>
            <a:ext cx="128143" cy="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5048794" y="1976244"/>
            <a:ext cx="2207669" cy="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5026775" y="2062117"/>
            <a:ext cx="1315288" cy="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7262698" y="1974006"/>
            <a:ext cx="0" cy="327007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7124510" y="2291463"/>
            <a:ext cx="128143" cy="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8837690" y="1893574"/>
            <a:ext cx="0" cy="395679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8714102" y="2284358"/>
            <a:ext cx="128143" cy="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Oval 85"/>
          <p:cNvSpPr/>
          <p:nvPr/>
        </p:nvSpPr>
        <p:spPr>
          <a:xfrm>
            <a:off x="4753019" y="1923885"/>
            <a:ext cx="91280" cy="98269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5145252" y="2305028"/>
            <a:ext cx="91280" cy="98269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5190892" y="1906080"/>
            <a:ext cx="0" cy="297279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043932" y="2499330"/>
            <a:ext cx="155053" cy="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Isosceles Triangle 89"/>
          <p:cNvSpPr/>
          <p:nvPr/>
        </p:nvSpPr>
        <p:spPr>
          <a:xfrm rot="10800000">
            <a:off x="5118909" y="2146620"/>
            <a:ext cx="145522" cy="163229"/>
          </a:xfrm>
          <a:prstGeom prst="triangl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/>
          <p:cNvCxnSpPr/>
          <p:nvPr/>
        </p:nvCxnSpPr>
        <p:spPr>
          <a:xfrm>
            <a:off x="5186531" y="2410258"/>
            <a:ext cx="0" cy="94723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5339482" y="1989198"/>
            <a:ext cx="0" cy="579314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5038276" y="2561332"/>
            <a:ext cx="302154" cy="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5478504" y="2054497"/>
            <a:ext cx="0" cy="579314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5033083" y="2625516"/>
            <a:ext cx="442384" cy="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95"/>
          <p:cNvSpPr/>
          <p:nvPr/>
        </p:nvSpPr>
        <p:spPr>
          <a:xfrm>
            <a:off x="5156350" y="1866678"/>
            <a:ext cx="78557" cy="72504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304739" y="1942873"/>
            <a:ext cx="78557" cy="72504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5441095" y="2031099"/>
            <a:ext cx="78557" cy="72504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/>
          <p:cNvCxnSpPr/>
          <p:nvPr/>
        </p:nvCxnSpPr>
        <p:spPr>
          <a:xfrm>
            <a:off x="8718847" y="5844711"/>
            <a:ext cx="0" cy="138682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6876191" y="5858566"/>
            <a:ext cx="0" cy="138682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5560005" y="5858561"/>
            <a:ext cx="0" cy="138682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9059360" y="5027321"/>
            <a:ext cx="0" cy="526649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8960746" y="5541958"/>
            <a:ext cx="105904" cy="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Cloud 103"/>
          <p:cNvSpPr/>
          <p:nvPr/>
        </p:nvSpPr>
        <p:spPr>
          <a:xfrm>
            <a:off x="164584" y="2634120"/>
            <a:ext cx="1989346" cy="2892214"/>
          </a:xfrm>
          <a:prstGeom prst="cloud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637648" y="3883919"/>
            <a:ext cx="1122075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b="1" dirty="0"/>
              <a:t>Internal Logic</a:t>
            </a:r>
          </a:p>
        </p:txBody>
      </p:sp>
      <p:cxnSp>
        <p:nvCxnSpPr>
          <p:cNvPr id="107" name="Straight Connector 106"/>
          <p:cNvCxnSpPr/>
          <p:nvPr/>
        </p:nvCxnSpPr>
        <p:spPr>
          <a:xfrm>
            <a:off x="3625794" y="1953116"/>
            <a:ext cx="1103407" cy="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3639155" y="1972928"/>
            <a:ext cx="2711" cy="3212493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3643049" y="5165609"/>
            <a:ext cx="4024160" cy="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8068442" y="5156623"/>
            <a:ext cx="0" cy="327007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8064162" y="5476298"/>
            <a:ext cx="101840" cy="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6196915" y="5157413"/>
            <a:ext cx="0" cy="327007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6187847" y="5474692"/>
            <a:ext cx="164014" cy="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4785425" y="5179966"/>
            <a:ext cx="0" cy="395679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4798826" y="5570436"/>
            <a:ext cx="264146" cy="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Oval 115"/>
          <p:cNvSpPr/>
          <p:nvPr/>
        </p:nvSpPr>
        <p:spPr>
          <a:xfrm>
            <a:off x="4879502" y="4978346"/>
            <a:ext cx="136945" cy="127340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Connector 116"/>
          <p:cNvCxnSpPr>
            <a:stCxn id="116" idx="2"/>
            <a:endCxn id="116" idx="6"/>
          </p:cNvCxnSpPr>
          <p:nvPr/>
        </p:nvCxnSpPr>
        <p:spPr>
          <a:xfrm>
            <a:off x="4879502" y="5042016"/>
            <a:ext cx="13694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V="1">
            <a:off x="4944908" y="4989307"/>
            <a:ext cx="0" cy="12734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4933033" y="5105686"/>
            <a:ext cx="0" cy="395679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4932320" y="5501365"/>
            <a:ext cx="128143" cy="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5829406" y="5562725"/>
            <a:ext cx="181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121095" y="5561414"/>
            <a:ext cx="2197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>
            <a:off x="7134218" y="5548469"/>
            <a:ext cx="181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7962270" y="5559759"/>
            <a:ext cx="2197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/>
          <p:cNvSpPr/>
          <p:nvPr/>
        </p:nvSpPr>
        <p:spPr>
          <a:xfrm>
            <a:off x="5991873" y="5502809"/>
            <a:ext cx="136945" cy="127340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>
            <a:stCxn id="125" idx="2"/>
            <a:endCxn id="125" idx="6"/>
          </p:cNvCxnSpPr>
          <p:nvPr/>
        </p:nvCxnSpPr>
        <p:spPr>
          <a:xfrm>
            <a:off x="5991873" y="5566479"/>
            <a:ext cx="13694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6057279" y="5513770"/>
            <a:ext cx="0" cy="12734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Oval 127"/>
          <p:cNvSpPr/>
          <p:nvPr/>
        </p:nvSpPr>
        <p:spPr>
          <a:xfrm>
            <a:off x="7276538" y="5490404"/>
            <a:ext cx="136945" cy="127340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Connector 128"/>
          <p:cNvCxnSpPr>
            <a:stCxn id="128" idx="2"/>
            <a:endCxn id="128" idx="6"/>
          </p:cNvCxnSpPr>
          <p:nvPr/>
        </p:nvCxnSpPr>
        <p:spPr>
          <a:xfrm>
            <a:off x="7276538" y="5554074"/>
            <a:ext cx="13694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341944" y="5501365"/>
            <a:ext cx="0" cy="12734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4977855" y="5042016"/>
            <a:ext cx="4081505" cy="0"/>
          </a:xfrm>
          <a:prstGeom prst="line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Rectangle 131"/>
          <p:cNvSpPr/>
          <p:nvPr/>
        </p:nvSpPr>
        <p:spPr>
          <a:xfrm>
            <a:off x="6586460" y="3724664"/>
            <a:ext cx="534389" cy="50902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/>
          <p:cNvSpPr txBox="1"/>
          <p:nvPr/>
        </p:nvSpPr>
        <p:spPr>
          <a:xfrm>
            <a:off x="6560728" y="3689038"/>
            <a:ext cx="292928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6770520" y="3692190"/>
            <a:ext cx="320633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b="1" dirty="0"/>
              <a:t>Q</a:t>
            </a:r>
          </a:p>
        </p:txBody>
      </p:sp>
      <p:sp>
        <p:nvSpPr>
          <p:cNvPr id="135" name="Isosceles Triangle 134"/>
          <p:cNvSpPr/>
          <p:nvPr/>
        </p:nvSpPr>
        <p:spPr>
          <a:xfrm>
            <a:off x="6729233" y="4069129"/>
            <a:ext cx="242905" cy="163229"/>
          </a:xfrm>
          <a:prstGeom prst="triangl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8419477" y="3724664"/>
            <a:ext cx="534389" cy="50902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/>
          <p:cNvSpPr txBox="1"/>
          <p:nvPr/>
        </p:nvSpPr>
        <p:spPr>
          <a:xfrm>
            <a:off x="8393745" y="3689038"/>
            <a:ext cx="292928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8603537" y="3692190"/>
            <a:ext cx="320633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b="1" dirty="0"/>
              <a:t>Q</a:t>
            </a:r>
          </a:p>
        </p:txBody>
      </p:sp>
      <p:sp>
        <p:nvSpPr>
          <p:cNvPr id="139" name="Isosceles Triangle 138"/>
          <p:cNvSpPr/>
          <p:nvPr/>
        </p:nvSpPr>
        <p:spPr>
          <a:xfrm>
            <a:off x="8562250" y="4069129"/>
            <a:ext cx="242905" cy="163229"/>
          </a:xfrm>
          <a:prstGeom prst="triangl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5276167" y="3735182"/>
            <a:ext cx="534389" cy="50902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/>
          <p:cNvSpPr txBox="1"/>
          <p:nvPr/>
        </p:nvSpPr>
        <p:spPr>
          <a:xfrm>
            <a:off x="5222625" y="3699556"/>
            <a:ext cx="292928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5485279" y="3690182"/>
            <a:ext cx="320633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b="1" dirty="0"/>
              <a:t>Q</a:t>
            </a:r>
          </a:p>
        </p:txBody>
      </p:sp>
      <p:sp>
        <p:nvSpPr>
          <p:cNvPr id="144" name="Isosceles Triangle 143"/>
          <p:cNvSpPr/>
          <p:nvPr/>
        </p:nvSpPr>
        <p:spPr>
          <a:xfrm>
            <a:off x="5418940" y="4079647"/>
            <a:ext cx="242905" cy="163229"/>
          </a:xfrm>
          <a:prstGeom prst="triangl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Straight Connector 144"/>
          <p:cNvCxnSpPr/>
          <p:nvPr/>
        </p:nvCxnSpPr>
        <p:spPr>
          <a:xfrm>
            <a:off x="5156682" y="3901697"/>
            <a:ext cx="128143" cy="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6472865" y="3891259"/>
            <a:ext cx="128143" cy="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7" name="Chord 243"/>
          <p:cNvSpPr/>
          <p:nvPr/>
        </p:nvSpPr>
        <p:spPr>
          <a:xfrm rot="10800000">
            <a:off x="6318885" y="3787001"/>
            <a:ext cx="182879" cy="220943"/>
          </a:xfrm>
          <a:custGeom>
            <a:avLst/>
            <a:gdLst/>
            <a:ahLst/>
            <a:cxnLst/>
            <a:rect l="l" t="t" r="r" b="b"/>
            <a:pathLst>
              <a:path w="422348" h="255923">
                <a:moveTo>
                  <a:pt x="418228" y="255923"/>
                </a:moveTo>
                <a:lnTo>
                  <a:pt x="400927" y="253891"/>
                </a:lnTo>
                <a:lnTo>
                  <a:pt x="402131" y="255922"/>
                </a:lnTo>
                <a:cubicBezTo>
                  <a:pt x="180040" y="255922"/>
                  <a:pt x="0" y="198632"/>
                  <a:pt x="0" y="127961"/>
                </a:cubicBezTo>
                <a:cubicBezTo>
                  <a:pt x="0" y="57290"/>
                  <a:pt x="180040" y="0"/>
                  <a:pt x="402131" y="0"/>
                </a:cubicBezTo>
                <a:lnTo>
                  <a:pt x="400795" y="2254"/>
                </a:lnTo>
                <a:lnTo>
                  <a:pt x="422348" y="24"/>
                </a:lnTo>
                <a:cubicBezTo>
                  <a:pt x="420975" y="85324"/>
                  <a:pt x="419601" y="170623"/>
                  <a:pt x="418228" y="255923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hord 243"/>
          <p:cNvSpPr/>
          <p:nvPr/>
        </p:nvSpPr>
        <p:spPr>
          <a:xfrm rot="10800000">
            <a:off x="5022709" y="3789139"/>
            <a:ext cx="183886" cy="220943"/>
          </a:xfrm>
          <a:custGeom>
            <a:avLst/>
            <a:gdLst/>
            <a:ahLst/>
            <a:cxnLst/>
            <a:rect l="l" t="t" r="r" b="b"/>
            <a:pathLst>
              <a:path w="422348" h="255923">
                <a:moveTo>
                  <a:pt x="418228" y="255923"/>
                </a:moveTo>
                <a:lnTo>
                  <a:pt x="400927" y="253891"/>
                </a:lnTo>
                <a:lnTo>
                  <a:pt x="402131" y="255922"/>
                </a:lnTo>
                <a:cubicBezTo>
                  <a:pt x="180040" y="255922"/>
                  <a:pt x="0" y="198632"/>
                  <a:pt x="0" y="127961"/>
                </a:cubicBezTo>
                <a:cubicBezTo>
                  <a:pt x="0" y="57290"/>
                  <a:pt x="180040" y="0"/>
                  <a:pt x="402131" y="0"/>
                </a:cubicBezTo>
                <a:lnTo>
                  <a:pt x="400795" y="2254"/>
                </a:lnTo>
                <a:lnTo>
                  <a:pt x="422348" y="24"/>
                </a:lnTo>
                <a:cubicBezTo>
                  <a:pt x="420975" y="85324"/>
                  <a:pt x="419601" y="170623"/>
                  <a:pt x="418228" y="255923"/>
                </a:cubicBezTo>
                <a:close/>
              </a:path>
            </a:pathLst>
          </a:custGeom>
          <a:solidFill>
            <a:schemeClr val="accent2">
              <a:lumMod val="25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9" name="Straight Connector 148"/>
          <p:cNvCxnSpPr/>
          <p:nvPr/>
        </p:nvCxnSpPr>
        <p:spPr>
          <a:xfrm>
            <a:off x="8295971" y="3893347"/>
            <a:ext cx="128143" cy="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>
            <a:off x="8695353" y="4216502"/>
            <a:ext cx="0" cy="88246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H="1">
            <a:off x="6850685" y="4230357"/>
            <a:ext cx="2012" cy="82614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5536511" y="4230352"/>
            <a:ext cx="0" cy="77577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9035866" y="3399112"/>
            <a:ext cx="0" cy="526649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8937252" y="3913749"/>
            <a:ext cx="105904" cy="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V="1">
            <a:off x="4484143" y="3537401"/>
            <a:ext cx="3237028" cy="1088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>
            <a:off x="8044948" y="3528414"/>
            <a:ext cx="0" cy="327007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8040668" y="3848089"/>
            <a:ext cx="101840" cy="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6173624" y="3529204"/>
            <a:ext cx="0" cy="327007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6164353" y="3856211"/>
            <a:ext cx="164014" cy="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4771456" y="3551757"/>
            <a:ext cx="0" cy="395679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4756282" y="3942227"/>
            <a:ext cx="264146" cy="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2" name="Oval 161"/>
          <p:cNvSpPr/>
          <p:nvPr/>
        </p:nvSpPr>
        <p:spPr>
          <a:xfrm>
            <a:off x="4856008" y="3350137"/>
            <a:ext cx="136945" cy="127340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3" name="Straight Connector 162"/>
          <p:cNvCxnSpPr>
            <a:stCxn id="162" idx="2"/>
            <a:endCxn id="162" idx="6"/>
          </p:cNvCxnSpPr>
          <p:nvPr/>
        </p:nvCxnSpPr>
        <p:spPr>
          <a:xfrm>
            <a:off x="4856008" y="3413807"/>
            <a:ext cx="13694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flipV="1">
            <a:off x="4921414" y="3361098"/>
            <a:ext cx="0" cy="12734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4909539" y="3477477"/>
            <a:ext cx="0" cy="395679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4908826" y="3873156"/>
            <a:ext cx="128143" cy="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/>
          <p:nvPr/>
        </p:nvCxnSpPr>
        <p:spPr>
          <a:xfrm>
            <a:off x="5805912" y="3944244"/>
            <a:ext cx="181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>
            <a:off x="6107329" y="3942933"/>
            <a:ext cx="2197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>
            <a:off x="7110724" y="3920260"/>
            <a:ext cx="181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>
            <a:off x="7938776" y="3931550"/>
            <a:ext cx="2197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1" name="Oval 170"/>
          <p:cNvSpPr/>
          <p:nvPr/>
        </p:nvSpPr>
        <p:spPr>
          <a:xfrm>
            <a:off x="5968379" y="3884328"/>
            <a:ext cx="136945" cy="127340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2" name="Straight Connector 171"/>
          <p:cNvCxnSpPr>
            <a:stCxn id="171" idx="2"/>
            <a:endCxn id="171" idx="6"/>
          </p:cNvCxnSpPr>
          <p:nvPr/>
        </p:nvCxnSpPr>
        <p:spPr>
          <a:xfrm>
            <a:off x="5968379" y="3947998"/>
            <a:ext cx="13694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 flipV="1">
            <a:off x="6033785" y="3895289"/>
            <a:ext cx="0" cy="12734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4" name="Oval 173"/>
          <p:cNvSpPr/>
          <p:nvPr/>
        </p:nvSpPr>
        <p:spPr>
          <a:xfrm>
            <a:off x="7253044" y="3862195"/>
            <a:ext cx="136945" cy="127340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5" name="Straight Connector 174"/>
          <p:cNvCxnSpPr>
            <a:stCxn id="174" idx="2"/>
            <a:endCxn id="174" idx="6"/>
          </p:cNvCxnSpPr>
          <p:nvPr/>
        </p:nvCxnSpPr>
        <p:spPr>
          <a:xfrm>
            <a:off x="7253044" y="3925865"/>
            <a:ext cx="13694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V="1">
            <a:off x="7318450" y="3873156"/>
            <a:ext cx="0" cy="12734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4954361" y="3413807"/>
            <a:ext cx="4081505" cy="0"/>
          </a:xfrm>
          <a:prstGeom prst="line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3037509" y="3009356"/>
            <a:ext cx="4284008" cy="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V="1">
            <a:off x="3891847" y="3160162"/>
            <a:ext cx="2141938" cy="10584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0" name="TextBox 179"/>
          <p:cNvSpPr txBox="1"/>
          <p:nvPr/>
        </p:nvSpPr>
        <p:spPr>
          <a:xfrm>
            <a:off x="7430063" y="2173478"/>
            <a:ext cx="492443" cy="400110"/>
          </a:xfrm>
          <a:prstGeom prst="rect">
            <a:avLst/>
          </a:prstGeom>
          <a:noFill/>
          <a:ln w="28575">
            <a:noFill/>
          </a:ln>
          <a:effectLst/>
        </p:spPr>
        <p:txBody>
          <a:bodyPr vert="horz" wrap="square" rtlCol="0">
            <a:spAutoFit/>
          </a:bodyPr>
          <a:lstStyle/>
          <a:p>
            <a:r>
              <a:rPr lang="en-US" sz="2000" b="1" dirty="0"/>
              <a:t>….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7464853" y="2062117"/>
            <a:ext cx="292928" cy="400110"/>
          </a:xfrm>
          <a:prstGeom prst="rect">
            <a:avLst/>
          </a:prstGeom>
          <a:noFill/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C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7405333" y="3805901"/>
            <a:ext cx="492443" cy="400110"/>
          </a:xfrm>
          <a:prstGeom prst="rect">
            <a:avLst/>
          </a:prstGeom>
          <a:noFill/>
          <a:ln w="28575">
            <a:noFill/>
          </a:ln>
          <a:effectLst/>
        </p:spPr>
        <p:txBody>
          <a:bodyPr vert="horz" wrap="square" rtlCol="0">
            <a:spAutoFit/>
          </a:bodyPr>
          <a:lstStyle/>
          <a:p>
            <a:r>
              <a:rPr lang="en-US" sz="2000" b="1" dirty="0"/>
              <a:t>….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7440123" y="3694540"/>
            <a:ext cx="292928" cy="400110"/>
          </a:xfrm>
          <a:prstGeom prst="rect">
            <a:avLst/>
          </a:prstGeom>
          <a:noFill/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K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7431582" y="5399213"/>
            <a:ext cx="492443" cy="400110"/>
          </a:xfrm>
          <a:prstGeom prst="rect">
            <a:avLst/>
          </a:prstGeom>
          <a:noFill/>
          <a:ln w="28575">
            <a:noFill/>
          </a:ln>
          <a:effectLst/>
        </p:spPr>
        <p:txBody>
          <a:bodyPr vert="horz" wrap="square" rtlCol="0">
            <a:spAutoFit/>
          </a:bodyPr>
          <a:lstStyle/>
          <a:p>
            <a:r>
              <a:rPr lang="en-US" sz="2000" b="1" dirty="0"/>
              <a:t>….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7466372" y="5287852"/>
            <a:ext cx="292928" cy="400110"/>
          </a:xfrm>
          <a:prstGeom prst="rect">
            <a:avLst/>
          </a:prstGeom>
          <a:noFill/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K</a:t>
            </a:r>
          </a:p>
        </p:txBody>
      </p:sp>
      <p:cxnSp>
        <p:nvCxnSpPr>
          <p:cNvPr id="186" name="Straight Arrow Connector 185"/>
          <p:cNvCxnSpPr>
            <a:endCxn id="162" idx="2"/>
          </p:cNvCxnSpPr>
          <p:nvPr/>
        </p:nvCxnSpPr>
        <p:spPr>
          <a:xfrm flipV="1">
            <a:off x="4207811" y="3413807"/>
            <a:ext cx="648197" cy="72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>
            <a:off x="4498848" y="2553014"/>
            <a:ext cx="0" cy="99442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>
            <a:off x="3411439" y="4667489"/>
            <a:ext cx="3930505" cy="11014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>
            <a:off x="4500300" y="2558217"/>
            <a:ext cx="231106" cy="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>
            <a:endCxn id="174" idx="0"/>
          </p:cNvCxnSpPr>
          <p:nvPr/>
        </p:nvCxnSpPr>
        <p:spPr>
          <a:xfrm>
            <a:off x="7315818" y="3026622"/>
            <a:ext cx="5699" cy="8355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/>
          <p:nvPr/>
        </p:nvCxnSpPr>
        <p:spPr>
          <a:xfrm>
            <a:off x="6025511" y="3155098"/>
            <a:ext cx="0" cy="718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>
            <a:off x="7341944" y="4681480"/>
            <a:ext cx="0" cy="8322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/>
          <p:nvPr/>
        </p:nvCxnSpPr>
        <p:spPr>
          <a:xfrm>
            <a:off x="6059713" y="4763013"/>
            <a:ext cx="0" cy="7620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V="1">
            <a:off x="3891847" y="4763013"/>
            <a:ext cx="2178944" cy="8038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>
            <a:off x="3891847" y="3169687"/>
            <a:ext cx="0" cy="1601364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4207811" y="3421670"/>
            <a:ext cx="0" cy="1605651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/>
          <p:nvPr/>
        </p:nvCxnSpPr>
        <p:spPr>
          <a:xfrm>
            <a:off x="4207811" y="5018061"/>
            <a:ext cx="692267" cy="70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>
            <a:off x="3416853" y="3028192"/>
            <a:ext cx="0" cy="1653288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>
            <a:off x="2982244" y="4406662"/>
            <a:ext cx="911906" cy="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 flipV="1">
            <a:off x="2965701" y="5018061"/>
            <a:ext cx="1299009" cy="926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1" name="Oval 200"/>
          <p:cNvSpPr/>
          <p:nvPr/>
        </p:nvSpPr>
        <p:spPr>
          <a:xfrm>
            <a:off x="4725966" y="3498202"/>
            <a:ext cx="78557" cy="72504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/>
          <p:cNvSpPr/>
          <p:nvPr/>
        </p:nvSpPr>
        <p:spPr>
          <a:xfrm>
            <a:off x="6134345" y="3508984"/>
            <a:ext cx="78557" cy="72504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/>
          <p:cNvSpPr/>
          <p:nvPr/>
        </p:nvSpPr>
        <p:spPr>
          <a:xfrm>
            <a:off x="3852385" y="4384079"/>
            <a:ext cx="78557" cy="72504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3380580" y="2973152"/>
            <a:ext cx="78557" cy="72504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/>
          <p:cNvSpPr/>
          <p:nvPr/>
        </p:nvSpPr>
        <p:spPr>
          <a:xfrm>
            <a:off x="6158625" y="5142117"/>
            <a:ext cx="78557" cy="72504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/>
        </p:nvSpPr>
        <p:spPr>
          <a:xfrm>
            <a:off x="4748947" y="5142117"/>
            <a:ext cx="78557" cy="72504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/>
          <p:cNvSpPr/>
          <p:nvPr/>
        </p:nvSpPr>
        <p:spPr>
          <a:xfrm>
            <a:off x="4165690" y="4986600"/>
            <a:ext cx="78557" cy="72504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TextBox 207"/>
          <p:cNvSpPr txBox="1"/>
          <p:nvPr/>
        </p:nvSpPr>
        <p:spPr>
          <a:xfrm>
            <a:off x="7897776" y="1415512"/>
            <a:ext cx="1300873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6FFFF"/>
                </a:solidFill>
              </a:rPr>
              <a:t>Counter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8186226" y="2901979"/>
            <a:ext cx="1130103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6FFFF"/>
                </a:solidFill>
              </a:rPr>
              <a:t>MISR 1</a:t>
            </a:r>
          </a:p>
        </p:txBody>
      </p:sp>
      <p:sp>
        <p:nvSpPr>
          <p:cNvPr id="210" name="TextBox 209"/>
          <p:cNvSpPr txBox="1"/>
          <p:nvPr/>
        </p:nvSpPr>
        <p:spPr>
          <a:xfrm>
            <a:off x="8150453" y="4530410"/>
            <a:ext cx="1130103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6FFFF"/>
                </a:solidFill>
              </a:rPr>
              <a:t>MISR 2</a:t>
            </a:r>
          </a:p>
        </p:txBody>
      </p:sp>
      <p:cxnSp>
        <p:nvCxnSpPr>
          <p:cNvPr id="211" name="Straight Connector 210"/>
          <p:cNvCxnSpPr/>
          <p:nvPr/>
        </p:nvCxnSpPr>
        <p:spPr>
          <a:xfrm>
            <a:off x="3276387" y="4301568"/>
            <a:ext cx="5438016" cy="11403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2" name="Oval 211"/>
          <p:cNvSpPr/>
          <p:nvPr/>
        </p:nvSpPr>
        <p:spPr>
          <a:xfrm>
            <a:off x="3228180" y="4268552"/>
            <a:ext cx="78557" cy="72504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3" name="Group 212"/>
          <p:cNvGrpSpPr/>
          <p:nvPr/>
        </p:nvGrpSpPr>
        <p:grpSpPr>
          <a:xfrm>
            <a:off x="8115082" y="3802244"/>
            <a:ext cx="255256" cy="186089"/>
            <a:chOff x="3201330" y="3815951"/>
            <a:chExt cx="402131" cy="255922"/>
          </a:xfrm>
          <a:solidFill>
            <a:schemeClr val="accent2">
              <a:lumMod val="25000"/>
            </a:schemeClr>
          </a:solidFill>
          <a:effectLst/>
        </p:grpSpPr>
        <p:sp>
          <p:nvSpPr>
            <p:cNvPr id="214" name="Moon 213"/>
            <p:cNvSpPr/>
            <p:nvPr/>
          </p:nvSpPr>
          <p:spPr>
            <a:xfrm rot="10800000">
              <a:off x="3201330" y="3815951"/>
              <a:ext cx="402131" cy="255922"/>
            </a:xfrm>
            <a:prstGeom prst="moon">
              <a:avLst>
                <a:gd name="adj" fmla="val 8509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Moon 214"/>
            <p:cNvSpPr/>
            <p:nvPr/>
          </p:nvSpPr>
          <p:spPr>
            <a:xfrm rot="10800000">
              <a:off x="3238290" y="3861868"/>
              <a:ext cx="210404" cy="164087"/>
            </a:xfrm>
            <a:prstGeom prst="moon">
              <a:avLst>
                <a:gd name="adj" fmla="val 85091"/>
              </a:avLst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8122562" y="5431142"/>
            <a:ext cx="255256" cy="186089"/>
            <a:chOff x="3201330" y="3815951"/>
            <a:chExt cx="402131" cy="255922"/>
          </a:xfrm>
          <a:solidFill>
            <a:schemeClr val="accent2">
              <a:lumMod val="25000"/>
            </a:schemeClr>
          </a:solidFill>
          <a:effectLst/>
        </p:grpSpPr>
        <p:sp>
          <p:nvSpPr>
            <p:cNvPr id="217" name="Moon 216"/>
            <p:cNvSpPr/>
            <p:nvPr/>
          </p:nvSpPr>
          <p:spPr>
            <a:xfrm rot="10800000">
              <a:off x="3201330" y="3815951"/>
              <a:ext cx="402131" cy="255922"/>
            </a:xfrm>
            <a:prstGeom prst="moon">
              <a:avLst>
                <a:gd name="adj" fmla="val 85091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Moon 217"/>
            <p:cNvSpPr/>
            <p:nvPr/>
          </p:nvSpPr>
          <p:spPr>
            <a:xfrm rot="10800000">
              <a:off x="3238290" y="3861868"/>
              <a:ext cx="210404" cy="164087"/>
            </a:xfrm>
            <a:prstGeom prst="moon">
              <a:avLst>
                <a:gd name="adj" fmla="val 85091"/>
              </a:avLst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9" name="Isosceles Triangle 218"/>
          <p:cNvSpPr/>
          <p:nvPr/>
        </p:nvSpPr>
        <p:spPr>
          <a:xfrm rot="16200000" flipV="1">
            <a:off x="7659330" y="5116646"/>
            <a:ext cx="146695" cy="107577"/>
          </a:xfrm>
          <a:prstGeom prst="triangl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/>
          <p:cNvSpPr/>
          <p:nvPr/>
        </p:nvSpPr>
        <p:spPr>
          <a:xfrm flipV="1">
            <a:off x="7772583" y="3518234"/>
            <a:ext cx="76046" cy="64765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Isosceles Triangle 220"/>
          <p:cNvSpPr/>
          <p:nvPr/>
        </p:nvSpPr>
        <p:spPr>
          <a:xfrm rot="16200000" flipV="1">
            <a:off x="7630311" y="3497315"/>
            <a:ext cx="146695" cy="107577"/>
          </a:xfrm>
          <a:prstGeom prst="triangl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2" name="Straight Connector 221"/>
          <p:cNvCxnSpPr/>
          <p:nvPr/>
        </p:nvCxnSpPr>
        <p:spPr>
          <a:xfrm>
            <a:off x="4779776" y="5570436"/>
            <a:ext cx="264146" cy="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>
            <a:off x="7841847" y="5160347"/>
            <a:ext cx="240133" cy="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4" name="Oval 223"/>
          <p:cNvSpPr/>
          <p:nvPr/>
        </p:nvSpPr>
        <p:spPr>
          <a:xfrm flipV="1">
            <a:off x="7801602" y="5137565"/>
            <a:ext cx="76046" cy="64765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5" name="Straight Connector 224"/>
          <p:cNvCxnSpPr/>
          <p:nvPr/>
        </p:nvCxnSpPr>
        <p:spPr>
          <a:xfrm>
            <a:off x="7853243" y="3538007"/>
            <a:ext cx="198457" cy="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6" name="Oval 225"/>
          <p:cNvSpPr/>
          <p:nvPr/>
        </p:nvSpPr>
        <p:spPr>
          <a:xfrm>
            <a:off x="4753019" y="2514435"/>
            <a:ext cx="91280" cy="98269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8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0" y="34607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3600" b="1" kern="0" dirty="0">
                <a:solidFill>
                  <a:srgbClr val="B2D4FF"/>
                </a:solidFill>
                <a:ea typeface="ＭＳ Ｐゴシック" charset="0"/>
                <a:cs typeface="ＭＳ Ｐゴシック" charset="0"/>
              </a:rPr>
              <a:t>Signature Generator</a:t>
            </a:r>
          </a:p>
        </p:txBody>
      </p:sp>
      <p:sp>
        <p:nvSpPr>
          <p:cNvPr id="105" name="Slide Number Placeholder 1"/>
          <p:cNvSpPr txBox="1">
            <a:spLocks noGrp="1"/>
          </p:cNvSpPr>
          <p:nvPr/>
        </p:nvSpPr>
        <p:spPr bwMode="auto">
          <a:xfrm>
            <a:off x="7477125" y="6540500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796CF6B2-3E4D-4942-A08C-2246C144377A}" type="slidenum">
              <a:rPr lang="en-US" sz="1400"/>
              <a:pPr algn="r"/>
              <a:t>54</a:t>
            </a:fld>
            <a:endParaRPr lang="en-US" sz="1400"/>
          </a:p>
        </p:txBody>
      </p:sp>
      <p:sp>
        <p:nvSpPr>
          <p:cNvPr id="50" name="Content Placeholder 2"/>
          <p:cNvSpPr txBox="1">
            <a:spLocks/>
          </p:cNvSpPr>
          <p:nvPr/>
        </p:nvSpPr>
        <p:spPr bwMode="auto">
          <a:xfrm>
            <a:off x="650878" y="1049343"/>
            <a:ext cx="8023565" cy="668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r>
              <a:rPr lang="en-US" sz="2800" dirty="0"/>
              <a:t>Need 2 MISRs: alternating reset</a:t>
            </a:r>
          </a:p>
          <a:p>
            <a:pPr marL="971550" lvl="1" indent="-514350"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2"/>
              <a:buChar char="Ø"/>
              <a:defRPr/>
            </a:pPr>
            <a:r>
              <a:rPr lang="en-US" sz="2800" dirty="0"/>
              <a:t>Capture min </a:t>
            </a:r>
            <a:r>
              <a:rPr lang="en-US" sz="2800" i="1" dirty="0"/>
              <a:t>N</a:t>
            </a:r>
            <a:r>
              <a:rPr lang="en-US" sz="2800" dirty="0"/>
              <a:t> cycles, max </a:t>
            </a:r>
            <a:r>
              <a:rPr lang="en-US" sz="2800" i="1" dirty="0"/>
              <a:t>2N</a:t>
            </a:r>
            <a:r>
              <a:rPr lang="en-US" sz="2800" dirty="0"/>
              <a:t> cycles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 flipH="1">
            <a:off x="1161536" y="2866768"/>
            <a:ext cx="1" cy="1806499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45" name="Straight Connector 44"/>
          <p:cNvCxnSpPr/>
          <p:nvPr/>
        </p:nvCxnSpPr>
        <p:spPr bwMode="auto">
          <a:xfrm flipH="1">
            <a:off x="1161536" y="4673267"/>
            <a:ext cx="7160590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282388" y="2970090"/>
            <a:ext cx="1027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RST 1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82388" y="3398779"/>
            <a:ext cx="1027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RST 2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48281" y="3875247"/>
            <a:ext cx="1013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MISR 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48281" y="4303935"/>
            <a:ext cx="1013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MISR 2</a:t>
            </a:r>
          </a:p>
        </p:txBody>
      </p:sp>
      <p:cxnSp>
        <p:nvCxnSpPr>
          <p:cNvPr id="27" name="Straight Connector 26"/>
          <p:cNvCxnSpPr/>
          <p:nvPr/>
        </p:nvCxnSpPr>
        <p:spPr bwMode="auto">
          <a:xfrm>
            <a:off x="1161536" y="3173993"/>
            <a:ext cx="1828799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30" name="Straight Connector 29"/>
          <p:cNvCxnSpPr/>
          <p:nvPr/>
        </p:nvCxnSpPr>
        <p:spPr bwMode="auto">
          <a:xfrm flipV="1">
            <a:off x="2990335" y="2970090"/>
            <a:ext cx="0" cy="203903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65" name="Straight Connector 64"/>
          <p:cNvCxnSpPr/>
          <p:nvPr/>
        </p:nvCxnSpPr>
        <p:spPr bwMode="auto">
          <a:xfrm flipV="1">
            <a:off x="3155092" y="2970089"/>
            <a:ext cx="0" cy="203903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36" name="Straight Connector 35"/>
          <p:cNvCxnSpPr/>
          <p:nvPr/>
        </p:nvCxnSpPr>
        <p:spPr bwMode="auto">
          <a:xfrm>
            <a:off x="2990335" y="2970089"/>
            <a:ext cx="164757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72" name="Straight Connector 71"/>
          <p:cNvCxnSpPr/>
          <p:nvPr/>
        </p:nvCxnSpPr>
        <p:spPr bwMode="auto">
          <a:xfrm>
            <a:off x="3155092" y="3173992"/>
            <a:ext cx="1828799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77" name="Straight Connector 76"/>
          <p:cNvCxnSpPr/>
          <p:nvPr/>
        </p:nvCxnSpPr>
        <p:spPr bwMode="auto">
          <a:xfrm>
            <a:off x="4983891" y="3173992"/>
            <a:ext cx="1828799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78" name="Straight Connector 77"/>
          <p:cNvCxnSpPr/>
          <p:nvPr/>
        </p:nvCxnSpPr>
        <p:spPr bwMode="auto">
          <a:xfrm flipV="1">
            <a:off x="6812690" y="2970089"/>
            <a:ext cx="0" cy="203903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79" name="Straight Connector 78"/>
          <p:cNvCxnSpPr/>
          <p:nvPr/>
        </p:nvCxnSpPr>
        <p:spPr bwMode="auto">
          <a:xfrm flipV="1">
            <a:off x="6977447" y="2970088"/>
            <a:ext cx="0" cy="203903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80" name="Straight Connector 79"/>
          <p:cNvCxnSpPr/>
          <p:nvPr/>
        </p:nvCxnSpPr>
        <p:spPr bwMode="auto">
          <a:xfrm>
            <a:off x="6812690" y="2970088"/>
            <a:ext cx="164757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81" name="Straight Connector 80"/>
          <p:cNvCxnSpPr/>
          <p:nvPr/>
        </p:nvCxnSpPr>
        <p:spPr bwMode="auto">
          <a:xfrm>
            <a:off x="6977447" y="3173991"/>
            <a:ext cx="1332322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82" name="Straight Connector 81"/>
          <p:cNvCxnSpPr/>
          <p:nvPr/>
        </p:nvCxnSpPr>
        <p:spPr bwMode="auto">
          <a:xfrm>
            <a:off x="1161536" y="3583445"/>
            <a:ext cx="1828799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83" name="Straight Connector 82"/>
          <p:cNvCxnSpPr/>
          <p:nvPr/>
        </p:nvCxnSpPr>
        <p:spPr bwMode="auto">
          <a:xfrm>
            <a:off x="2990335" y="3583445"/>
            <a:ext cx="1828799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84" name="Straight Connector 83"/>
          <p:cNvCxnSpPr/>
          <p:nvPr/>
        </p:nvCxnSpPr>
        <p:spPr bwMode="auto">
          <a:xfrm flipV="1">
            <a:off x="4819134" y="3379542"/>
            <a:ext cx="0" cy="203903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85" name="Straight Connector 84"/>
          <p:cNvCxnSpPr/>
          <p:nvPr/>
        </p:nvCxnSpPr>
        <p:spPr bwMode="auto">
          <a:xfrm flipV="1">
            <a:off x="4983891" y="3379541"/>
            <a:ext cx="0" cy="203903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86" name="Straight Connector 85"/>
          <p:cNvCxnSpPr/>
          <p:nvPr/>
        </p:nvCxnSpPr>
        <p:spPr bwMode="auto">
          <a:xfrm>
            <a:off x="4819134" y="3379541"/>
            <a:ext cx="164757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88" name="Straight Connector 87"/>
          <p:cNvCxnSpPr/>
          <p:nvPr/>
        </p:nvCxnSpPr>
        <p:spPr bwMode="auto">
          <a:xfrm>
            <a:off x="4983890" y="3583444"/>
            <a:ext cx="1828799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89" name="Straight Connector 88"/>
          <p:cNvCxnSpPr/>
          <p:nvPr/>
        </p:nvCxnSpPr>
        <p:spPr bwMode="auto">
          <a:xfrm>
            <a:off x="6480970" y="3585868"/>
            <a:ext cx="1828799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43" name="Rectangle 42"/>
          <p:cNvSpPr/>
          <p:nvPr/>
        </p:nvSpPr>
        <p:spPr bwMode="auto">
          <a:xfrm>
            <a:off x="1161536" y="3917390"/>
            <a:ext cx="1828799" cy="251682"/>
          </a:xfrm>
          <a:prstGeom prst="rect">
            <a:avLst/>
          </a:prstGeom>
          <a:solidFill>
            <a:srgbClr val="66FFFF"/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1" name="Rectangle 90"/>
          <p:cNvSpPr/>
          <p:nvPr/>
        </p:nvSpPr>
        <p:spPr bwMode="auto">
          <a:xfrm>
            <a:off x="2990334" y="3917390"/>
            <a:ext cx="3822355" cy="251682"/>
          </a:xfrm>
          <a:prstGeom prst="rect">
            <a:avLst/>
          </a:prstGeom>
          <a:solidFill>
            <a:srgbClr val="FFFF00"/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2" name="Rectangle 91"/>
          <p:cNvSpPr/>
          <p:nvPr/>
        </p:nvSpPr>
        <p:spPr bwMode="auto">
          <a:xfrm>
            <a:off x="6812689" y="3917390"/>
            <a:ext cx="1509437" cy="251682"/>
          </a:xfrm>
          <a:prstGeom prst="rect">
            <a:avLst/>
          </a:prstGeom>
          <a:solidFill>
            <a:srgbClr val="66FFFF"/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3" name="Rectangle 92"/>
          <p:cNvSpPr/>
          <p:nvPr/>
        </p:nvSpPr>
        <p:spPr bwMode="auto">
          <a:xfrm>
            <a:off x="1161535" y="4351714"/>
            <a:ext cx="3657599" cy="241767"/>
          </a:xfrm>
          <a:prstGeom prst="rect">
            <a:avLst/>
          </a:prstGeom>
          <a:solidFill>
            <a:srgbClr val="FFFF00"/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4" name="Rectangle 93"/>
          <p:cNvSpPr/>
          <p:nvPr/>
        </p:nvSpPr>
        <p:spPr bwMode="auto">
          <a:xfrm>
            <a:off x="4819133" y="4351714"/>
            <a:ext cx="3502993" cy="241767"/>
          </a:xfrm>
          <a:prstGeom prst="rect">
            <a:avLst/>
          </a:prstGeom>
          <a:solidFill>
            <a:srgbClr val="66FFFF"/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5" name="Straight Connector 94"/>
          <p:cNvCxnSpPr/>
          <p:nvPr/>
        </p:nvCxnSpPr>
        <p:spPr bwMode="auto">
          <a:xfrm flipH="1">
            <a:off x="2986216" y="3185648"/>
            <a:ext cx="10149" cy="1608774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</p:spPr>
      </p:cxnSp>
      <p:cxnSp>
        <p:nvCxnSpPr>
          <p:cNvPr id="96" name="Straight Connector 95"/>
          <p:cNvCxnSpPr/>
          <p:nvPr/>
        </p:nvCxnSpPr>
        <p:spPr bwMode="auto">
          <a:xfrm flipH="1">
            <a:off x="4811999" y="3547327"/>
            <a:ext cx="6180" cy="1247095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</p:spPr>
      </p:cxnSp>
      <p:cxnSp>
        <p:nvCxnSpPr>
          <p:cNvPr id="97" name="Straight Connector 96"/>
          <p:cNvCxnSpPr/>
          <p:nvPr/>
        </p:nvCxnSpPr>
        <p:spPr bwMode="auto">
          <a:xfrm flipH="1">
            <a:off x="6782092" y="3173991"/>
            <a:ext cx="10149" cy="1608774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</p:spPr>
      </p:cxnSp>
      <p:sp>
        <p:nvSpPr>
          <p:cNvPr id="98" name="TextBox 97"/>
          <p:cNvSpPr txBox="1"/>
          <p:nvPr/>
        </p:nvSpPr>
        <p:spPr>
          <a:xfrm>
            <a:off x="2588592" y="4813659"/>
            <a:ext cx="815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481455" y="4776123"/>
            <a:ext cx="815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2N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6404916" y="4763860"/>
            <a:ext cx="815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3N</a:t>
            </a:r>
          </a:p>
        </p:txBody>
      </p:sp>
    </p:spTree>
    <p:extLst>
      <p:ext uri="{BB962C8B-B14F-4D97-AF65-F5344CB8AC3E}">
        <p14:creationId xmlns:p14="http://schemas.microsoft.com/office/powerpoint/2010/main" val="243510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 idx="4294967295"/>
          </p:nvPr>
        </p:nvSpPr>
        <p:spPr>
          <a:xfrm>
            <a:off x="104775" y="84138"/>
            <a:ext cx="8966200" cy="647700"/>
          </a:xfr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D5EBFF"/>
                </a:solidFill>
                <a:latin typeface="Arial" charset="0"/>
              </a:rPr>
              <a:t>Full Results</a:t>
            </a:r>
          </a:p>
        </p:txBody>
      </p:sp>
      <p:sp>
        <p:nvSpPr>
          <p:cNvPr id="40962" name="Rectangle 2"/>
          <p:cNvSpPr txBox="1">
            <a:spLocks noGrp="1" noChangeArrowheads="1"/>
          </p:cNvSpPr>
          <p:nvPr/>
        </p:nvSpPr>
        <p:spPr bwMode="auto">
          <a:xfrm>
            <a:off x="7477125" y="6540500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E2663152-FCD9-4344-9A56-489E368A01A6}" type="slidenum">
              <a:rPr lang="en-US" sz="1400">
                <a:solidFill>
                  <a:srgbClr val="FFFFFF"/>
                </a:solidFill>
              </a:rPr>
              <a:pPr algn="r"/>
              <a:t>55</a:t>
            </a:fld>
            <a:endParaRPr lang="en-US" sz="1400">
              <a:solidFill>
                <a:srgbClr val="FFFFFF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257289"/>
              </p:ext>
            </p:extLst>
          </p:nvPr>
        </p:nvGraphicFramePr>
        <p:xfrm>
          <a:off x="255494" y="766482"/>
          <a:ext cx="8619565" cy="5799501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05952">
                  <a:extLst>
                    <a:ext uri="{9D8B030D-6E8A-4147-A177-3AD203B41FA5}">
                      <a16:colId xmlns:a16="http://schemas.microsoft.com/office/drawing/2014/main" val="1037927256"/>
                    </a:ext>
                  </a:extLst>
                </a:gridCol>
                <a:gridCol w="2440425">
                  <a:extLst>
                    <a:ext uri="{9D8B030D-6E8A-4147-A177-3AD203B41FA5}">
                      <a16:colId xmlns:a16="http://schemas.microsoft.com/office/drawing/2014/main" val="3262708812"/>
                    </a:ext>
                  </a:extLst>
                </a:gridCol>
                <a:gridCol w="2873188">
                  <a:extLst>
                    <a:ext uri="{9D8B030D-6E8A-4147-A177-3AD203B41FA5}">
                      <a16:colId xmlns:a16="http://schemas.microsoft.com/office/drawing/2014/main" val="2303642970"/>
                    </a:ext>
                  </a:extLst>
                </a:gridCol>
              </a:tblGrid>
              <a:tr h="736519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Original tests</a:t>
                      </a:r>
                    </a:p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(No QED)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New technique</a:t>
                      </a:r>
                    </a:p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(after running QED versions of the original tests)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26427882"/>
                  </a:ext>
                </a:extLst>
              </a:tr>
              <a:tr h="533599"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Number of Detected Errors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2,832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12,555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91282675"/>
                  </a:ext>
                </a:extLst>
              </a:tr>
              <a:tr h="533599"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Error Detection Latency</a:t>
                      </a:r>
                    </a:p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(cycles) [Min, </a:t>
                      </a:r>
                      <a:r>
                        <a:rPr lang="en-US" sz="1800" dirty="0" err="1">
                          <a:effectLst/>
                        </a:rPr>
                        <a:t>Avg</a:t>
                      </a:r>
                      <a:r>
                        <a:rPr lang="en-US" sz="1800" dirty="0">
                          <a:effectLst/>
                        </a:rPr>
                        <a:t>, Max]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[793, 976K, 8.8M]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[19, 168, 763]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05832665"/>
                  </a:ext>
                </a:extLst>
              </a:tr>
              <a:tr h="768709"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Number of flip-flop Candidates [Min, </a:t>
                      </a:r>
                      <a:r>
                        <a:rPr lang="en-US" sz="1800" dirty="0" err="1">
                          <a:effectLst/>
                        </a:rPr>
                        <a:t>Avg</a:t>
                      </a:r>
                      <a:r>
                        <a:rPr lang="en-US" sz="1800" dirty="0">
                          <a:effectLst/>
                        </a:rPr>
                        <a:t>, Max]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9.3 * 10</a:t>
                      </a:r>
                      <a:r>
                        <a:rPr lang="en-US" sz="1800" baseline="30000" dirty="0">
                          <a:effectLst/>
                        </a:rPr>
                        <a:t>5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(~all flip-flops in the design)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[5, 18, 36]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79434654"/>
                  </a:ext>
                </a:extLst>
              </a:tr>
              <a:tr h="533599"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Number of Bug Traces </a:t>
                      </a:r>
                    </a:p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[Min, Avg, Max]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N/A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[1, 1, 1] 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64267987"/>
                  </a:ext>
                </a:extLst>
              </a:tr>
              <a:tr h="533599"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Number of bits in a bug trace [Min., </a:t>
                      </a:r>
                      <a:r>
                        <a:rPr lang="en-US" sz="1800" dirty="0" err="1">
                          <a:effectLst/>
                        </a:rPr>
                        <a:t>Avg</a:t>
                      </a:r>
                      <a:r>
                        <a:rPr lang="en-US" sz="1800" dirty="0">
                          <a:effectLst/>
                        </a:rPr>
                        <a:t>, Max]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N/A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[109kb, 483kb, 1.74Mb]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68170232"/>
                  </a:ext>
                </a:extLst>
              </a:tr>
              <a:tr h="533599"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BMC Runtime (minutes)</a:t>
                      </a:r>
                    </a:p>
                    <a:p>
                      <a:pPr marL="0" marR="0" lvl="0" indent="0" algn="l" defTabSz="914400" rtl="0" eaLnBrk="1" fontAlgn="auto" latinLnBrk="0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[Min., </a:t>
                      </a:r>
                      <a:r>
                        <a:rPr lang="en-US" sz="1800" dirty="0" err="1">
                          <a:effectLst/>
                        </a:rPr>
                        <a:t>Avg</a:t>
                      </a:r>
                      <a:r>
                        <a:rPr lang="en-US" sz="1800" dirty="0">
                          <a:effectLst/>
                        </a:rPr>
                        <a:t>, Max]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N/A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[420, 526, 772]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58858814"/>
                  </a:ext>
                </a:extLst>
              </a:tr>
              <a:tr h="533599"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Total signature analyzer area overhead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N/A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2.5%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74133011"/>
                  </a:ext>
                </a:extLst>
              </a:tr>
              <a:tr h="533599"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Clock speed impact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N/A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~ 0%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57554606"/>
                  </a:ext>
                </a:extLst>
              </a:tr>
              <a:tr h="533599"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Localization Factor</a:t>
                      </a:r>
                    </a:p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[Min, Avg, Max]</a:t>
                      </a:r>
                      <a:endParaRPr lang="en-US" sz="18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1x</a:t>
                      </a:r>
                      <a:endParaRPr lang="en-US" sz="18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effectLst/>
                        </a:rPr>
                        <a:t>[26,067x, 52,133x, 187,680x]</a:t>
                      </a:r>
                      <a:endParaRPr lang="en-US" sz="1800" b="1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67819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12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 idx="4294967295"/>
          </p:nvPr>
        </p:nvSpPr>
        <p:spPr>
          <a:xfrm>
            <a:off x="104775" y="84138"/>
            <a:ext cx="8966200" cy="647700"/>
          </a:xfr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D5EBFF"/>
                </a:solidFill>
                <a:latin typeface="Arial" charset="0"/>
              </a:rPr>
              <a:t>Random Injection Statistics</a:t>
            </a:r>
          </a:p>
        </p:txBody>
      </p:sp>
      <p:sp>
        <p:nvSpPr>
          <p:cNvPr id="40962" name="Rectangle 2"/>
          <p:cNvSpPr txBox="1">
            <a:spLocks noGrp="1" noChangeArrowheads="1"/>
          </p:cNvSpPr>
          <p:nvPr/>
        </p:nvSpPr>
        <p:spPr bwMode="auto">
          <a:xfrm>
            <a:off x="7477125" y="6540500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E2663152-FCD9-4344-9A56-489E368A01A6}" type="slidenum">
              <a:rPr lang="en-US" sz="1400">
                <a:solidFill>
                  <a:srgbClr val="FFFFFF"/>
                </a:solidFill>
              </a:rPr>
              <a:pPr algn="r"/>
              <a:t>56</a:t>
            </a:fld>
            <a:endParaRPr lang="en-US" sz="1400">
              <a:solidFill>
                <a:srgbClr val="FFFFFF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115170"/>
              </p:ext>
            </p:extLst>
          </p:nvPr>
        </p:nvGraphicFramePr>
        <p:xfrm>
          <a:off x="282386" y="900956"/>
          <a:ext cx="8431307" cy="5469680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452285">
                  <a:extLst>
                    <a:ext uri="{9D8B030D-6E8A-4147-A177-3AD203B41FA5}">
                      <a16:colId xmlns:a16="http://schemas.microsoft.com/office/drawing/2014/main" val="250783611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101499012"/>
                    </a:ext>
                  </a:extLst>
                </a:gridCol>
                <a:gridCol w="1721222">
                  <a:extLst>
                    <a:ext uri="{9D8B030D-6E8A-4147-A177-3AD203B41FA5}">
                      <a16:colId xmlns:a16="http://schemas.microsoft.com/office/drawing/2014/main" val="13045331"/>
                    </a:ext>
                  </a:extLst>
                </a:gridCol>
              </a:tblGrid>
              <a:tr h="341855">
                <a:tc rowSpan="4"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Core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348" marR="66348" marT="0" marB="0" anchor="ctr"/>
                </a:tc>
                <a:tc>
                  <a:txBody>
                    <a:bodyPr/>
                    <a:lstStyle/>
                    <a:p>
                      <a:pPr marL="0" marR="0" indent="22860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Number of Targeted FFs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348" marR="66348" marT="0" marB="0" anchor="b"/>
                </a:tc>
                <a:tc>
                  <a:txBody>
                    <a:bodyPr/>
                    <a:lstStyle/>
                    <a:p>
                      <a:pPr marL="0" marR="0" indent="22860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60,597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348" marR="66348" marT="0" marB="0" anchor="b"/>
                </a:tc>
                <a:extLst>
                  <a:ext uri="{0D108BD9-81ED-4DB2-BD59-A6C34878D82A}">
                    <a16:rowId xmlns:a16="http://schemas.microsoft.com/office/drawing/2014/main" val="4165126790"/>
                  </a:ext>
                </a:extLst>
              </a:tr>
              <a:tr h="3418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22860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Number of Error Injections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348" marR="66348" marT="0" marB="0" anchor="b"/>
                </a:tc>
                <a:tc>
                  <a:txBody>
                    <a:bodyPr/>
                    <a:lstStyle/>
                    <a:p>
                      <a:pPr marL="0" marR="0" indent="22860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458,533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348" marR="66348" marT="0" marB="0" anchor="b"/>
                </a:tc>
                <a:extLst>
                  <a:ext uri="{0D108BD9-81ED-4DB2-BD59-A6C34878D82A}">
                    <a16:rowId xmlns:a16="http://schemas.microsoft.com/office/drawing/2014/main" val="3833967494"/>
                  </a:ext>
                </a:extLst>
              </a:tr>
              <a:tr h="3418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22860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Number of Detected Errors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348" marR="66348" marT="0" marB="0" anchor="b"/>
                </a:tc>
                <a:tc>
                  <a:txBody>
                    <a:bodyPr/>
                    <a:lstStyle/>
                    <a:p>
                      <a:pPr marL="0" marR="0" indent="22860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3,872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348" marR="66348" marT="0" marB="0" anchor="b"/>
                </a:tc>
                <a:extLst>
                  <a:ext uri="{0D108BD9-81ED-4DB2-BD59-A6C34878D82A}">
                    <a16:rowId xmlns:a16="http://schemas.microsoft.com/office/drawing/2014/main" val="2010856290"/>
                  </a:ext>
                </a:extLst>
              </a:tr>
              <a:tr h="3418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22860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Percentage of FFs with 1 Detected Error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348" marR="66348" marT="0" marB="0" anchor="b"/>
                </a:tc>
                <a:tc>
                  <a:txBody>
                    <a:bodyPr/>
                    <a:lstStyle/>
                    <a:p>
                      <a:pPr marL="0" marR="0" indent="22860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3.42%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348" marR="66348" marT="0" marB="0" anchor="b"/>
                </a:tc>
                <a:extLst>
                  <a:ext uri="{0D108BD9-81ED-4DB2-BD59-A6C34878D82A}">
                    <a16:rowId xmlns:a16="http://schemas.microsoft.com/office/drawing/2014/main" val="1366992136"/>
                  </a:ext>
                </a:extLst>
              </a:tr>
              <a:tr h="341855">
                <a:tc rowSpan="4"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L2C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348" marR="66348" marT="0" marB="0" anchor="ctr"/>
                </a:tc>
                <a:tc>
                  <a:txBody>
                    <a:bodyPr/>
                    <a:lstStyle/>
                    <a:p>
                      <a:pPr marL="0" marR="0" indent="22860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Number of Targeted FFs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348" marR="66348" marT="0" marB="0" anchor="b"/>
                </a:tc>
                <a:tc>
                  <a:txBody>
                    <a:bodyPr/>
                    <a:lstStyle/>
                    <a:p>
                      <a:pPr marL="0" marR="0" indent="22860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18,369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348" marR="66348" marT="0" marB="0" anchor="b"/>
                </a:tc>
                <a:extLst>
                  <a:ext uri="{0D108BD9-81ED-4DB2-BD59-A6C34878D82A}">
                    <a16:rowId xmlns:a16="http://schemas.microsoft.com/office/drawing/2014/main" val="3162171855"/>
                  </a:ext>
                </a:extLst>
              </a:tr>
              <a:tr h="3418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22860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Number of Error Injections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348" marR="66348" marT="0" marB="0" anchor="b"/>
                </a:tc>
                <a:tc>
                  <a:txBody>
                    <a:bodyPr/>
                    <a:lstStyle/>
                    <a:p>
                      <a:pPr marL="0" marR="0" indent="22860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138,997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348" marR="66348" marT="0" marB="0" anchor="b"/>
                </a:tc>
                <a:extLst>
                  <a:ext uri="{0D108BD9-81ED-4DB2-BD59-A6C34878D82A}">
                    <a16:rowId xmlns:a16="http://schemas.microsoft.com/office/drawing/2014/main" val="467809856"/>
                  </a:ext>
                </a:extLst>
              </a:tr>
              <a:tr h="3418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22860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Number of Detected Errors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348" marR="66348" marT="0" marB="0" anchor="b"/>
                </a:tc>
                <a:tc>
                  <a:txBody>
                    <a:bodyPr/>
                    <a:lstStyle/>
                    <a:p>
                      <a:pPr marL="0" marR="0" indent="22860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1,794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348" marR="66348" marT="0" marB="0" anchor="b"/>
                </a:tc>
                <a:extLst>
                  <a:ext uri="{0D108BD9-81ED-4DB2-BD59-A6C34878D82A}">
                    <a16:rowId xmlns:a16="http://schemas.microsoft.com/office/drawing/2014/main" val="443700836"/>
                  </a:ext>
                </a:extLst>
              </a:tr>
              <a:tr h="3418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22860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Percentage of FFs with 1 Detected Error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348" marR="66348" marT="0" marB="0" anchor="b"/>
                </a:tc>
                <a:tc>
                  <a:txBody>
                    <a:bodyPr/>
                    <a:lstStyle/>
                    <a:p>
                      <a:pPr marL="0" marR="0" indent="22860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5.53%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348" marR="66348" marT="0" marB="0" anchor="b"/>
                </a:tc>
                <a:extLst>
                  <a:ext uri="{0D108BD9-81ED-4DB2-BD59-A6C34878D82A}">
                    <a16:rowId xmlns:a16="http://schemas.microsoft.com/office/drawing/2014/main" val="3617416868"/>
                  </a:ext>
                </a:extLst>
              </a:tr>
              <a:tr h="341855">
                <a:tc rowSpan="4"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Crossbar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348" marR="66348" marT="0" marB="0" anchor="ctr"/>
                </a:tc>
                <a:tc>
                  <a:txBody>
                    <a:bodyPr/>
                    <a:lstStyle/>
                    <a:p>
                      <a:pPr marL="0" marR="0" indent="22860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Number of Targeted FFs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348" marR="66348" marT="0" marB="0" anchor="b"/>
                </a:tc>
                <a:tc>
                  <a:txBody>
                    <a:bodyPr/>
                    <a:lstStyle/>
                    <a:p>
                      <a:pPr marL="0" marR="0" indent="22860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41,181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348" marR="66348" marT="0" marB="0" anchor="b"/>
                </a:tc>
                <a:extLst>
                  <a:ext uri="{0D108BD9-81ED-4DB2-BD59-A6C34878D82A}">
                    <a16:rowId xmlns:a16="http://schemas.microsoft.com/office/drawing/2014/main" val="4243814809"/>
                  </a:ext>
                </a:extLst>
              </a:tr>
              <a:tr h="3418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22860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Number of Error Injections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348" marR="66348" marT="0" marB="0" anchor="b"/>
                </a:tc>
                <a:tc>
                  <a:txBody>
                    <a:bodyPr/>
                    <a:lstStyle/>
                    <a:p>
                      <a:pPr marL="0" marR="0" indent="22860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311,614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348" marR="66348" marT="0" marB="0" anchor="b"/>
                </a:tc>
                <a:extLst>
                  <a:ext uri="{0D108BD9-81ED-4DB2-BD59-A6C34878D82A}">
                    <a16:rowId xmlns:a16="http://schemas.microsoft.com/office/drawing/2014/main" val="1593309272"/>
                  </a:ext>
                </a:extLst>
              </a:tr>
              <a:tr h="3418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22860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Number of Detected Errors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348" marR="66348" marT="0" marB="0" anchor="b"/>
                </a:tc>
                <a:tc>
                  <a:txBody>
                    <a:bodyPr/>
                    <a:lstStyle/>
                    <a:p>
                      <a:pPr marL="0" marR="0" indent="22860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3,576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348" marR="66348" marT="0" marB="0" anchor="b"/>
                </a:tc>
                <a:extLst>
                  <a:ext uri="{0D108BD9-81ED-4DB2-BD59-A6C34878D82A}">
                    <a16:rowId xmlns:a16="http://schemas.microsoft.com/office/drawing/2014/main" val="3533122039"/>
                  </a:ext>
                </a:extLst>
              </a:tr>
              <a:tr h="3418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22860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Percentage of FFs with 1 Detected Error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348" marR="66348" marT="0" marB="0" anchor="b"/>
                </a:tc>
                <a:tc>
                  <a:txBody>
                    <a:bodyPr/>
                    <a:lstStyle/>
                    <a:p>
                      <a:pPr marL="0" marR="0" indent="22860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3.19%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348" marR="66348" marT="0" marB="0" anchor="b"/>
                </a:tc>
                <a:extLst>
                  <a:ext uri="{0D108BD9-81ED-4DB2-BD59-A6C34878D82A}">
                    <a16:rowId xmlns:a16="http://schemas.microsoft.com/office/drawing/2014/main" val="146960911"/>
                  </a:ext>
                </a:extLst>
              </a:tr>
              <a:tr h="341855">
                <a:tc rowSpan="4"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MCU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348" marR="66348" marT="0" marB="0" anchor="ctr"/>
                </a:tc>
                <a:tc>
                  <a:txBody>
                    <a:bodyPr/>
                    <a:lstStyle/>
                    <a:p>
                      <a:pPr marL="0" marR="0" indent="22860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Number of Targeted FFs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348" marR="66348" marT="0" marB="0" anchor="b"/>
                </a:tc>
                <a:tc>
                  <a:txBody>
                    <a:bodyPr/>
                    <a:lstStyle/>
                    <a:p>
                      <a:pPr marL="0" marR="0" indent="22860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12,007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348" marR="66348" marT="0" marB="0" anchor="b"/>
                </a:tc>
                <a:extLst>
                  <a:ext uri="{0D108BD9-81ED-4DB2-BD59-A6C34878D82A}">
                    <a16:rowId xmlns:a16="http://schemas.microsoft.com/office/drawing/2014/main" val="1523153907"/>
                  </a:ext>
                </a:extLst>
              </a:tr>
              <a:tr h="3418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22860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Number of Error Injections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348" marR="66348" marT="0" marB="0" anchor="b"/>
                </a:tc>
                <a:tc>
                  <a:txBody>
                    <a:bodyPr/>
                    <a:lstStyle/>
                    <a:p>
                      <a:pPr marL="0" marR="0" indent="22860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90,856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348" marR="66348" marT="0" marB="0" anchor="b"/>
                </a:tc>
                <a:extLst>
                  <a:ext uri="{0D108BD9-81ED-4DB2-BD59-A6C34878D82A}">
                    <a16:rowId xmlns:a16="http://schemas.microsoft.com/office/drawing/2014/main" val="3041230780"/>
                  </a:ext>
                </a:extLst>
              </a:tr>
              <a:tr h="3418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22860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Number of Detected Errors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348" marR="66348" marT="0" marB="0" anchor="b"/>
                </a:tc>
                <a:tc>
                  <a:txBody>
                    <a:bodyPr/>
                    <a:lstStyle/>
                    <a:p>
                      <a:pPr marL="0" marR="0" indent="22860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3,316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348" marR="66348" marT="0" marB="0" anchor="b"/>
                </a:tc>
                <a:extLst>
                  <a:ext uri="{0D108BD9-81ED-4DB2-BD59-A6C34878D82A}">
                    <a16:rowId xmlns:a16="http://schemas.microsoft.com/office/drawing/2014/main" val="3331106507"/>
                  </a:ext>
                </a:extLst>
              </a:tr>
              <a:tr h="3418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22860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Percentage of FFs with 1 Detected Error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348" marR="66348" marT="0" marB="0" anchor="b"/>
                </a:tc>
                <a:tc>
                  <a:txBody>
                    <a:bodyPr/>
                    <a:lstStyle/>
                    <a:p>
                      <a:pPr marL="0" marR="0" indent="22860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12.78%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348" marR="66348" marT="0" marB="0" anchor="b"/>
                </a:tc>
                <a:extLst>
                  <a:ext uri="{0D108BD9-81ED-4DB2-BD59-A6C34878D82A}">
                    <a16:rowId xmlns:a16="http://schemas.microsoft.com/office/drawing/2014/main" val="3967640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855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 idx="4294967295"/>
          </p:nvPr>
        </p:nvSpPr>
        <p:spPr>
          <a:xfrm>
            <a:off x="104775" y="84138"/>
            <a:ext cx="8966200" cy="647700"/>
          </a:xfr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D5EBFF"/>
                </a:solidFill>
                <a:latin typeface="Arial" charset="0"/>
              </a:rPr>
              <a:t>Core Results</a:t>
            </a:r>
          </a:p>
        </p:txBody>
      </p:sp>
      <p:sp>
        <p:nvSpPr>
          <p:cNvPr id="40962" name="Rectangle 2"/>
          <p:cNvSpPr txBox="1">
            <a:spLocks noGrp="1" noChangeArrowheads="1"/>
          </p:cNvSpPr>
          <p:nvPr/>
        </p:nvSpPr>
        <p:spPr bwMode="auto">
          <a:xfrm>
            <a:off x="7477125" y="6540500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E2663152-FCD9-4344-9A56-489E368A01A6}" type="slidenum">
              <a:rPr lang="en-US" sz="1400">
                <a:solidFill>
                  <a:srgbClr val="FFFFFF"/>
                </a:solidFill>
              </a:rPr>
              <a:pPr algn="r"/>
              <a:t>57</a:t>
            </a:fld>
            <a:endParaRPr lang="en-US" sz="1400">
              <a:solidFill>
                <a:srgbClr val="FFFFFF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417329"/>
              </p:ext>
            </p:extLst>
          </p:nvPr>
        </p:nvGraphicFramePr>
        <p:xfrm>
          <a:off x="739588" y="1397000"/>
          <a:ext cx="7812740" cy="4696264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562548">
                  <a:extLst>
                    <a:ext uri="{9D8B030D-6E8A-4147-A177-3AD203B41FA5}">
                      <a16:colId xmlns:a16="http://schemas.microsoft.com/office/drawing/2014/main" val="3828330964"/>
                    </a:ext>
                  </a:extLst>
                </a:gridCol>
                <a:gridCol w="1562548">
                  <a:extLst>
                    <a:ext uri="{9D8B030D-6E8A-4147-A177-3AD203B41FA5}">
                      <a16:colId xmlns:a16="http://schemas.microsoft.com/office/drawing/2014/main" val="2285389756"/>
                    </a:ext>
                  </a:extLst>
                </a:gridCol>
                <a:gridCol w="1562548">
                  <a:extLst>
                    <a:ext uri="{9D8B030D-6E8A-4147-A177-3AD203B41FA5}">
                      <a16:colId xmlns:a16="http://schemas.microsoft.com/office/drawing/2014/main" val="3424370472"/>
                    </a:ext>
                  </a:extLst>
                </a:gridCol>
                <a:gridCol w="1562548">
                  <a:extLst>
                    <a:ext uri="{9D8B030D-6E8A-4147-A177-3AD203B41FA5}">
                      <a16:colId xmlns:a16="http://schemas.microsoft.com/office/drawing/2014/main" val="15582104"/>
                    </a:ext>
                  </a:extLst>
                </a:gridCol>
                <a:gridCol w="1562548">
                  <a:extLst>
                    <a:ext uri="{9D8B030D-6E8A-4147-A177-3AD203B41FA5}">
                      <a16:colId xmlns:a16="http://schemas.microsoft.com/office/drawing/2014/main" val="2302157246"/>
                    </a:ext>
                  </a:extLst>
                </a:gridCol>
              </a:tblGrid>
              <a:tr h="1034678"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Signature </a:t>
                      </a:r>
                    </a:p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Localization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Single FF Error</a:t>
                      </a:r>
                    </a:p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Localization</a:t>
                      </a:r>
                    </a:p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NCC</a:t>
                      </a:r>
                    </a:p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Localization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304337"/>
                  </a:ext>
                </a:extLst>
              </a:tr>
              <a:tr h="830230">
                <a:tc rowSpan="4"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</a:p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Processor Core</a:t>
                      </a:r>
                    </a:p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Number of Traces</a:t>
                      </a:r>
                    </a:p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[Min, </a:t>
                      </a:r>
                      <a:r>
                        <a:rPr lang="en-US" sz="1600" dirty="0" err="1">
                          <a:effectLst/>
                        </a:rPr>
                        <a:t>Avg</a:t>
                      </a:r>
                      <a:r>
                        <a:rPr lang="en-US" sz="1600" dirty="0">
                          <a:effectLst/>
                        </a:rPr>
                        <a:t>, Max]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N/A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[1, 3, 8]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[1, 1, 1]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13082747"/>
                  </a:ext>
                </a:extLst>
              </a:tr>
              <a:tr h="10346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Number of FF Candidates</a:t>
                      </a:r>
                    </a:p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[Min, Avg, Max]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63,428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[11, 54, 91]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[8, 16, 29]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67351743"/>
                  </a:ext>
                </a:extLst>
              </a:tr>
              <a:tr h="6257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Avg. Localization Factor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14x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16,805x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58,133x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67932374"/>
                  </a:ext>
                </a:extLst>
              </a:tr>
              <a:tr h="10346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BMC Runtime (minutes) </a:t>
                      </a:r>
                    </a:p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[Min, Avg, Max]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[62, 74, 77]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[303,416,478]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[49, 85, 114]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03746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656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 idx="4294967295"/>
          </p:nvPr>
        </p:nvSpPr>
        <p:spPr>
          <a:xfrm>
            <a:off x="104775" y="84138"/>
            <a:ext cx="8966200" cy="647700"/>
          </a:xfr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D5EBFF"/>
                </a:solidFill>
                <a:latin typeface="Arial" charset="0"/>
              </a:rPr>
              <a:t>Crossbar Results</a:t>
            </a:r>
          </a:p>
        </p:txBody>
      </p:sp>
      <p:sp>
        <p:nvSpPr>
          <p:cNvPr id="40962" name="Rectangle 2"/>
          <p:cNvSpPr txBox="1">
            <a:spLocks noGrp="1" noChangeArrowheads="1"/>
          </p:cNvSpPr>
          <p:nvPr/>
        </p:nvSpPr>
        <p:spPr bwMode="auto">
          <a:xfrm>
            <a:off x="7477125" y="6540500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E2663152-FCD9-4344-9A56-489E368A01A6}" type="slidenum">
              <a:rPr lang="en-US" sz="1400">
                <a:solidFill>
                  <a:srgbClr val="FFFFFF"/>
                </a:solidFill>
              </a:rPr>
              <a:pPr algn="r"/>
              <a:t>58</a:t>
            </a:fld>
            <a:endParaRPr lang="en-US" sz="1400">
              <a:solidFill>
                <a:srgbClr val="FFFFFF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188700"/>
              </p:ext>
            </p:extLst>
          </p:nvPr>
        </p:nvGraphicFramePr>
        <p:xfrm>
          <a:off x="739588" y="1397000"/>
          <a:ext cx="7812740" cy="4696264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562548">
                  <a:extLst>
                    <a:ext uri="{9D8B030D-6E8A-4147-A177-3AD203B41FA5}">
                      <a16:colId xmlns:a16="http://schemas.microsoft.com/office/drawing/2014/main" val="3828330964"/>
                    </a:ext>
                  </a:extLst>
                </a:gridCol>
                <a:gridCol w="1562548">
                  <a:extLst>
                    <a:ext uri="{9D8B030D-6E8A-4147-A177-3AD203B41FA5}">
                      <a16:colId xmlns:a16="http://schemas.microsoft.com/office/drawing/2014/main" val="2285389756"/>
                    </a:ext>
                  </a:extLst>
                </a:gridCol>
                <a:gridCol w="1562548">
                  <a:extLst>
                    <a:ext uri="{9D8B030D-6E8A-4147-A177-3AD203B41FA5}">
                      <a16:colId xmlns:a16="http://schemas.microsoft.com/office/drawing/2014/main" val="3424370472"/>
                    </a:ext>
                  </a:extLst>
                </a:gridCol>
                <a:gridCol w="1562548">
                  <a:extLst>
                    <a:ext uri="{9D8B030D-6E8A-4147-A177-3AD203B41FA5}">
                      <a16:colId xmlns:a16="http://schemas.microsoft.com/office/drawing/2014/main" val="15582104"/>
                    </a:ext>
                  </a:extLst>
                </a:gridCol>
                <a:gridCol w="1562548">
                  <a:extLst>
                    <a:ext uri="{9D8B030D-6E8A-4147-A177-3AD203B41FA5}">
                      <a16:colId xmlns:a16="http://schemas.microsoft.com/office/drawing/2014/main" val="2302157246"/>
                    </a:ext>
                  </a:extLst>
                </a:gridCol>
              </a:tblGrid>
              <a:tr h="1034678"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Signature </a:t>
                      </a:r>
                    </a:p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Localization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Single FF Error</a:t>
                      </a:r>
                    </a:p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Localization</a:t>
                      </a:r>
                    </a:p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NCC</a:t>
                      </a:r>
                    </a:p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Localization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304337"/>
                  </a:ext>
                </a:extLst>
              </a:tr>
              <a:tr h="830230">
                <a:tc rowSpan="4"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Crossbar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Traces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[Min, Avg, Max]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[2, 12, 17]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[1, 1, 1]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13082747"/>
                  </a:ext>
                </a:extLst>
              </a:tr>
              <a:tr h="10346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FF Candidates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[Min, Avg, Max]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41,521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[31, 74, 130]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[5,23, 36]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67351743"/>
                  </a:ext>
                </a:extLst>
              </a:tr>
              <a:tr h="6257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Avg. Localization Factor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21x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12,263x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40,440x  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67932374"/>
                  </a:ext>
                </a:extLst>
              </a:tr>
              <a:tr h="10346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BMC Runtime (minutes)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[Min, Avg, Max]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[53, 61, 72]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[379,421,450]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[54,142,205]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03746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518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 idx="4294967295"/>
          </p:nvPr>
        </p:nvSpPr>
        <p:spPr>
          <a:xfrm>
            <a:off x="104775" y="84138"/>
            <a:ext cx="8966200" cy="647700"/>
          </a:xfr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D5EBFF"/>
                </a:solidFill>
                <a:latin typeface="Arial" charset="0"/>
              </a:rPr>
              <a:t>L2 Cache Results</a:t>
            </a:r>
          </a:p>
        </p:txBody>
      </p:sp>
      <p:sp>
        <p:nvSpPr>
          <p:cNvPr id="40962" name="Rectangle 2"/>
          <p:cNvSpPr txBox="1">
            <a:spLocks noGrp="1" noChangeArrowheads="1"/>
          </p:cNvSpPr>
          <p:nvPr/>
        </p:nvSpPr>
        <p:spPr bwMode="auto">
          <a:xfrm>
            <a:off x="7477125" y="6540500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E2663152-FCD9-4344-9A56-489E368A01A6}" type="slidenum">
              <a:rPr lang="en-US" sz="1400">
                <a:solidFill>
                  <a:srgbClr val="FFFFFF"/>
                </a:solidFill>
              </a:rPr>
              <a:pPr algn="r"/>
              <a:t>59</a:t>
            </a:fld>
            <a:endParaRPr lang="en-US" sz="1400">
              <a:solidFill>
                <a:srgbClr val="FFFFFF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460974"/>
              </p:ext>
            </p:extLst>
          </p:nvPr>
        </p:nvGraphicFramePr>
        <p:xfrm>
          <a:off x="739588" y="1397000"/>
          <a:ext cx="7812740" cy="4696264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562548">
                  <a:extLst>
                    <a:ext uri="{9D8B030D-6E8A-4147-A177-3AD203B41FA5}">
                      <a16:colId xmlns:a16="http://schemas.microsoft.com/office/drawing/2014/main" val="3828330964"/>
                    </a:ext>
                  </a:extLst>
                </a:gridCol>
                <a:gridCol w="1562548">
                  <a:extLst>
                    <a:ext uri="{9D8B030D-6E8A-4147-A177-3AD203B41FA5}">
                      <a16:colId xmlns:a16="http://schemas.microsoft.com/office/drawing/2014/main" val="2285389756"/>
                    </a:ext>
                  </a:extLst>
                </a:gridCol>
                <a:gridCol w="1562548">
                  <a:extLst>
                    <a:ext uri="{9D8B030D-6E8A-4147-A177-3AD203B41FA5}">
                      <a16:colId xmlns:a16="http://schemas.microsoft.com/office/drawing/2014/main" val="3424370472"/>
                    </a:ext>
                  </a:extLst>
                </a:gridCol>
                <a:gridCol w="1562548">
                  <a:extLst>
                    <a:ext uri="{9D8B030D-6E8A-4147-A177-3AD203B41FA5}">
                      <a16:colId xmlns:a16="http://schemas.microsoft.com/office/drawing/2014/main" val="15582104"/>
                    </a:ext>
                  </a:extLst>
                </a:gridCol>
                <a:gridCol w="1562548">
                  <a:extLst>
                    <a:ext uri="{9D8B030D-6E8A-4147-A177-3AD203B41FA5}">
                      <a16:colId xmlns:a16="http://schemas.microsoft.com/office/drawing/2014/main" val="2302157246"/>
                    </a:ext>
                  </a:extLst>
                </a:gridCol>
              </a:tblGrid>
              <a:tr h="1034678"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Signature </a:t>
                      </a:r>
                    </a:p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Localization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Single FF Error</a:t>
                      </a:r>
                    </a:p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Localization</a:t>
                      </a:r>
                    </a:p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NCC</a:t>
                      </a:r>
                    </a:p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Localization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304337"/>
                  </a:ext>
                </a:extLst>
              </a:tr>
              <a:tr h="830230">
                <a:tc rowSpan="4"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L2</a:t>
                      </a:r>
                      <a:r>
                        <a:rPr lang="en-US" sz="1600" baseline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Cache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Traces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[Min, Avg, Max]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[2, 14, 19]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[1, 1, 1]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13082747"/>
                  </a:ext>
                </a:extLst>
              </a:tr>
              <a:tr h="10346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FF Candidates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[Min, Avg, Max]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31,675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[28, 77, 154]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[7, 19, 33]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67351743"/>
                  </a:ext>
                </a:extLst>
              </a:tr>
              <a:tr h="6257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Avg. Localization Factor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41x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11,786x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48,954x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67932374"/>
                  </a:ext>
                </a:extLst>
              </a:tr>
              <a:tr h="10346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BMC Runtime (minutes)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[Min, Avg, Max]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[51, 58, 64]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[468,504,535]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[42,187,242]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03746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409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3265714" y="1511663"/>
            <a:ext cx="1582285" cy="1345563"/>
          </a:xfrm>
          <a:prstGeom prst="rect">
            <a:avLst/>
          </a:prstGeom>
          <a:gradFill>
            <a:gsLst>
              <a:gs pos="10000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  <a:alpha val="15000"/>
                </a:schemeClr>
              </a:gs>
              <a:gs pos="77000">
                <a:schemeClr val="accent2">
                  <a:shade val="93000"/>
                  <a:satMod val="130000"/>
                  <a:alpha val="0"/>
                </a:schemeClr>
              </a:gs>
              <a:gs pos="0">
                <a:schemeClr val="accent2">
                  <a:shade val="94000"/>
                  <a:satMod val="135000"/>
                  <a:alpha val="10000"/>
                </a:schemeClr>
              </a:gs>
            </a:gsLst>
            <a:lin ang="16200000" scaled="0"/>
          </a:gra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962" name="Rectangle 2"/>
          <p:cNvSpPr txBox="1">
            <a:spLocks noGrp="1" noChangeArrowheads="1"/>
          </p:cNvSpPr>
          <p:nvPr/>
        </p:nvSpPr>
        <p:spPr bwMode="auto">
          <a:xfrm>
            <a:off x="8525913" y="7100939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E2663152-FCD9-4344-9A56-489E368A01A6}" type="slidenum">
              <a:rPr lang="en-US" sz="1400">
                <a:solidFill>
                  <a:srgbClr val="FFFFFF"/>
                </a:solidFill>
              </a:rPr>
              <a:pPr algn="r"/>
              <a:t>6</a:t>
            </a:fld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0" y="121956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3600" b="1" kern="0" dirty="0">
                <a:solidFill>
                  <a:srgbClr val="D5EBFF"/>
                </a:solidFill>
                <a:latin typeface="+mj-lt"/>
                <a:ea typeface="ＭＳ Ｐゴシック" charset="0"/>
                <a:cs typeface="ＭＳ Ｐゴシック" charset="0"/>
              </a:rPr>
              <a:t>Problem Setup</a:t>
            </a:r>
          </a:p>
        </p:txBody>
      </p:sp>
      <p:pic>
        <p:nvPicPr>
          <p:cNvPr id="7" name="Content Placeholder 6" descr="94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49305" y="1424883"/>
            <a:ext cx="1839324" cy="1519124"/>
          </a:xfrm>
          <a:prstGeom prst="roundRect">
            <a:avLst>
              <a:gd name="adj" fmla="val 16667"/>
            </a:avLst>
          </a:prstGeom>
          <a:solidFill>
            <a:srgbClr val="99CCFF"/>
          </a:solidFill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8" name="Rectangle 7"/>
          <p:cNvSpPr/>
          <p:nvPr/>
        </p:nvSpPr>
        <p:spPr>
          <a:xfrm>
            <a:off x="3727560" y="2863342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200" b="1" dirty="0">
                <a:solidFill>
                  <a:schemeClr val="tx2"/>
                </a:solidFill>
              </a:rPr>
              <a:t>Electrical bug</a:t>
            </a:r>
          </a:p>
        </p:txBody>
      </p:sp>
      <p:sp>
        <p:nvSpPr>
          <p:cNvPr id="4" name="Rectangle 3"/>
          <p:cNvSpPr/>
          <p:nvPr/>
        </p:nvSpPr>
        <p:spPr>
          <a:xfrm>
            <a:off x="141805" y="1041529"/>
            <a:ext cx="28411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Design RTL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85930" y="1131267"/>
            <a:ext cx="28411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Chip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81565" y="1567684"/>
            <a:ext cx="359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  <a:p>
            <a:r>
              <a:rPr lang="en-US" dirty="0"/>
              <a:t>0 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30711" y="1650641"/>
            <a:ext cx="359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  <a:p>
            <a:r>
              <a:rPr lang="en-US" dirty="0"/>
              <a:t>0 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47946" y="1554041"/>
            <a:ext cx="359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  <a:p>
            <a:r>
              <a:rPr lang="en-US" dirty="0"/>
              <a:t>0 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30711" y="1633242"/>
            <a:ext cx="359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  <a:p>
            <a:r>
              <a:rPr lang="en-US" dirty="0"/>
              <a:t>1 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54394" y="1574689"/>
            <a:ext cx="33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  <a:p>
            <a:r>
              <a:rPr lang="en-US" dirty="0"/>
              <a:t>0 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30711" y="1633242"/>
            <a:ext cx="359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  <a:p>
            <a:r>
              <a:rPr lang="en-US" dirty="0"/>
              <a:t>1 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1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7355136" y="1511662"/>
            <a:ext cx="1487687" cy="1345563"/>
          </a:xfrm>
          <a:prstGeom prst="rect">
            <a:avLst/>
          </a:prstGeom>
          <a:gradFill>
            <a:gsLst>
              <a:gs pos="10000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  <a:alpha val="15000"/>
                </a:schemeClr>
              </a:gs>
              <a:gs pos="77000">
                <a:schemeClr val="accent2">
                  <a:shade val="93000"/>
                  <a:satMod val="130000"/>
                  <a:alpha val="0"/>
                </a:schemeClr>
              </a:gs>
              <a:gs pos="0">
                <a:schemeClr val="accent2">
                  <a:shade val="94000"/>
                  <a:satMod val="135000"/>
                  <a:alpha val="10000"/>
                </a:schemeClr>
              </a:gs>
            </a:gsLst>
            <a:lin ang="16200000" scaled="0"/>
          </a:gra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591066" y="830898"/>
            <a:ext cx="28411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Record </a:t>
            </a:r>
          </a:p>
          <a:p>
            <a:pPr algn="ctr"/>
            <a:r>
              <a:rPr lang="en-US" sz="2000" dirty="0"/>
              <a:t>Test Inputs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866154" y="840260"/>
            <a:ext cx="24866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Record</a:t>
            </a:r>
          </a:p>
          <a:p>
            <a:pPr algn="ctr"/>
            <a:r>
              <a:rPr lang="en-US" sz="2000" dirty="0"/>
              <a:t>Test Outputs</a:t>
            </a:r>
          </a:p>
        </p:txBody>
      </p:sp>
      <p:sp>
        <p:nvSpPr>
          <p:cNvPr id="12" name="Down Arrow 11"/>
          <p:cNvSpPr/>
          <p:nvPr/>
        </p:nvSpPr>
        <p:spPr bwMode="auto">
          <a:xfrm>
            <a:off x="4505477" y="2957181"/>
            <a:ext cx="478372" cy="981352"/>
          </a:xfrm>
          <a:prstGeom prst="downArrow">
            <a:avLst/>
          </a:prstGeom>
          <a:solidFill>
            <a:srgbClr val="66FFFF"/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Down Arrow 23"/>
          <p:cNvSpPr/>
          <p:nvPr/>
        </p:nvSpPr>
        <p:spPr bwMode="auto">
          <a:xfrm rot="18351759">
            <a:off x="2464254" y="3104139"/>
            <a:ext cx="478372" cy="1423809"/>
          </a:xfrm>
          <a:prstGeom prst="downArrow">
            <a:avLst/>
          </a:prstGeom>
          <a:solidFill>
            <a:srgbClr val="66FFFF"/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Down Arrow 24"/>
          <p:cNvSpPr/>
          <p:nvPr/>
        </p:nvSpPr>
        <p:spPr bwMode="auto">
          <a:xfrm rot="3396851">
            <a:off x="6945110" y="2536949"/>
            <a:ext cx="478372" cy="2188120"/>
          </a:xfrm>
          <a:prstGeom prst="downArrow">
            <a:avLst/>
          </a:prstGeom>
          <a:solidFill>
            <a:srgbClr val="66FFFF"/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63641" y="3729334"/>
            <a:ext cx="21702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Design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797343" y="3365183"/>
            <a:ext cx="28411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Inputs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291905" y="3729334"/>
            <a:ext cx="28411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Outputs</a:t>
            </a:r>
          </a:p>
        </p:txBody>
      </p:sp>
      <p:sp>
        <p:nvSpPr>
          <p:cNvPr id="83" name="Down Arrow 82"/>
          <p:cNvSpPr/>
          <p:nvPr/>
        </p:nvSpPr>
        <p:spPr bwMode="auto">
          <a:xfrm>
            <a:off x="4552110" y="4566888"/>
            <a:ext cx="478372" cy="369524"/>
          </a:xfrm>
          <a:prstGeom prst="downArrow">
            <a:avLst/>
          </a:prstGeom>
          <a:solidFill>
            <a:srgbClr val="66FFFF"/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781396" y="4933178"/>
            <a:ext cx="601979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Electrical bug candidates (e.g., flip-flops)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093625" y="1911626"/>
            <a:ext cx="43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020819" y="1898170"/>
            <a:ext cx="43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785669" y="1562200"/>
            <a:ext cx="33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  <a:p>
            <a:r>
              <a:rPr lang="en-US" dirty="0"/>
              <a:t>1 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1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447050" y="1621260"/>
            <a:ext cx="359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  <a:p>
            <a:r>
              <a:rPr lang="en-US" dirty="0"/>
              <a:t>0 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1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5565939" y="1617250"/>
            <a:ext cx="1107877" cy="1259764"/>
            <a:chOff x="6035390" y="1535106"/>
            <a:chExt cx="1579563" cy="1581150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grpSp>
          <p:nvGrpSpPr>
            <p:cNvPr id="50" name="Group 262"/>
            <p:cNvGrpSpPr>
              <a:grpSpLocks/>
            </p:cNvGrpSpPr>
            <p:nvPr/>
          </p:nvGrpSpPr>
          <p:grpSpPr bwMode="auto">
            <a:xfrm>
              <a:off x="6035390" y="1535106"/>
              <a:ext cx="1579563" cy="1581150"/>
              <a:chOff x="3176" y="1570"/>
              <a:chExt cx="995" cy="996"/>
            </a:xfrm>
          </p:grpSpPr>
          <p:sp>
            <p:nvSpPr>
              <p:cNvPr id="52" name="Freeform 236"/>
              <p:cNvSpPr>
                <a:spLocks/>
              </p:cNvSpPr>
              <p:nvPr/>
            </p:nvSpPr>
            <p:spPr bwMode="auto">
              <a:xfrm>
                <a:off x="3433" y="2468"/>
                <a:ext cx="481" cy="6"/>
              </a:xfrm>
              <a:custGeom>
                <a:avLst/>
                <a:gdLst>
                  <a:gd name="T0" fmla="*/ 14 w 481"/>
                  <a:gd name="T1" fmla="*/ 6 h 6"/>
                  <a:gd name="T2" fmla="*/ 118 w 481"/>
                  <a:gd name="T3" fmla="*/ 6 h 6"/>
                  <a:gd name="T4" fmla="*/ 362 w 481"/>
                  <a:gd name="T5" fmla="*/ 6 h 6"/>
                  <a:gd name="T6" fmla="*/ 481 w 481"/>
                  <a:gd name="T7" fmla="*/ 6 h 6"/>
                  <a:gd name="T8" fmla="*/ 478 w 481"/>
                  <a:gd name="T9" fmla="*/ 2 h 6"/>
                  <a:gd name="T10" fmla="*/ 477 w 481"/>
                  <a:gd name="T11" fmla="*/ 0 h 6"/>
                  <a:gd name="T12" fmla="*/ 360 w 481"/>
                  <a:gd name="T13" fmla="*/ 0 h 6"/>
                  <a:gd name="T14" fmla="*/ 119 w 481"/>
                  <a:gd name="T15" fmla="*/ 0 h 6"/>
                  <a:gd name="T16" fmla="*/ 18 w 481"/>
                  <a:gd name="T17" fmla="*/ 0 h 6"/>
                  <a:gd name="T18" fmla="*/ 3 w 481"/>
                  <a:gd name="T19" fmla="*/ 0 h 6"/>
                  <a:gd name="T20" fmla="*/ 2 w 481"/>
                  <a:gd name="T21" fmla="*/ 2 h 6"/>
                  <a:gd name="T22" fmla="*/ 0 w 481"/>
                  <a:gd name="T23" fmla="*/ 6 h 6"/>
                  <a:gd name="T24" fmla="*/ 14 w 481"/>
                  <a:gd name="T25" fmla="*/ 6 h 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81" h="6">
                    <a:moveTo>
                      <a:pt x="14" y="6"/>
                    </a:moveTo>
                    <a:lnTo>
                      <a:pt x="118" y="6"/>
                    </a:lnTo>
                    <a:lnTo>
                      <a:pt x="362" y="6"/>
                    </a:lnTo>
                    <a:lnTo>
                      <a:pt x="481" y="6"/>
                    </a:lnTo>
                    <a:lnTo>
                      <a:pt x="478" y="2"/>
                    </a:lnTo>
                    <a:lnTo>
                      <a:pt x="477" y="0"/>
                    </a:lnTo>
                    <a:lnTo>
                      <a:pt x="360" y="0"/>
                    </a:lnTo>
                    <a:lnTo>
                      <a:pt x="119" y="0"/>
                    </a:lnTo>
                    <a:lnTo>
                      <a:pt x="18" y="0"/>
                    </a:lnTo>
                    <a:lnTo>
                      <a:pt x="3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14" y="6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53" name="Freeform 237"/>
              <p:cNvSpPr>
                <a:spLocks noEditPoints="1"/>
              </p:cNvSpPr>
              <p:nvPr/>
            </p:nvSpPr>
            <p:spPr bwMode="auto">
              <a:xfrm>
                <a:off x="3793" y="2468"/>
                <a:ext cx="137" cy="52"/>
              </a:xfrm>
              <a:custGeom>
                <a:avLst/>
                <a:gdLst>
                  <a:gd name="T0" fmla="*/ 99 w 137"/>
                  <a:gd name="T1" fmla="*/ 0 h 52"/>
                  <a:gd name="T2" fmla="*/ 99 w 137"/>
                  <a:gd name="T3" fmla="*/ 0 h 52"/>
                  <a:gd name="T4" fmla="*/ 0 w 137"/>
                  <a:gd name="T5" fmla="*/ 0 h 52"/>
                  <a:gd name="T6" fmla="*/ 99 w 137"/>
                  <a:gd name="T7" fmla="*/ 0 h 52"/>
                  <a:gd name="T8" fmla="*/ 122 w 137"/>
                  <a:gd name="T9" fmla="*/ 7 h 52"/>
                  <a:gd name="T10" fmla="*/ 122 w 137"/>
                  <a:gd name="T11" fmla="*/ 7 h 52"/>
                  <a:gd name="T12" fmla="*/ 121 w 137"/>
                  <a:gd name="T13" fmla="*/ 2 h 52"/>
                  <a:gd name="T14" fmla="*/ 117 w 137"/>
                  <a:gd name="T15" fmla="*/ 2 h 52"/>
                  <a:gd name="T16" fmla="*/ 106 w 137"/>
                  <a:gd name="T17" fmla="*/ 6 h 52"/>
                  <a:gd name="T18" fmla="*/ 107 w 137"/>
                  <a:gd name="T19" fmla="*/ 7 h 52"/>
                  <a:gd name="T20" fmla="*/ 122 w 137"/>
                  <a:gd name="T21" fmla="*/ 51 h 52"/>
                  <a:gd name="T22" fmla="*/ 121 w 137"/>
                  <a:gd name="T23" fmla="*/ 52 h 52"/>
                  <a:gd name="T24" fmla="*/ 117 w 137"/>
                  <a:gd name="T25" fmla="*/ 52 h 52"/>
                  <a:gd name="T26" fmla="*/ 132 w 137"/>
                  <a:gd name="T27" fmla="*/ 52 h 52"/>
                  <a:gd name="T28" fmla="*/ 135 w 137"/>
                  <a:gd name="T29" fmla="*/ 52 h 52"/>
                  <a:gd name="T30" fmla="*/ 137 w 137"/>
                  <a:gd name="T31" fmla="*/ 51 h 52"/>
                  <a:gd name="T32" fmla="*/ 122 w 137"/>
                  <a:gd name="T33" fmla="*/ 7 h 5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37" h="52">
                    <a:moveTo>
                      <a:pt x="99" y="0"/>
                    </a:moveTo>
                    <a:lnTo>
                      <a:pt x="99" y="0"/>
                    </a:lnTo>
                    <a:lnTo>
                      <a:pt x="0" y="0"/>
                    </a:lnTo>
                    <a:lnTo>
                      <a:pt x="99" y="0"/>
                    </a:lnTo>
                    <a:close/>
                    <a:moveTo>
                      <a:pt x="122" y="7"/>
                    </a:moveTo>
                    <a:lnTo>
                      <a:pt x="122" y="7"/>
                    </a:lnTo>
                    <a:lnTo>
                      <a:pt x="121" y="2"/>
                    </a:lnTo>
                    <a:lnTo>
                      <a:pt x="117" y="2"/>
                    </a:lnTo>
                    <a:lnTo>
                      <a:pt x="106" y="6"/>
                    </a:lnTo>
                    <a:lnTo>
                      <a:pt x="107" y="7"/>
                    </a:lnTo>
                    <a:lnTo>
                      <a:pt x="122" y="51"/>
                    </a:lnTo>
                    <a:lnTo>
                      <a:pt x="121" y="52"/>
                    </a:lnTo>
                    <a:lnTo>
                      <a:pt x="117" y="52"/>
                    </a:lnTo>
                    <a:lnTo>
                      <a:pt x="132" y="52"/>
                    </a:lnTo>
                    <a:lnTo>
                      <a:pt x="135" y="52"/>
                    </a:lnTo>
                    <a:lnTo>
                      <a:pt x="137" y="51"/>
                    </a:lnTo>
                    <a:lnTo>
                      <a:pt x="122" y="7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54" name="Freeform 238"/>
              <p:cNvSpPr>
                <a:spLocks/>
              </p:cNvSpPr>
              <p:nvPr/>
            </p:nvSpPr>
            <p:spPr bwMode="auto">
              <a:xfrm>
                <a:off x="3176" y="1570"/>
                <a:ext cx="995" cy="996"/>
              </a:xfrm>
              <a:custGeom>
                <a:avLst/>
                <a:gdLst>
                  <a:gd name="T0" fmla="*/ 49 w 995"/>
                  <a:gd name="T1" fmla="*/ 0 h 996"/>
                  <a:gd name="T2" fmla="*/ 30 w 995"/>
                  <a:gd name="T3" fmla="*/ 5 h 996"/>
                  <a:gd name="T4" fmla="*/ 13 w 995"/>
                  <a:gd name="T5" fmla="*/ 15 h 996"/>
                  <a:gd name="T6" fmla="*/ 4 w 995"/>
                  <a:gd name="T7" fmla="*/ 31 h 996"/>
                  <a:gd name="T8" fmla="*/ 0 w 995"/>
                  <a:gd name="T9" fmla="*/ 50 h 996"/>
                  <a:gd name="T10" fmla="*/ 0 w 995"/>
                  <a:gd name="T11" fmla="*/ 695 h 996"/>
                  <a:gd name="T12" fmla="*/ 8 w 995"/>
                  <a:gd name="T13" fmla="*/ 712 h 996"/>
                  <a:gd name="T14" fmla="*/ 22 w 995"/>
                  <a:gd name="T15" fmla="*/ 727 h 996"/>
                  <a:gd name="T16" fmla="*/ 38 w 995"/>
                  <a:gd name="T17" fmla="*/ 734 h 996"/>
                  <a:gd name="T18" fmla="*/ 373 w 995"/>
                  <a:gd name="T19" fmla="*/ 734 h 996"/>
                  <a:gd name="T20" fmla="*/ 259 w 995"/>
                  <a:gd name="T21" fmla="*/ 853 h 996"/>
                  <a:gd name="T22" fmla="*/ 248 w 995"/>
                  <a:gd name="T23" fmla="*/ 854 h 996"/>
                  <a:gd name="T24" fmla="*/ 235 w 995"/>
                  <a:gd name="T25" fmla="*/ 861 h 996"/>
                  <a:gd name="T26" fmla="*/ 223 w 995"/>
                  <a:gd name="T27" fmla="*/ 871 h 996"/>
                  <a:gd name="T28" fmla="*/ 215 w 995"/>
                  <a:gd name="T29" fmla="*/ 883 h 996"/>
                  <a:gd name="T30" fmla="*/ 209 w 995"/>
                  <a:gd name="T31" fmla="*/ 898 h 996"/>
                  <a:gd name="T32" fmla="*/ 197 w 995"/>
                  <a:gd name="T33" fmla="*/ 939 h 996"/>
                  <a:gd name="T34" fmla="*/ 197 w 995"/>
                  <a:gd name="T35" fmla="*/ 957 h 996"/>
                  <a:gd name="T36" fmla="*/ 202 w 995"/>
                  <a:gd name="T37" fmla="*/ 972 h 996"/>
                  <a:gd name="T38" fmla="*/ 215 w 995"/>
                  <a:gd name="T39" fmla="*/ 987 h 996"/>
                  <a:gd name="T40" fmla="*/ 235 w 995"/>
                  <a:gd name="T41" fmla="*/ 996 h 996"/>
                  <a:gd name="T42" fmla="*/ 749 w 995"/>
                  <a:gd name="T43" fmla="*/ 996 h 996"/>
                  <a:gd name="T44" fmla="*/ 768 w 995"/>
                  <a:gd name="T45" fmla="*/ 993 h 996"/>
                  <a:gd name="T46" fmla="*/ 787 w 995"/>
                  <a:gd name="T47" fmla="*/ 982 h 996"/>
                  <a:gd name="T48" fmla="*/ 795 w 995"/>
                  <a:gd name="T49" fmla="*/ 964 h 996"/>
                  <a:gd name="T50" fmla="*/ 798 w 995"/>
                  <a:gd name="T51" fmla="*/ 943 h 996"/>
                  <a:gd name="T52" fmla="*/ 781 w 995"/>
                  <a:gd name="T53" fmla="*/ 890 h 996"/>
                  <a:gd name="T54" fmla="*/ 777 w 995"/>
                  <a:gd name="T55" fmla="*/ 882 h 996"/>
                  <a:gd name="T56" fmla="*/ 768 w 995"/>
                  <a:gd name="T57" fmla="*/ 867 h 996"/>
                  <a:gd name="T58" fmla="*/ 749 w 995"/>
                  <a:gd name="T59" fmla="*/ 856 h 996"/>
                  <a:gd name="T60" fmla="*/ 631 w 995"/>
                  <a:gd name="T61" fmla="*/ 854 h 996"/>
                  <a:gd name="T62" fmla="*/ 945 w 995"/>
                  <a:gd name="T63" fmla="*/ 734 h 996"/>
                  <a:gd name="T64" fmla="*/ 965 w 995"/>
                  <a:gd name="T65" fmla="*/ 730 h 996"/>
                  <a:gd name="T66" fmla="*/ 981 w 995"/>
                  <a:gd name="T67" fmla="*/ 721 h 996"/>
                  <a:gd name="T68" fmla="*/ 990 w 995"/>
                  <a:gd name="T69" fmla="*/ 705 h 996"/>
                  <a:gd name="T70" fmla="*/ 995 w 995"/>
                  <a:gd name="T71" fmla="*/ 685 h 996"/>
                  <a:gd name="T72" fmla="*/ 994 w 995"/>
                  <a:gd name="T73" fmla="*/ 39 h 996"/>
                  <a:gd name="T74" fmla="*/ 987 w 995"/>
                  <a:gd name="T75" fmla="*/ 24 h 996"/>
                  <a:gd name="T76" fmla="*/ 972 w 995"/>
                  <a:gd name="T77" fmla="*/ 9 h 996"/>
                  <a:gd name="T78" fmla="*/ 956 w 995"/>
                  <a:gd name="T79" fmla="*/ 2 h 996"/>
                  <a:gd name="T80" fmla="*/ 49 w 995"/>
                  <a:gd name="T81" fmla="*/ 0 h 99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995" h="996">
                    <a:moveTo>
                      <a:pt x="49" y="0"/>
                    </a:moveTo>
                    <a:lnTo>
                      <a:pt x="49" y="0"/>
                    </a:lnTo>
                    <a:lnTo>
                      <a:pt x="38" y="2"/>
                    </a:lnTo>
                    <a:lnTo>
                      <a:pt x="30" y="5"/>
                    </a:lnTo>
                    <a:lnTo>
                      <a:pt x="22" y="9"/>
                    </a:lnTo>
                    <a:lnTo>
                      <a:pt x="13" y="15"/>
                    </a:lnTo>
                    <a:lnTo>
                      <a:pt x="8" y="24"/>
                    </a:lnTo>
                    <a:lnTo>
                      <a:pt x="4" y="31"/>
                    </a:lnTo>
                    <a:lnTo>
                      <a:pt x="0" y="39"/>
                    </a:lnTo>
                    <a:lnTo>
                      <a:pt x="0" y="50"/>
                    </a:lnTo>
                    <a:lnTo>
                      <a:pt x="0" y="685"/>
                    </a:lnTo>
                    <a:lnTo>
                      <a:pt x="0" y="695"/>
                    </a:lnTo>
                    <a:lnTo>
                      <a:pt x="4" y="705"/>
                    </a:lnTo>
                    <a:lnTo>
                      <a:pt x="8" y="712"/>
                    </a:lnTo>
                    <a:lnTo>
                      <a:pt x="13" y="721"/>
                    </a:lnTo>
                    <a:lnTo>
                      <a:pt x="22" y="727"/>
                    </a:lnTo>
                    <a:lnTo>
                      <a:pt x="30" y="730"/>
                    </a:lnTo>
                    <a:lnTo>
                      <a:pt x="38" y="734"/>
                    </a:lnTo>
                    <a:lnTo>
                      <a:pt x="49" y="734"/>
                    </a:lnTo>
                    <a:lnTo>
                      <a:pt x="373" y="734"/>
                    </a:lnTo>
                    <a:lnTo>
                      <a:pt x="363" y="854"/>
                    </a:lnTo>
                    <a:lnTo>
                      <a:pt x="259" y="853"/>
                    </a:lnTo>
                    <a:lnTo>
                      <a:pt x="257" y="854"/>
                    </a:lnTo>
                    <a:lnTo>
                      <a:pt x="248" y="854"/>
                    </a:lnTo>
                    <a:lnTo>
                      <a:pt x="241" y="857"/>
                    </a:lnTo>
                    <a:lnTo>
                      <a:pt x="235" y="861"/>
                    </a:lnTo>
                    <a:lnTo>
                      <a:pt x="227" y="865"/>
                    </a:lnTo>
                    <a:lnTo>
                      <a:pt x="223" y="871"/>
                    </a:lnTo>
                    <a:lnTo>
                      <a:pt x="219" y="878"/>
                    </a:lnTo>
                    <a:lnTo>
                      <a:pt x="215" y="883"/>
                    </a:lnTo>
                    <a:lnTo>
                      <a:pt x="212" y="893"/>
                    </a:lnTo>
                    <a:lnTo>
                      <a:pt x="209" y="898"/>
                    </a:lnTo>
                    <a:lnTo>
                      <a:pt x="198" y="935"/>
                    </a:lnTo>
                    <a:lnTo>
                      <a:pt x="197" y="939"/>
                    </a:lnTo>
                    <a:lnTo>
                      <a:pt x="195" y="949"/>
                    </a:lnTo>
                    <a:lnTo>
                      <a:pt x="197" y="957"/>
                    </a:lnTo>
                    <a:lnTo>
                      <a:pt x="198" y="965"/>
                    </a:lnTo>
                    <a:lnTo>
                      <a:pt x="202" y="972"/>
                    </a:lnTo>
                    <a:lnTo>
                      <a:pt x="205" y="979"/>
                    </a:lnTo>
                    <a:lnTo>
                      <a:pt x="215" y="987"/>
                    </a:lnTo>
                    <a:lnTo>
                      <a:pt x="224" y="993"/>
                    </a:lnTo>
                    <a:lnTo>
                      <a:pt x="235" y="996"/>
                    </a:lnTo>
                    <a:lnTo>
                      <a:pt x="246" y="996"/>
                    </a:lnTo>
                    <a:lnTo>
                      <a:pt x="749" y="996"/>
                    </a:lnTo>
                    <a:lnTo>
                      <a:pt x="760" y="996"/>
                    </a:lnTo>
                    <a:lnTo>
                      <a:pt x="768" y="993"/>
                    </a:lnTo>
                    <a:lnTo>
                      <a:pt x="777" y="987"/>
                    </a:lnTo>
                    <a:lnTo>
                      <a:pt x="787" y="982"/>
                    </a:lnTo>
                    <a:lnTo>
                      <a:pt x="791" y="972"/>
                    </a:lnTo>
                    <a:lnTo>
                      <a:pt x="795" y="964"/>
                    </a:lnTo>
                    <a:lnTo>
                      <a:pt x="798" y="954"/>
                    </a:lnTo>
                    <a:lnTo>
                      <a:pt x="798" y="943"/>
                    </a:lnTo>
                    <a:lnTo>
                      <a:pt x="795" y="935"/>
                    </a:lnTo>
                    <a:lnTo>
                      <a:pt x="781" y="890"/>
                    </a:lnTo>
                    <a:lnTo>
                      <a:pt x="783" y="893"/>
                    </a:lnTo>
                    <a:lnTo>
                      <a:pt x="777" y="882"/>
                    </a:lnTo>
                    <a:lnTo>
                      <a:pt x="773" y="872"/>
                    </a:lnTo>
                    <a:lnTo>
                      <a:pt x="768" y="867"/>
                    </a:lnTo>
                    <a:lnTo>
                      <a:pt x="761" y="861"/>
                    </a:lnTo>
                    <a:lnTo>
                      <a:pt x="749" y="856"/>
                    </a:lnTo>
                    <a:lnTo>
                      <a:pt x="738" y="854"/>
                    </a:lnTo>
                    <a:lnTo>
                      <a:pt x="631" y="854"/>
                    </a:lnTo>
                    <a:lnTo>
                      <a:pt x="621" y="734"/>
                    </a:lnTo>
                    <a:lnTo>
                      <a:pt x="945" y="734"/>
                    </a:lnTo>
                    <a:lnTo>
                      <a:pt x="956" y="734"/>
                    </a:lnTo>
                    <a:lnTo>
                      <a:pt x="965" y="730"/>
                    </a:lnTo>
                    <a:lnTo>
                      <a:pt x="972" y="727"/>
                    </a:lnTo>
                    <a:lnTo>
                      <a:pt x="981" y="721"/>
                    </a:lnTo>
                    <a:lnTo>
                      <a:pt x="987" y="712"/>
                    </a:lnTo>
                    <a:lnTo>
                      <a:pt x="990" y="705"/>
                    </a:lnTo>
                    <a:lnTo>
                      <a:pt x="994" y="695"/>
                    </a:lnTo>
                    <a:lnTo>
                      <a:pt x="995" y="685"/>
                    </a:lnTo>
                    <a:lnTo>
                      <a:pt x="995" y="50"/>
                    </a:lnTo>
                    <a:lnTo>
                      <a:pt x="994" y="39"/>
                    </a:lnTo>
                    <a:lnTo>
                      <a:pt x="990" y="31"/>
                    </a:lnTo>
                    <a:lnTo>
                      <a:pt x="987" y="24"/>
                    </a:lnTo>
                    <a:lnTo>
                      <a:pt x="981" y="15"/>
                    </a:lnTo>
                    <a:lnTo>
                      <a:pt x="972" y="9"/>
                    </a:lnTo>
                    <a:lnTo>
                      <a:pt x="965" y="5"/>
                    </a:lnTo>
                    <a:lnTo>
                      <a:pt x="956" y="2"/>
                    </a:lnTo>
                    <a:lnTo>
                      <a:pt x="945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99D9E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55" name="Freeform 239"/>
              <p:cNvSpPr>
                <a:spLocks/>
              </p:cNvSpPr>
              <p:nvPr/>
            </p:nvSpPr>
            <p:spPr bwMode="auto">
              <a:xfrm>
                <a:off x="3198" y="1592"/>
                <a:ext cx="952" cy="952"/>
              </a:xfrm>
              <a:custGeom>
                <a:avLst/>
                <a:gdLst>
                  <a:gd name="T0" fmla="*/ 27 w 952"/>
                  <a:gd name="T1" fmla="*/ 0 h 952"/>
                  <a:gd name="T2" fmla="*/ 16 w 952"/>
                  <a:gd name="T3" fmla="*/ 4 h 952"/>
                  <a:gd name="T4" fmla="*/ 1 w 952"/>
                  <a:gd name="T5" fmla="*/ 17 h 952"/>
                  <a:gd name="T6" fmla="*/ 0 w 952"/>
                  <a:gd name="T7" fmla="*/ 28 h 952"/>
                  <a:gd name="T8" fmla="*/ 0 w 952"/>
                  <a:gd name="T9" fmla="*/ 668 h 952"/>
                  <a:gd name="T10" fmla="*/ 8 w 952"/>
                  <a:gd name="T11" fmla="*/ 683 h 952"/>
                  <a:gd name="T12" fmla="*/ 22 w 952"/>
                  <a:gd name="T13" fmla="*/ 690 h 952"/>
                  <a:gd name="T14" fmla="*/ 376 w 952"/>
                  <a:gd name="T15" fmla="*/ 690 h 952"/>
                  <a:gd name="T16" fmla="*/ 237 w 952"/>
                  <a:gd name="T17" fmla="*/ 853 h 952"/>
                  <a:gd name="T18" fmla="*/ 230 w 952"/>
                  <a:gd name="T19" fmla="*/ 854 h 952"/>
                  <a:gd name="T20" fmla="*/ 216 w 952"/>
                  <a:gd name="T21" fmla="*/ 865 h 952"/>
                  <a:gd name="T22" fmla="*/ 209 w 952"/>
                  <a:gd name="T23" fmla="*/ 883 h 952"/>
                  <a:gd name="T24" fmla="*/ 197 w 952"/>
                  <a:gd name="T25" fmla="*/ 923 h 952"/>
                  <a:gd name="T26" fmla="*/ 197 w 952"/>
                  <a:gd name="T27" fmla="*/ 935 h 952"/>
                  <a:gd name="T28" fmla="*/ 205 w 952"/>
                  <a:gd name="T29" fmla="*/ 947 h 952"/>
                  <a:gd name="T30" fmla="*/ 216 w 952"/>
                  <a:gd name="T31" fmla="*/ 952 h 952"/>
                  <a:gd name="T32" fmla="*/ 727 w 952"/>
                  <a:gd name="T33" fmla="*/ 952 h 952"/>
                  <a:gd name="T34" fmla="*/ 739 w 952"/>
                  <a:gd name="T35" fmla="*/ 950 h 952"/>
                  <a:gd name="T36" fmla="*/ 749 w 952"/>
                  <a:gd name="T37" fmla="*/ 945 h 952"/>
                  <a:gd name="T38" fmla="*/ 754 w 952"/>
                  <a:gd name="T39" fmla="*/ 934 h 952"/>
                  <a:gd name="T40" fmla="*/ 754 w 952"/>
                  <a:gd name="T41" fmla="*/ 923 h 952"/>
                  <a:gd name="T42" fmla="*/ 739 w 952"/>
                  <a:gd name="T43" fmla="*/ 876 h 952"/>
                  <a:gd name="T44" fmla="*/ 734 w 952"/>
                  <a:gd name="T45" fmla="*/ 863 h 952"/>
                  <a:gd name="T46" fmla="*/ 721 w 952"/>
                  <a:gd name="T47" fmla="*/ 854 h 952"/>
                  <a:gd name="T48" fmla="*/ 590 w 952"/>
                  <a:gd name="T49" fmla="*/ 854 h 952"/>
                  <a:gd name="T50" fmla="*/ 923 w 952"/>
                  <a:gd name="T51" fmla="*/ 690 h 952"/>
                  <a:gd name="T52" fmla="*/ 934 w 952"/>
                  <a:gd name="T53" fmla="*/ 688 h 952"/>
                  <a:gd name="T54" fmla="*/ 949 w 952"/>
                  <a:gd name="T55" fmla="*/ 673 h 952"/>
                  <a:gd name="T56" fmla="*/ 952 w 952"/>
                  <a:gd name="T57" fmla="*/ 663 h 952"/>
                  <a:gd name="T58" fmla="*/ 950 w 952"/>
                  <a:gd name="T59" fmla="*/ 24 h 952"/>
                  <a:gd name="T60" fmla="*/ 943 w 952"/>
                  <a:gd name="T61" fmla="*/ 9 h 952"/>
                  <a:gd name="T62" fmla="*/ 928 w 952"/>
                  <a:gd name="T63" fmla="*/ 2 h 952"/>
                  <a:gd name="T64" fmla="*/ 27 w 952"/>
                  <a:gd name="T65" fmla="*/ 0 h 95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952" h="952">
                    <a:moveTo>
                      <a:pt x="27" y="0"/>
                    </a:moveTo>
                    <a:lnTo>
                      <a:pt x="27" y="0"/>
                    </a:lnTo>
                    <a:lnTo>
                      <a:pt x="22" y="2"/>
                    </a:lnTo>
                    <a:lnTo>
                      <a:pt x="16" y="4"/>
                    </a:lnTo>
                    <a:lnTo>
                      <a:pt x="8" y="9"/>
                    </a:lnTo>
                    <a:lnTo>
                      <a:pt x="1" y="17"/>
                    </a:lnTo>
                    <a:lnTo>
                      <a:pt x="0" y="24"/>
                    </a:lnTo>
                    <a:lnTo>
                      <a:pt x="0" y="28"/>
                    </a:lnTo>
                    <a:lnTo>
                      <a:pt x="0" y="663"/>
                    </a:lnTo>
                    <a:lnTo>
                      <a:pt x="0" y="668"/>
                    </a:lnTo>
                    <a:lnTo>
                      <a:pt x="1" y="673"/>
                    </a:lnTo>
                    <a:lnTo>
                      <a:pt x="8" y="683"/>
                    </a:lnTo>
                    <a:lnTo>
                      <a:pt x="16" y="688"/>
                    </a:lnTo>
                    <a:lnTo>
                      <a:pt x="22" y="690"/>
                    </a:lnTo>
                    <a:lnTo>
                      <a:pt x="27" y="690"/>
                    </a:lnTo>
                    <a:lnTo>
                      <a:pt x="376" y="690"/>
                    </a:lnTo>
                    <a:lnTo>
                      <a:pt x="360" y="854"/>
                    </a:lnTo>
                    <a:lnTo>
                      <a:pt x="237" y="853"/>
                    </a:lnTo>
                    <a:lnTo>
                      <a:pt x="237" y="854"/>
                    </a:lnTo>
                    <a:lnTo>
                      <a:pt x="230" y="854"/>
                    </a:lnTo>
                    <a:lnTo>
                      <a:pt x="223" y="860"/>
                    </a:lnTo>
                    <a:lnTo>
                      <a:pt x="216" y="865"/>
                    </a:lnTo>
                    <a:lnTo>
                      <a:pt x="211" y="876"/>
                    </a:lnTo>
                    <a:lnTo>
                      <a:pt x="209" y="883"/>
                    </a:lnTo>
                    <a:lnTo>
                      <a:pt x="197" y="920"/>
                    </a:lnTo>
                    <a:lnTo>
                      <a:pt x="197" y="923"/>
                    </a:lnTo>
                    <a:lnTo>
                      <a:pt x="194" y="927"/>
                    </a:lnTo>
                    <a:lnTo>
                      <a:pt x="197" y="935"/>
                    </a:lnTo>
                    <a:lnTo>
                      <a:pt x="202" y="943"/>
                    </a:lnTo>
                    <a:lnTo>
                      <a:pt x="205" y="947"/>
                    </a:lnTo>
                    <a:lnTo>
                      <a:pt x="211" y="950"/>
                    </a:lnTo>
                    <a:lnTo>
                      <a:pt x="216" y="952"/>
                    </a:lnTo>
                    <a:lnTo>
                      <a:pt x="224" y="952"/>
                    </a:lnTo>
                    <a:lnTo>
                      <a:pt x="727" y="952"/>
                    </a:lnTo>
                    <a:lnTo>
                      <a:pt x="734" y="952"/>
                    </a:lnTo>
                    <a:lnTo>
                      <a:pt x="739" y="950"/>
                    </a:lnTo>
                    <a:lnTo>
                      <a:pt x="743" y="949"/>
                    </a:lnTo>
                    <a:lnTo>
                      <a:pt x="749" y="945"/>
                    </a:lnTo>
                    <a:lnTo>
                      <a:pt x="751" y="939"/>
                    </a:lnTo>
                    <a:lnTo>
                      <a:pt x="754" y="934"/>
                    </a:lnTo>
                    <a:lnTo>
                      <a:pt x="754" y="928"/>
                    </a:lnTo>
                    <a:lnTo>
                      <a:pt x="754" y="923"/>
                    </a:lnTo>
                    <a:lnTo>
                      <a:pt x="754" y="920"/>
                    </a:lnTo>
                    <a:lnTo>
                      <a:pt x="739" y="876"/>
                    </a:lnTo>
                    <a:lnTo>
                      <a:pt x="738" y="871"/>
                    </a:lnTo>
                    <a:lnTo>
                      <a:pt x="734" y="863"/>
                    </a:lnTo>
                    <a:lnTo>
                      <a:pt x="727" y="857"/>
                    </a:lnTo>
                    <a:lnTo>
                      <a:pt x="721" y="854"/>
                    </a:lnTo>
                    <a:lnTo>
                      <a:pt x="713" y="854"/>
                    </a:lnTo>
                    <a:lnTo>
                      <a:pt x="590" y="854"/>
                    </a:lnTo>
                    <a:lnTo>
                      <a:pt x="573" y="690"/>
                    </a:lnTo>
                    <a:lnTo>
                      <a:pt x="923" y="690"/>
                    </a:lnTo>
                    <a:lnTo>
                      <a:pt x="928" y="690"/>
                    </a:lnTo>
                    <a:lnTo>
                      <a:pt x="934" y="688"/>
                    </a:lnTo>
                    <a:lnTo>
                      <a:pt x="943" y="683"/>
                    </a:lnTo>
                    <a:lnTo>
                      <a:pt x="949" y="673"/>
                    </a:lnTo>
                    <a:lnTo>
                      <a:pt x="950" y="668"/>
                    </a:lnTo>
                    <a:lnTo>
                      <a:pt x="952" y="663"/>
                    </a:lnTo>
                    <a:lnTo>
                      <a:pt x="952" y="28"/>
                    </a:lnTo>
                    <a:lnTo>
                      <a:pt x="950" y="24"/>
                    </a:lnTo>
                    <a:lnTo>
                      <a:pt x="949" y="17"/>
                    </a:lnTo>
                    <a:lnTo>
                      <a:pt x="943" y="9"/>
                    </a:lnTo>
                    <a:lnTo>
                      <a:pt x="934" y="4"/>
                    </a:lnTo>
                    <a:lnTo>
                      <a:pt x="928" y="2"/>
                    </a:lnTo>
                    <a:lnTo>
                      <a:pt x="923" y="0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56" name="Freeform 240"/>
              <p:cNvSpPr>
                <a:spLocks/>
              </p:cNvSpPr>
              <p:nvPr/>
            </p:nvSpPr>
            <p:spPr bwMode="auto">
              <a:xfrm>
                <a:off x="3221" y="1615"/>
                <a:ext cx="905" cy="644"/>
              </a:xfrm>
              <a:custGeom>
                <a:avLst/>
                <a:gdLst>
                  <a:gd name="T0" fmla="*/ 900 w 905"/>
                  <a:gd name="T1" fmla="*/ 0 h 644"/>
                  <a:gd name="T2" fmla="*/ 4 w 905"/>
                  <a:gd name="T3" fmla="*/ 0 h 644"/>
                  <a:gd name="T4" fmla="*/ 0 w 905"/>
                  <a:gd name="T5" fmla="*/ 2 h 644"/>
                  <a:gd name="T6" fmla="*/ 0 w 905"/>
                  <a:gd name="T7" fmla="*/ 5 h 644"/>
                  <a:gd name="T8" fmla="*/ 0 w 905"/>
                  <a:gd name="T9" fmla="*/ 640 h 644"/>
                  <a:gd name="T10" fmla="*/ 0 w 905"/>
                  <a:gd name="T11" fmla="*/ 644 h 644"/>
                  <a:gd name="T12" fmla="*/ 4 w 905"/>
                  <a:gd name="T13" fmla="*/ 644 h 644"/>
                  <a:gd name="T14" fmla="*/ 367 w 905"/>
                  <a:gd name="T15" fmla="*/ 644 h 644"/>
                  <a:gd name="T16" fmla="*/ 531 w 905"/>
                  <a:gd name="T17" fmla="*/ 644 h 644"/>
                  <a:gd name="T18" fmla="*/ 538 w 905"/>
                  <a:gd name="T19" fmla="*/ 644 h 644"/>
                  <a:gd name="T20" fmla="*/ 900 w 905"/>
                  <a:gd name="T21" fmla="*/ 644 h 644"/>
                  <a:gd name="T22" fmla="*/ 904 w 905"/>
                  <a:gd name="T23" fmla="*/ 644 h 644"/>
                  <a:gd name="T24" fmla="*/ 905 w 905"/>
                  <a:gd name="T25" fmla="*/ 640 h 644"/>
                  <a:gd name="T26" fmla="*/ 905 w 905"/>
                  <a:gd name="T27" fmla="*/ 5 h 644"/>
                  <a:gd name="T28" fmla="*/ 904 w 905"/>
                  <a:gd name="T29" fmla="*/ 2 h 644"/>
                  <a:gd name="T30" fmla="*/ 900 w 905"/>
                  <a:gd name="T31" fmla="*/ 0 h 64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905" h="644">
                    <a:moveTo>
                      <a:pt x="900" y="0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640"/>
                    </a:lnTo>
                    <a:lnTo>
                      <a:pt x="0" y="644"/>
                    </a:lnTo>
                    <a:lnTo>
                      <a:pt x="4" y="644"/>
                    </a:lnTo>
                    <a:lnTo>
                      <a:pt x="367" y="644"/>
                    </a:lnTo>
                    <a:lnTo>
                      <a:pt x="531" y="644"/>
                    </a:lnTo>
                    <a:lnTo>
                      <a:pt x="538" y="644"/>
                    </a:lnTo>
                    <a:lnTo>
                      <a:pt x="900" y="644"/>
                    </a:lnTo>
                    <a:lnTo>
                      <a:pt x="904" y="644"/>
                    </a:lnTo>
                    <a:lnTo>
                      <a:pt x="905" y="640"/>
                    </a:lnTo>
                    <a:lnTo>
                      <a:pt x="905" y="5"/>
                    </a:lnTo>
                    <a:lnTo>
                      <a:pt x="904" y="2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57" name="Freeform 241"/>
              <p:cNvSpPr>
                <a:spLocks/>
              </p:cNvSpPr>
              <p:nvPr/>
            </p:nvSpPr>
            <p:spPr bwMode="auto">
              <a:xfrm>
                <a:off x="3236" y="1631"/>
                <a:ext cx="874" cy="580"/>
              </a:xfrm>
              <a:custGeom>
                <a:avLst/>
                <a:gdLst>
                  <a:gd name="T0" fmla="*/ 867 w 874"/>
                  <a:gd name="T1" fmla="*/ 0 h 580"/>
                  <a:gd name="T2" fmla="*/ 0 w 874"/>
                  <a:gd name="T3" fmla="*/ 0 h 580"/>
                  <a:gd name="T4" fmla="*/ 0 w 874"/>
                  <a:gd name="T5" fmla="*/ 580 h 580"/>
                  <a:gd name="T6" fmla="*/ 874 w 874"/>
                  <a:gd name="T7" fmla="*/ 580 h 580"/>
                  <a:gd name="T8" fmla="*/ 874 w 874"/>
                  <a:gd name="T9" fmla="*/ 0 h 580"/>
                  <a:gd name="T10" fmla="*/ 867 w 874"/>
                  <a:gd name="T11" fmla="*/ 0 h 58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74" h="580">
                    <a:moveTo>
                      <a:pt x="867" y="0"/>
                    </a:moveTo>
                    <a:lnTo>
                      <a:pt x="0" y="0"/>
                    </a:lnTo>
                    <a:lnTo>
                      <a:pt x="0" y="580"/>
                    </a:lnTo>
                    <a:lnTo>
                      <a:pt x="874" y="580"/>
                    </a:lnTo>
                    <a:lnTo>
                      <a:pt x="874" y="0"/>
                    </a:lnTo>
                    <a:lnTo>
                      <a:pt x="867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58" name="Freeform 242"/>
              <p:cNvSpPr>
                <a:spLocks/>
              </p:cNvSpPr>
              <p:nvPr/>
            </p:nvSpPr>
            <p:spPr bwMode="auto">
              <a:xfrm>
                <a:off x="3251" y="1646"/>
                <a:ext cx="845" cy="550"/>
              </a:xfrm>
              <a:custGeom>
                <a:avLst/>
                <a:gdLst>
                  <a:gd name="T0" fmla="*/ 845 w 845"/>
                  <a:gd name="T1" fmla="*/ 0 h 550"/>
                  <a:gd name="T2" fmla="*/ 845 w 845"/>
                  <a:gd name="T3" fmla="*/ 0 h 550"/>
                  <a:gd name="T4" fmla="*/ 845 w 845"/>
                  <a:gd name="T5" fmla="*/ 550 h 550"/>
                  <a:gd name="T6" fmla="*/ 0 w 845"/>
                  <a:gd name="T7" fmla="*/ 550 h 550"/>
                  <a:gd name="T8" fmla="*/ 0 w 845"/>
                  <a:gd name="T9" fmla="*/ 0 h 550"/>
                  <a:gd name="T10" fmla="*/ 845 w 845"/>
                  <a:gd name="T11" fmla="*/ 0 h 55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45" h="550">
                    <a:moveTo>
                      <a:pt x="845" y="0"/>
                    </a:moveTo>
                    <a:lnTo>
                      <a:pt x="845" y="0"/>
                    </a:lnTo>
                    <a:lnTo>
                      <a:pt x="845" y="550"/>
                    </a:lnTo>
                    <a:lnTo>
                      <a:pt x="0" y="550"/>
                    </a:lnTo>
                    <a:lnTo>
                      <a:pt x="0" y="0"/>
                    </a:lnTo>
                    <a:lnTo>
                      <a:pt x="845" y="0"/>
                    </a:lnTo>
                    <a:close/>
                  </a:path>
                </a:pathLst>
              </a:custGeom>
              <a:solidFill>
                <a:srgbClr val="67C6D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59" name="Freeform 243"/>
              <p:cNvSpPr>
                <a:spLocks/>
              </p:cNvSpPr>
              <p:nvPr/>
            </p:nvSpPr>
            <p:spPr bwMode="auto">
              <a:xfrm>
                <a:off x="3391" y="1661"/>
                <a:ext cx="690" cy="521"/>
              </a:xfrm>
              <a:custGeom>
                <a:avLst/>
                <a:gdLst>
                  <a:gd name="T0" fmla="*/ 0 w 690"/>
                  <a:gd name="T1" fmla="*/ 0 h 521"/>
                  <a:gd name="T2" fmla="*/ 0 w 690"/>
                  <a:gd name="T3" fmla="*/ 0 h 521"/>
                  <a:gd name="T4" fmla="*/ 690 w 690"/>
                  <a:gd name="T5" fmla="*/ 0 h 521"/>
                  <a:gd name="T6" fmla="*/ 690 w 690"/>
                  <a:gd name="T7" fmla="*/ 521 h 521"/>
                  <a:gd name="T8" fmla="*/ 498 w 690"/>
                  <a:gd name="T9" fmla="*/ 521 h 521"/>
                  <a:gd name="T10" fmla="*/ 482 w 690"/>
                  <a:gd name="T11" fmla="*/ 495 h 521"/>
                  <a:gd name="T12" fmla="*/ 465 w 690"/>
                  <a:gd name="T13" fmla="*/ 470 h 521"/>
                  <a:gd name="T14" fmla="*/ 448 w 690"/>
                  <a:gd name="T15" fmla="*/ 448 h 521"/>
                  <a:gd name="T16" fmla="*/ 430 w 690"/>
                  <a:gd name="T17" fmla="*/ 426 h 521"/>
                  <a:gd name="T18" fmla="*/ 412 w 690"/>
                  <a:gd name="T19" fmla="*/ 406 h 521"/>
                  <a:gd name="T20" fmla="*/ 393 w 690"/>
                  <a:gd name="T21" fmla="*/ 385 h 521"/>
                  <a:gd name="T22" fmla="*/ 357 w 690"/>
                  <a:gd name="T23" fmla="*/ 354 h 521"/>
                  <a:gd name="T24" fmla="*/ 319 w 690"/>
                  <a:gd name="T25" fmla="*/ 322 h 521"/>
                  <a:gd name="T26" fmla="*/ 280 w 690"/>
                  <a:gd name="T27" fmla="*/ 295 h 521"/>
                  <a:gd name="T28" fmla="*/ 205 w 690"/>
                  <a:gd name="T29" fmla="*/ 246 h 521"/>
                  <a:gd name="T30" fmla="*/ 169 w 690"/>
                  <a:gd name="T31" fmla="*/ 222 h 521"/>
                  <a:gd name="T32" fmla="*/ 137 w 690"/>
                  <a:gd name="T33" fmla="*/ 199 h 521"/>
                  <a:gd name="T34" fmla="*/ 105 w 690"/>
                  <a:gd name="T35" fmla="*/ 173 h 521"/>
                  <a:gd name="T36" fmla="*/ 76 w 690"/>
                  <a:gd name="T37" fmla="*/ 146 h 521"/>
                  <a:gd name="T38" fmla="*/ 64 w 690"/>
                  <a:gd name="T39" fmla="*/ 131 h 521"/>
                  <a:gd name="T40" fmla="*/ 50 w 690"/>
                  <a:gd name="T41" fmla="*/ 114 h 521"/>
                  <a:gd name="T42" fmla="*/ 40 w 690"/>
                  <a:gd name="T43" fmla="*/ 98 h 521"/>
                  <a:gd name="T44" fmla="*/ 29 w 690"/>
                  <a:gd name="T45" fmla="*/ 81 h 521"/>
                  <a:gd name="T46" fmla="*/ 20 w 690"/>
                  <a:gd name="T47" fmla="*/ 63 h 521"/>
                  <a:gd name="T48" fmla="*/ 12 w 690"/>
                  <a:gd name="T49" fmla="*/ 44 h 521"/>
                  <a:gd name="T50" fmla="*/ 5 w 690"/>
                  <a:gd name="T51" fmla="*/ 22 h 521"/>
                  <a:gd name="T52" fmla="*/ 0 w 690"/>
                  <a:gd name="T53" fmla="*/ 0 h 521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690" h="521">
                    <a:moveTo>
                      <a:pt x="0" y="0"/>
                    </a:moveTo>
                    <a:lnTo>
                      <a:pt x="0" y="0"/>
                    </a:lnTo>
                    <a:lnTo>
                      <a:pt x="690" y="0"/>
                    </a:lnTo>
                    <a:lnTo>
                      <a:pt x="690" y="521"/>
                    </a:lnTo>
                    <a:lnTo>
                      <a:pt x="498" y="521"/>
                    </a:lnTo>
                    <a:lnTo>
                      <a:pt x="482" y="495"/>
                    </a:lnTo>
                    <a:lnTo>
                      <a:pt x="465" y="470"/>
                    </a:lnTo>
                    <a:lnTo>
                      <a:pt x="448" y="448"/>
                    </a:lnTo>
                    <a:lnTo>
                      <a:pt x="430" y="426"/>
                    </a:lnTo>
                    <a:lnTo>
                      <a:pt x="412" y="406"/>
                    </a:lnTo>
                    <a:lnTo>
                      <a:pt x="393" y="385"/>
                    </a:lnTo>
                    <a:lnTo>
                      <a:pt x="357" y="354"/>
                    </a:lnTo>
                    <a:lnTo>
                      <a:pt x="319" y="322"/>
                    </a:lnTo>
                    <a:lnTo>
                      <a:pt x="280" y="295"/>
                    </a:lnTo>
                    <a:lnTo>
                      <a:pt x="205" y="246"/>
                    </a:lnTo>
                    <a:lnTo>
                      <a:pt x="169" y="222"/>
                    </a:lnTo>
                    <a:lnTo>
                      <a:pt x="137" y="199"/>
                    </a:lnTo>
                    <a:lnTo>
                      <a:pt x="105" y="173"/>
                    </a:lnTo>
                    <a:lnTo>
                      <a:pt x="76" y="146"/>
                    </a:lnTo>
                    <a:lnTo>
                      <a:pt x="64" y="131"/>
                    </a:lnTo>
                    <a:lnTo>
                      <a:pt x="50" y="114"/>
                    </a:lnTo>
                    <a:lnTo>
                      <a:pt x="40" y="98"/>
                    </a:lnTo>
                    <a:lnTo>
                      <a:pt x="29" y="81"/>
                    </a:lnTo>
                    <a:lnTo>
                      <a:pt x="20" y="63"/>
                    </a:lnTo>
                    <a:lnTo>
                      <a:pt x="12" y="44"/>
                    </a:lnTo>
                    <a:lnTo>
                      <a:pt x="5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DD4E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60" name="Rectangle 244"/>
              <p:cNvSpPr>
                <a:spLocks noChangeArrowheads="1"/>
              </p:cNvSpPr>
              <p:nvPr/>
            </p:nvSpPr>
            <p:spPr bwMode="auto">
              <a:xfrm>
                <a:off x="3778" y="2468"/>
                <a:ext cx="15" cy="1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61" name="Rectangle 245"/>
              <p:cNvSpPr>
                <a:spLocks noChangeArrowheads="1"/>
              </p:cNvSpPr>
              <p:nvPr/>
            </p:nvSpPr>
            <p:spPr bwMode="auto">
              <a:xfrm>
                <a:off x="3778" y="2468"/>
                <a:ext cx="15" cy="1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62" name="Freeform 246"/>
              <p:cNvSpPr>
                <a:spLocks/>
              </p:cNvSpPr>
              <p:nvPr/>
            </p:nvSpPr>
            <p:spPr bwMode="auto">
              <a:xfrm>
                <a:off x="3431" y="2468"/>
                <a:ext cx="484" cy="52"/>
              </a:xfrm>
              <a:custGeom>
                <a:avLst/>
                <a:gdLst>
                  <a:gd name="T0" fmla="*/ 484 w 484"/>
                  <a:gd name="T1" fmla="*/ 51 h 52"/>
                  <a:gd name="T2" fmla="*/ 484 w 484"/>
                  <a:gd name="T3" fmla="*/ 51 h 52"/>
                  <a:gd name="T4" fmla="*/ 472 w 484"/>
                  <a:gd name="T5" fmla="*/ 7 h 52"/>
                  <a:gd name="T6" fmla="*/ 469 w 484"/>
                  <a:gd name="T7" fmla="*/ 3 h 52"/>
                  <a:gd name="T8" fmla="*/ 468 w 484"/>
                  <a:gd name="T9" fmla="*/ 2 h 52"/>
                  <a:gd name="T10" fmla="*/ 464 w 484"/>
                  <a:gd name="T11" fmla="*/ 0 h 52"/>
                  <a:gd name="T12" fmla="*/ 362 w 484"/>
                  <a:gd name="T13" fmla="*/ 0 h 52"/>
                  <a:gd name="T14" fmla="*/ 347 w 484"/>
                  <a:gd name="T15" fmla="*/ 0 h 52"/>
                  <a:gd name="T16" fmla="*/ 332 w 484"/>
                  <a:gd name="T17" fmla="*/ 0 h 52"/>
                  <a:gd name="T18" fmla="*/ 151 w 484"/>
                  <a:gd name="T19" fmla="*/ 0 h 52"/>
                  <a:gd name="T20" fmla="*/ 136 w 484"/>
                  <a:gd name="T21" fmla="*/ 0 h 52"/>
                  <a:gd name="T22" fmla="*/ 121 w 484"/>
                  <a:gd name="T23" fmla="*/ 0 h 52"/>
                  <a:gd name="T24" fmla="*/ 20 w 484"/>
                  <a:gd name="T25" fmla="*/ 0 h 52"/>
                  <a:gd name="T26" fmla="*/ 17 w 484"/>
                  <a:gd name="T27" fmla="*/ 2 h 52"/>
                  <a:gd name="T28" fmla="*/ 14 w 484"/>
                  <a:gd name="T29" fmla="*/ 7 h 52"/>
                  <a:gd name="T30" fmla="*/ 0 w 484"/>
                  <a:gd name="T31" fmla="*/ 51 h 52"/>
                  <a:gd name="T32" fmla="*/ 2 w 484"/>
                  <a:gd name="T33" fmla="*/ 52 h 52"/>
                  <a:gd name="T34" fmla="*/ 5 w 484"/>
                  <a:gd name="T35" fmla="*/ 52 h 52"/>
                  <a:gd name="T36" fmla="*/ 479 w 484"/>
                  <a:gd name="T37" fmla="*/ 52 h 52"/>
                  <a:gd name="T38" fmla="*/ 483 w 484"/>
                  <a:gd name="T39" fmla="*/ 52 h 52"/>
                  <a:gd name="T40" fmla="*/ 484 w 484"/>
                  <a:gd name="T41" fmla="*/ 51 h 5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484" h="52">
                    <a:moveTo>
                      <a:pt x="484" y="51"/>
                    </a:moveTo>
                    <a:lnTo>
                      <a:pt x="484" y="51"/>
                    </a:lnTo>
                    <a:lnTo>
                      <a:pt x="472" y="7"/>
                    </a:lnTo>
                    <a:lnTo>
                      <a:pt x="469" y="3"/>
                    </a:lnTo>
                    <a:lnTo>
                      <a:pt x="468" y="2"/>
                    </a:lnTo>
                    <a:lnTo>
                      <a:pt x="464" y="0"/>
                    </a:lnTo>
                    <a:lnTo>
                      <a:pt x="362" y="0"/>
                    </a:lnTo>
                    <a:lnTo>
                      <a:pt x="347" y="0"/>
                    </a:lnTo>
                    <a:lnTo>
                      <a:pt x="332" y="0"/>
                    </a:lnTo>
                    <a:lnTo>
                      <a:pt x="151" y="0"/>
                    </a:lnTo>
                    <a:lnTo>
                      <a:pt x="136" y="0"/>
                    </a:lnTo>
                    <a:lnTo>
                      <a:pt x="121" y="0"/>
                    </a:lnTo>
                    <a:lnTo>
                      <a:pt x="20" y="0"/>
                    </a:lnTo>
                    <a:lnTo>
                      <a:pt x="17" y="2"/>
                    </a:lnTo>
                    <a:lnTo>
                      <a:pt x="14" y="7"/>
                    </a:lnTo>
                    <a:lnTo>
                      <a:pt x="0" y="51"/>
                    </a:lnTo>
                    <a:lnTo>
                      <a:pt x="2" y="52"/>
                    </a:lnTo>
                    <a:lnTo>
                      <a:pt x="5" y="52"/>
                    </a:lnTo>
                    <a:lnTo>
                      <a:pt x="479" y="52"/>
                    </a:lnTo>
                    <a:lnTo>
                      <a:pt x="483" y="52"/>
                    </a:lnTo>
                    <a:lnTo>
                      <a:pt x="484" y="51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63" name="Freeform 247"/>
              <p:cNvSpPr>
                <a:spLocks noEditPoints="1"/>
              </p:cNvSpPr>
              <p:nvPr/>
            </p:nvSpPr>
            <p:spPr bwMode="auto">
              <a:xfrm>
                <a:off x="3209" y="1603"/>
                <a:ext cx="931" cy="931"/>
              </a:xfrm>
              <a:custGeom>
                <a:avLst/>
                <a:gdLst>
                  <a:gd name="T0" fmla="*/ 917 w 931"/>
                  <a:gd name="T1" fmla="*/ 652 h 931"/>
                  <a:gd name="T2" fmla="*/ 912 w 931"/>
                  <a:gd name="T3" fmla="*/ 656 h 931"/>
                  <a:gd name="T4" fmla="*/ 544 w 931"/>
                  <a:gd name="T5" fmla="*/ 656 h 931"/>
                  <a:gd name="T6" fmla="*/ 16 w 931"/>
                  <a:gd name="T7" fmla="*/ 656 h 931"/>
                  <a:gd name="T8" fmla="*/ 12 w 931"/>
                  <a:gd name="T9" fmla="*/ 652 h 931"/>
                  <a:gd name="T10" fmla="*/ 12 w 931"/>
                  <a:gd name="T11" fmla="*/ 14 h 931"/>
                  <a:gd name="T12" fmla="*/ 912 w 931"/>
                  <a:gd name="T13" fmla="*/ 13 h 931"/>
                  <a:gd name="T14" fmla="*/ 917 w 931"/>
                  <a:gd name="T15" fmla="*/ 17 h 931"/>
                  <a:gd name="T16" fmla="*/ 554 w 931"/>
                  <a:gd name="T17" fmla="*/ 852 h 931"/>
                  <a:gd name="T18" fmla="*/ 373 w 931"/>
                  <a:gd name="T19" fmla="*/ 852 h 931"/>
                  <a:gd name="T20" fmla="*/ 539 w 931"/>
                  <a:gd name="T21" fmla="*/ 668 h 931"/>
                  <a:gd name="T22" fmla="*/ 701 w 931"/>
                  <a:gd name="T23" fmla="*/ 865 h 931"/>
                  <a:gd name="T24" fmla="*/ 705 w 931"/>
                  <a:gd name="T25" fmla="*/ 867 h 931"/>
                  <a:gd name="T26" fmla="*/ 721 w 931"/>
                  <a:gd name="T27" fmla="*/ 916 h 931"/>
                  <a:gd name="T28" fmla="*/ 716 w 931"/>
                  <a:gd name="T29" fmla="*/ 917 h 931"/>
                  <a:gd name="T30" fmla="*/ 209 w 931"/>
                  <a:gd name="T31" fmla="*/ 917 h 931"/>
                  <a:gd name="T32" fmla="*/ 222 w 931"/>
                  <a:gd name="T33" fmla="*/ 872 h 931"/>
                  <a:gd name="T34" fmla="*/ 227 w 931"/>
                  <a:gd name="T35" fmla="*/ 865 h 931"/>
                  <a:gd name="T36" fmla="*/ 569 w 931"/>
                  <a:gd name="T37" fmla="*/ 865 h 931"/>
                  <a:gd name="T38" fmla="*/ 912 w 931"/>
                  <a:gd name="T39" fmla="*/ 0 h 931"/>
                  <a:gd name="T40" fmla="*/ 9 w 931"/>
                  <a:gd name="T41" fmla="*/ 1 h 931"/>
                  <a:gd name="T42" fmla="*/ 0 w 931"/>
                  <a:gd name="T43" fmla="*/ 10 h 931"/>
                  <a:gd name="T44" fmla="*/ 0 w 931"/>
                  <a:gd name="T45" fmla="*/ 652 h 931"/>
                  <a:gd name="T46" fmla="*/ 4 w 931"/>
                  <a:gd name="T47" fmla="*/ 665 h 931"/>
                  <a:gd name="T48" fmla="*/ 16 w 931"/>
                  <a:gd name="T49" fmla="*/ 668 h 931"/>
                  <a:gd name="T50" fmla="*/ 360 w 931"/>
                  <a:gd name="T51" fmla="*/ 854 h 931"/>
                  <a:gd name="T52" fmla="*/ 222 w 931"/>
                  <a:gd name="T53" fmla="*/ 854 h 931"/>
                  <a:gd name="T54" fmla="*/ 213 w 931"/>
                  <a:gd name="T55" fmla="*/ 861 h 931"/>
                  <a:gd name="T56" fmla="*/ 197 w 931"/>
                  <a:gd name="T57" fmla="*/ 912 h 931"/>
                  <a:gd name="T58" fmla="*/ 197 w 931"/>
                  <a:gd name="T59" fmla="*/ 921 h 931"/>
                  <a:gd name="T60" fmla="*/ 204 w 931"/>
                  <a:gd name="T61" fmla="*/ 931 h 931"/>
                  <a:gd name="T62" fmla="*/ 716 w 931"/>
                  <a:gd name="T63" fmla="*/ 931 h 931"/>
                  <a:gd name="T64" fmla="*/ 728 w 931"/>
                  <a:gd name="T65" fmla="*/ 924 h 931"/>
                  <a:gd name="T66" fmla="*/ 732 w 931"/>
                  <a:gd name="T67" fmla="*/ 914 h 931"/>
                  <a:gd name="T68" fmla="*/ 717 w 931"/>
                  <a:gd name="T69" fmla="*/ 868 h 931"/>
                  <a:gd name="T70" fmla="*/ 713 w 931"/>
                  <a:gd name="T71" fmla="*/ 860 h 931"/>
                  <a:gd name="T72" fmla="*/ 702 w 931"/>
                  <a:gd name="T73" fmla="*/ 854 h 931"/>
                  <a:gd name="T74" fmla="*/ 551 w 931"/>
                  <a:gd name="T75" fmla="*/ 668 h 931"/>
                  <a:gd name="T76" fmla="*/ 919 w 931"/>
                  <a:gd name="T77" fmla="*/ 668 h 931"/>
                  <a:gd name="T78" fmla="*/ 928 w 931"/>
                  <a:gd name="T79" fmla="*/ 658 h 931"/>
                  <a:gd name="T80" fmla="*/ 931 w 931"/>
                  <a:gd name="T81" fmla="*/ 17 h 931"/>
                  <a:gd name="T82" fmla="*/ 924 w 931"/>
                  <a:gd name="T83" fmla="*/ 5 h 931"/>
                  <a:gd name="T84" fmla="*/ 912 w 931"/>
                  <a:gd name="T85" fmla="*/ 0 h 93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931" h="931">
                    <a:moveTo>
                      <a:pt x="917" y="652"/>
                    </a:moveTo>
                    <a:lnTo>
                      <a:pt x="917" y="652"/>
                    </a:lnTo>
                    <a:lnTo>
                      <a:pt x="916" y="656"/>
                    </a:lnTo>
                    <a:lnTo>
                      <a:pt x="912" y="656"/>
                    </a:lnTo>
                    <a:lnTo>
                      <a:pt x="550" y="656"/>
                    </a:lnTo>
                    <a:lnTo>
                      <a:pt x="544" y="656"/>
                    </a:lnTo>
                    <a:lnTo>
                      <a:pt x="379" y="656"/>
                    </a:lnTo>
                    <a:lnTo>
                      <a:pt x="16" y="656"/>
                    </a:lnTo>
                    <a:lnTo>
                      <a:pt x="12" y="656"/>
                    </a:lnTo>
                    <a:lnTo>
                      <a:pt x="12" y="652"/>
                    </a:lnTo>
                    <a:lnTo>
                      <a:pt x="12" y="17"/>
                    </a:lnTo>
                    <a:lnTo>
                      <a:pt x="12" y="14"/>
                    </a:lnTo>
                    <a:lnTo>
                      <a:pt x="16" y="13"/>
                    </a:lnTo>
                    <a:lnTo>
                      <a:pt x="912" y="13"/>
                    </a:lnTo>
                    <a:lnTo>
                      <a:pt x="916" y="14"/>
                    </a:lnTo>
                    <a:lnTo>
                      <a:pt x="917" y="17"/>
                    </a:lnTo>
                    <a:lnTo>
                      <a:pt x="917" y="652"/>
                    </a:lnTo>
                    <a:close/>
                    <a:moveTo>
                      <a:pt x="554" y="852"/>
                    </a:moveTo>
                    <a:lnTo>
                      <a:pt x="554" y="852"/>
                    </a:lnTo>
                    <a:lnTo>
                      <a:pt x="373" y="852"/>
                    </a:lnTo>
                    <a:lnTo>
                      <a:pt x="390" y="668"/>
                    </a:lnTo>
                    <a:lnTo>
                      <a:pt x="539" y="668"/>
                    </a:lnTo>
                    <a:lnTo>
                      <a:pt x="554" y="852"/>
                    </a:lnTo>
                    <a:close/>
                    <a:moveTo>
                      <a:pt x="701" y="865"/>
                    </a:moveTo>
                    <a:lnTo>
                      <a:pt x="701" y="865"/>
                    </a:lnTo>
                    <a:lnTo>
                      <a:pt x="705" y="867"/>
                    </a:lnTo>
                    <a:lnTo>
                      <a:pt x="706" y="872"/>
                    </a:lnTo>
                    <a:lnTo>
                      <a:pt x="721" y="916"/>
                    </a:lnTo>
                    <a:lnTo>
                      <a:pt x="719" y="917"/>
                    </a:lnTo>
                    <a:lnTo>
                      <a:pt x="716" y="917"/>
                    </a:lnTo>
                    <a:lnTo>
                      <a:pt x="213" y="917"/>
                    </a:lnTo>
                    <a:lnTo>
                      <a:pt x="209" y="917"/>
                    </a:lnTo>
                    <a:lnTo>
                      <a:pt x="208" y="916"/>
                    </a:lnTo>
                    <a:lnTo>
                      <a:pt x="222" y="872"/>
                    </a:lnTo>
                    <a:lnTo>
                      <a:pt x="226" y="867"/>
                    </a:lnTo>
                    <a:lnTo>
                      <a:pt x="227" y="865"/>
                    </a:lnTo>
                    <a:lnTo>
                      <a:pt x="358" y="865"/>
                    </a:lnTo>
                    <a:lnTo>
                      <a:pt x="569" y="865"/>
                    </a:lnTo>
                    <a:lnTo>
                      <a:pt x="701" y="865"/>
                    </a:lnTo>
                    <a:close/>
                    <a:moveTo>
                      <a:pt x="912" y="0"/>
                    </a:moveTo>
                    <a:lnTo>
                      <a:pt x="16" y="0"/>
                    </a:lnTo>
                    <a:lnTo>
                      <a:pt x="9" y="1"/>
                    </a:lnTo>
                    <a:lnTo>
                      <a:pt x="4" y="5"/>
                    </a:lnTo>
                    <a:lnTo>
                      <a:pt x="0" y="10"/>
                    </a:lnTo>
                    <a:lnTo>
                      <a:pt x="0" y="17"/>
                    </a:lnTo>
                    <a:lnTo>
                      <a:pt x="0" y="652"/>
                    </a:lnTo>
                    <a:lnTo>
                      <a:pt x="0" y="658"/>
                    </a:lnTo>
                    <a:lnTo>
                      <a:pt x="4" y="665"/>
                    </a:lnTo>
                    <a:lnTo>
                      <a:pt x="9" y="668"/>
                    </a:lnTo>
                    <a:lnTo>
                      <a:pt x="16" y="668"/>
                    </a:lnTo>
                    <a:lnTo>
                      <a:pt x="376" y="668"/>
                    </a:lnTo>
                    <a:lnTo>
                      <a:pt x="360" y="854"/>
                    </a:lnTo>
                    <a:lnTo>
                      <a:pt x="227" y="852"/>
                    </a:lnTo>
                    <a:lnTo>
                      <a:pt x="222" y="854"/>
                    </a:lnTo>
                    <a:lnTo>
                      <a:pt x="216" y="857"/>
                    </a:lnTo>
                    <a:lnTo>
                      <a:pt x="213" y="861"/>
                    </a:lnTo>
                    <a:lnTo>
                      <a:pt x="212" y="868"/>
                    </a:lnTo>
                    <a:lnTo>
                      <a:pt x="197" y="912"/>
                    </a:lnTo>
                    <a:lnTo>
                      <a:pt x="197" y="914"/>
                    </a:lnTo>
                    <a:lnTo>
                      <a:pt x="197" y="921"/>
                    </a:lnTo>
                    <a:lnTo>
                      <a:pt x="198" y="924"/>
                    </a:lnTo>
                    <a:lnTo>
                      <a:pt x="204" y="931"/>
                    </a:lnTo>
                    <a:lnTo>
                      <a:pt x="213" y="931"/>
                    </a:lnTo>
                    <a:lnTo>
                      <a:pt x="716" y="931"/>
                    </a:lnTo>
                    <a:lnTo>
                      <a:pt x="723" y="931"/>
                    </a:lnTo>
                    <a:lnTo>
                      <a:pt x="728" y="924"/>
                    </a:lnTo>
                    <a:lnTo>
                      <a:pt x="732" y="919"/>
                    </a:lnTo>
                    <a:lnTo>
                      <a:pt x="732" y="914"/>
                    </a:lnTo>
                    <a:lnTo>
                      <a:pt x="732" y="912"/>
                    </a:lnTo>
                    <a:lnTo>
                      <a:pt x="717" y="868"/>
                    </a:lnTo>
                    <a:lnTo>
                      <a:pt x="717" y="864"/>
                    </a:lnTo>
                    <a:lnTo>
                      <a:pt x="713" y="860"/>
                    </a:lnTo>
                    <a:lnTo>
                      <a:pt x="710" y="856"/>
                    </a:lnTo>
                    <a:lnTo>
                      <a:pt x="702" y="854"/>
                    </a:lnTo>
                    <a:lnTo>
                      <a:pt x="568" y="854"/>
                    </a:lnTo>
                    <a:lnTo>
                      <a:pt x="551" y="668"/>
                    </a:lnTo>
                    <a:lnTo>
                      <a:pt x="912" y="668"/>
                    </a:lnTo>
                    <a:lnTo>
                      <a:pt x="919" y="668"/>
                    </a:lnTo>
                    <a:lnTo>
                      <a:pt x="924" y="665"/>
                    </a:lnTo>
                    <a:lnTo>
                      <a:pt x="928" y="658"/>
                    </a:lnTo>
                    <a:lnTo>
                      <a:pt x="931" y="652"/>
                    </a:lnTo>
                    <a:lnTo>
                      <a:pt x="931" y="17"/>
                    </a:lnTo>
                    <a:lnTo>
                      <a:pt x="928" y="10"/>
                    </a:lnTo>
                    <a:lnTo>
                      <a:pt x="924" y="5"/>
                    </a:lnTo>
                    <a:lnTo>
                      <a:pt x="919" y="1"/>
                    </a:lnTo>
                    <a:lnTo>
                      <a:pt x="91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64" name="Freeform 248"/>
              <p:cNvSpPr>
                <a:spLocks/>
              </p:cNvSpPr>
              <p:nvPr/>
            </p:nvSpPr>
            <p:spPr bwMode="auto">
              <a:xfrm>
                <a:off x="3817" y="2216"/>
                <a:ext cx="293" cy="32"/>
              </a:xfrm>
              <a:custGeom>
                <a:avLst/>
                <a:gdLst>
                  <a:gd name="T0" fmla="*/ 8 w 293"/>
                  <a:gd name="T1" fmla="*/ 0 h 32"/>
                  <a:gd name="T2" fmla="*/ 8 w 293"/>
                  <a:gd name="T3" fmla="*/ 0 h 32"/>
                  <a:gd name="T4" fmla="*/ 5 w 293"/>
                  <a:gd name="T5" fmla="*/ 0 h 32"/>
                  <a:gd name="T6" fmla="*/ 4 w 293"/>
                  <a:gd name="T7" fmla="*/ 2 h 32"/>
                  <a:gd name="T8" fmla="*/ 1 w 293"/>
                  <a:gd name="T9" fmla="*/ 4 h 32"/>
                  <a:gd name="T10" fmla="*/ 0 w 293"/>
                  <a:gd name="T11" fmla="*/ 7 h 32"/>
                  <a:gd name="T12" fmla="*/ 0 w 293"/>
                  <a:gd name="T13" fmla="*/ 24 h 32"/>
                  <a:gd name="T14" fmla="*/ 1 w 293"/>
                  <a:gd name="T15" fmla="*/ 28 h 32"/>
                  <a:gd name="T16" fmla="*/ 4 w 293"/>
                  <a:gd name="T17" fmla="*/ 29 h 32"/>
                  <a:gd name="T18" fmla="*/ 5 w 293"/>
                  <a:gd name="T19" fmla="*/ 32 h 32"/>
                  <a:gd name="T20" fmla="*/ 8 w 293"/>
                  <a:gd name="T21" fmla="*/ 32 h 32"/>
                  <a:gd name="T22" fmla="*/ 286 w 293"/>
                  <a:gd name="T23" fmla="*/ 32 h 32"/>
                  <a:gd name="T24" fmla="*/ 290 w 293"/>
                  <a:gd name="T25" fmla="*/ 32 h 32"/>
                  <a:gd name="T26" fmla="*/ 291 w 293"/>
                  <a:gd name="T27" fmla="*/ 29 h 32"/>
                  <a:gd name="T28" fmla="*/ 293 w 293"/>
                  <a:gd name="T29" fmla="*/ 28 h 32"/>
                  <a:gd name="T30" fmla="*/ 293 w 293"/>
                  <a:gd name="T31" fmla="*/ 24 h 32"/>
                  <a:gd name="T32" fmla="*/ 293 w 293"/>
                  <a:gd name="T33" fmla="*/ 7 h 32"/>
                  <a:gd name="T34" fmla="*/ 293 w 293"/>
                  <a:gd name="T35" fmla="*/ 4 h 32"/>
                  <a:gd name="T36" fmla="*/ 291 w 293"/>
                  <a:gd name="T37" fmla="*/ 2 h 32"/>
                  <a:gd name="T38" fmla="*/ 290 w 293"/>
                  <a:gd name="T39" fmla="*/ 0 h 32"/>
                  <a:gd name="T40" fmla="*/ 286 w 293"/>
                  <a:gd name="T41" fmla="*/ 0 h 32"/>
                  <a:gd name="T42" fmla="*/ 8 w 293"/>
                  <a:gd name="T43" fmla="*/ 0 h 32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93" h="32">
                    <a:moveTo>
                      <a:pt x="8" y="0"/>
                    </a:moveTo>
                    <a:lnTo>
                      <a:pt x="8" y="0"/>
                    </a:lnTo>
                    <a:lnTo>
                      <a:pt x="5" y="0"/>
                    </a:lnTo>
                    <a:lnTo>
                      <a:pt x="4" y="2"/>
                    </a:lnTo>
                    <a:lnTo>
                      <a:pt x="1" y="4"/>
                    </a:lnTo>
                    <a:lnTo>
                      <a:pt x="0" y="7"/>
                    </a:lnTo>
                    <a:lnTo>
                      <a:pt x="0" y="24"/>
                    </a:lnTo>
                    <a:lnTo>
                      <a:pt x="1" y="28"/>
                    </a:lnTo>
                    <a:lnTo>
                      <a:pt x="4" y="29"/>
                    </a:lnTo>
                    <a:lnTo>
                      <a:pt x="5" y="32"/>
                    </a:lnTo>
                    <a:lnTo>
                      <a:pt x="8" y="32"/>
                    </a:lnTo>
                    <a:lnTo>
                      <a:pt x="286" y="32"/>
                    </a:lnTo>
                    <a:lnTo>
                      <a:pt x="290" y="32"/>
                    </a:lnTo>
                    <a:lnTo>
                      <a:pt x="291" y="29"/>
                    </a:lnTo>
                    <a:lnTo>
                      <a:pt x="293" y="28"/>
                    </a:lnTo>
                    <a:lnTo>
                      <a:pt x="293" y="24"/>
                    </a:lnTo>
                    <a:lnTo>
                      <a:pt x="293" y="7"/>
                    </a:lnTo>
                    <a:lnTo>
                      <a:pt x="293" y="4"/>
                    </a:lnTo>
                    <a:lnTo>
                      <a:pt x="291" y="2"/>
                    </a:lnTo>
                    <a:lnTo>
                      <a:pt x="290" y="0"/>
                    </a:lnTo>
                    <a:lnTo>
                      <a:pt x="286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65" name="Freeform 249"/>
              <p:cNvSpPr>
                <a:spLocks noEditPoints="1"/>
              </p:cNvSpPr>
              <p:nvPr/>
            </p:nvSpPr>
            <p:spPr bwMode="auto">
              <a:xfrm>
                <a:off x="3821" y="2220"/>
                <a:ext cx="286" cy="24"/>
              </a:xfrm>
              <a:custGeom>
                <a:avLst/>
                <a:gdLst>
                  <a:gd name="T0" fmla="*/ 278 w 286"/>
                  <a:gd name="T1" fmla="*/ 17 h 24"/>
                  <a:gd name="T2" fmla="*/ 229 w 286"/>
                  <a:gd name="T3" fmla="*/ 17 h 24"/>
                  <a:gd name="T4" fmla="*/ 229 w 286"/>
                  <a:gd name="T5" fmla="*/ 7 h 24"/>
                  <a:gd name="T6" fmla="*/ 278 w 286"/>
                  <a:gd name="T7" fmla="*/ 7 h 24"/>
                  <a:gd name="T8" fmla="*/ 278 w 286"/>
                  <a:gd name="T9" fmla="*/ 17 h 24"/>
                  <a:gd name="T10" fmla="*/ 222 w 286"/>
                  <a:gd name="T11" fmla="*/ 17 h 24"/>
                  <a:gd name="T12" fmla="*/ 174 w 286"/>
                  <a:gd name="T13" fmla="*/ 17 h 24"/>
                  <a:gd name="T14" fmla="*/ 174 w 286"/>
                  <a:gd name="T15" fmla="*/ 7 h 24"/>
                  <a:gd name="T16" fmla="*/ 222 w 286"/>
                  <a:gd name="T17" fmla="*/ 7 h 24"/>
                  <a:gd name="T18" fmla="*/ 222 w 286"/>
                  <a:gd name="T19" fmla="*/ 17 h 24"/>
                  <a:gd name="T20" fmla="*/ 167 w 286"/>
                  <a:gd name="T21" fmla="*/ 17 h 24"/>
                  <a:gd name="T22" fmla="*/ 118 w 286"/>
                  <a:gd name="T23" fmla="*/ 17 h 24"/>
                  <a:gd name="T24" fmla="*/ 118 w 286"/>
                  <a:gd name="T25" fmla="*/ 7 h 24"/>
                  <a:gd name="T26" fmla="*/ 167 w 286"/>
                  <a:gd name="T27" fmla="*/ 7 h 24"/>
                  <a:gd name="T28" fmla="*/ 167 w 286"/>
                  <a:gd name="T29" fmla="*/ 17 h 24"/>
                  <a:gd name="T30" fmla="*/ 111 w 286"/>
                  <a:gd name="T31" fmla="*/ 17 h 24"/>
                  <a:gd name="T32" fmla="*/ 63 w 286"/>
                  <a:gd name="T33" fmla="*/ 17 h 24"/>
                  <a:gd name="T34" fmla="*/ 63 w 286"/>
                  <a:gd name="T35" fmla="*/ 7 h 24"/>
                  <a:gd name="T36" fmla="*/ 111 w 286"/>
                  <a:gd name="T37" fmla="*/ 7 h 24"/>
                  <a:gd name="T38" fmla="*/ 111 w 286"/>
                  <a:gd name="T39" fmla="*/ 17 h 24"/>
                  <a:gd name="T40" fmla="*/ 56 w 286"/>
                  <a:gd name="T41" fmla="*/ 17 h 24"/>
                  <a:gd name="T42" fmla="*/ 7 w 286"/>
                  <a:gd name="T43" fmla="*/ 17 h 24"/>
                  <a:gd name="T44" fmla="*/ 7 w 286"/>
                  <a:gd name="T45" fmla="*/ 7 h 24"/>
                  <a:gd name="T46" fmla="*/ 56 w 286"/>
                  <a:gd name="T47" fmla="*/ 7 h 24"/>
                  <a:gd name="T48" fmla="*/ 56 w 286"/>
                  <a:gd name="T49" fmla="*/ 17 h 24"/>
                  <a:gd name="T50" fmla="*/ 282 w 286"/>
                  <a:gd name="T51" fmla="*/ 0 h 24"/>
                  <a:gd name="T52" fmla="*/ 4 w 286"/>
                  <a:gd name="T53" fmla="*/ 0 h 24"/>
                  <a:gd name="T54" fmla="*/ 1 w 286"/>
                  <a:gd name="T55" fmla="*/ 0 h 24"/>
                  <a:gd name="T56" fmla="*/ 0 w 286"/>
                  <a:gd name="T57" fmla="*/ 3 h 24"/>
                  <a:gd name="T58" fmla="*/ 0 w 286"/>
                  <a:gd name="T59" fmla="*/ 20 h 24"/>
                  <a:gd name="T60" fmla="*/ 1 w 286"/>
                  <a:gd name="T61" fmla="*/ 24 h 24"/>
                  <a:gd name="T62" fmla="*/ 4 w 286"/>
                  <a:gd name="T63" fmla="*/ 24 h 24"/>
                  <a:gd name="T64" fmla="*/ 282 w 286"/>
                  <a:gd name="T65" fmla="*/ 24 h 24"/>
                  <a:gd name="T66" fmla="*/ 283 w 286"/>
                  <a:gd name="T67" fmla="*/ 24 h 24"/>
                  <a:gd name="T68" fmla="*/ 286 w 286"/>
                  <a:gd name="T69" fmla="*/ 20 h 24"/>
                  <a:gd name="T70" fmla="*/ 286 w 286"/>
                  <a:gd name="T71" fmla="*/ 3 h 24"/>
                  <a:gd name="T72" fmla="*/ 283 w 286"/>
                  <a:gd name="T73" fmla="*/ 0 h 24"/>
                  <a:gd name="T74" fmla="*/ 282 w 286"/>
                  <a:gd name="T75" fmla="*/ 0 h 2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286" h="24">
                    <a:moveTo>
                      <a:pt x="278" y="17"/>
                    </a:moveTo>
                    <a:lnTo>
                      <a:pt x="229" y="17"/>
                    </a:lnTo>
                    <a:lnTo>
                      <a:pt x="229" y="7"/>
                    </a:lnTo>
                    <a:lnTo>
                      <a:pt x="278" y="7"/>
                    </a:lnTo>
                    <a:lnTo>
                      <a:pt x="278" y="17"/>
                    </a:lnTo>
                    <a:close/>
                    <a:moveTo>
                      <a:pt x="222" y="17"/>
                    </a:moveTo>
                    <a:lnTo>
                      <a:pt x="174" y="17"/>
                    </a:lnTo>
                    <a:lnTo>
                      <a:pt x="174" y="7"/>
                    </a:lnTo>
                    <a:lnTo>
                      <a:pt x="222" y="7"/>
                    </a:lnTo>
                    <a:lnTo>
                      <a:pt x="222" y="17"/>
                    </a:lnTo>
                    <a:close/>
                    <a:moveTo>
                      <a:pt x="167" y="17"/>
                    </a:moveTo>
                    <a:lnTo>
                      <a:pt x="118" y="17"/>
                    </a:lnTo>
                    <a:lnTo>
                      <a:pt x="118" y="7"/>
                    </a:lnTo>
                    <a:lnTo>
                      <a:pt x="167" y="7"/>
                    </a:lnTo>
                    <a:lnTo>
                      <a:pt x="167" y="17"/>
                    </a:lnTo>
                    <a:close/>
                    <a:moveTo>
                      <a:pt x="111" y="17"/>
                    </a:moveTo>
                    <a:lnTo>
                      <a:pt x="63" y="17"/>
                    </a:lnTo>
                    <a:lnTo>
                      <a:pt x="63" y="7"/>
                    </a:lnTo>
                    <a:lnTo>
                      <a:pt x="111" y="7"/>
                    </a:lnTo>
                    <a:lnTo>
                      <a:pt x="111" y="17"/>
                    </a:lnTo>
                    <a:close/>
                    <a:moveTo>
                      <a:pt x="56" y="17"/>
                    </a:moveTo>
                    <a:lnTo>
                      <a:pt x="7" y="17"/>
                    </a:lnTo>
                    <a:lnTo>
                      <a:pt x="7" y="7"/>
                    </a:lnTo>
                    <a:lnTo>
                      <a:pt x="56" y="7"/>
                    </a:lnTo>
                    <a:lnTo>
                      <a:pt x="56" y="17"/>
                    </a:lnTo>
                    <a:close/>
                    <a:moveTo>
                      <a:pt x="282" y="0"/>
                    </a:moveTo>
                    <a:lnTo>
                      <a:pt x="4" y="0"/>
                    </a:lnTo>
                    <a:lnTo>
                      <a:pt x="1" y="0"/>
                    </a:lnTo>
                    <a:lnTo>
                      <a:pt x="0" y="3"/>
                    </a:lnTo>
                    <a:lnTo>
                      <a:pt x="0" y="20"/>
                    </a:lnTo>
                    <a:lnTo>
                      <a:pt x="1" y="24"/>
                    </a:lnTo>
                    <a:lnTo>
                      <a:pt x="4" y="24"/>
                    </a:lnTo>
                    <a:lnTo>
                      <a:pt x="282" y="24"/>
                    </a:lnTo>
                    <a:lnTo>
                      <a:pt x="283" y="24"/>
                    </a:lnTo>
                    <a:lnTo>
                      <a:pt x="286" y="20"/>
                    </a:lnTo>
                    <a:lnTo>
                      <a:pt x="286" y="3"/>
                    </a:lnTo>
                    <a:lnTo>
                      <a:pt x="283" y="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66" name="Freeform 250"/>
              <p:cNvSpPr>
                <a:spLocks noEditPoints="1"/>
              </p:cNvSpPr>
              <p:nvPr/>
            </p:nvSpPr>
            <p:spPr bwMode="auto">
              <a:xfrm>
                <a:off x="3828" y="2227"/>
                <a:ext cx="271" cy="10"/>
              </a:xfrm>
              <a:custGeom>
                <a:avLst/>
                <a:gdLst>
                  <a:gd name="T0" fmla="*/ 271 w 271"/>
                  <a:gd name="T1" fmla="*/ 10 h 10"/>
                  <a:gd name="T2" fmla="*/ 222 w 271"/>
                  <a:gd name="T3" fmla="*/ 10 h 10"/>
                  <a:gd name="T4" fmla="*/ 222 w 271"/>
                  <a:gd name="T5" fmla="*/ 0 h 10"/>
                  <a:gd name="T6" fmla="*/ 271 w 271"/>
                  <a:gd name="T7" fmla="*/ 0 h 10"/>
                  <a:gd name="T8" fmla="*/ 271 w 271"/>
                  <a:gd name="T9" fmla="*/ 10 h 10"/>
                  <a:gd name="T10" fmla="*/ 215 w 271"/>
                  <a:gd name="T11" fmla="*/ 10 h 10"/>
                  <a:gd name="T12" fmla="*/ 167 w 271"/>
                  <a:gd name="T13" fmla="*/ 10 h 10"/>
                  <a:gd name="T14" fmla="*/ 167 w 271"/>
                  <a:gd name="T15" fmla="*/ 0 h 10"/>
                  <a:gd name="T16" fmla="*/ 215 w 271"/>
                  <a:gd name="T17" fmla="*/ 0 h 10"/>
                  <a:gd name="T18" fmla="*/ 215 w 271"/>
                  <a:gd name="T19" fmla="*/ 10 h 10"/>
                  <a:gd name="T20" fmla="*/ 160 w 271"/>
                  <a:gd name="T21" fmla="*/ 10 h 10"/>
                  <a:gd name="T22" fmla="*/ 111 w 271"/>
                  <a:gd name="T23" fmla="*/ 10 h 10"/>
                  <a:gd name="T24" fmla="*/ 111 w 271"/>
                  <a:gd name="T25" fmla="*/ 0 h 10"/>
                  <a:gd name="T26" fmla="*/ 160 w 271"/>
                  <a:gd name="T27" fmla="*/ 0 h 10"/>
                  <a:gd name="T28" fmla="*/ 160 w 271"/>
                  <a:gd name="T29" fmla="*/ 10 h 10"/>
                  <a:gd name="T30" fmla="*/ 104 w 271"/>
                  <a:gd name="T31" fmla="*/ 10 h 10"/>
                  <a:gd name="T32" fmla="*/ 56 w 271"/>
                  <a:gd name="T33" fmla="*/ 10 h 10"/>
                  <a:gd name="T34" fmla="*/ 56 w 271"/>
                  <a:gd name="T35" fmla="*/ 0 h 10"/>
                  <a:gd name="T36" fmla="*/ 104 w 271"/>
                  <a:gd name="T37" fmla="*/ 0 h 10"/>
                  <a:gd name="T38" fmla="*/ 104 w 271"/>
                  <a:gd name="T39" fmla="*/ 10 h 10"/>
                  <a:gd name="T40" fmla="*/ 49 w 271"/>
                  <a:gd name="T41" fmla="*/ 10 h 10"/>
                  <a:gd name="T42" fmla="*/ 0 w 271"/>
                  <a:gd name="T43" fmla="*/ 10 h 10"/>
                  <a:gd name="T44" fmla="*/ 0 w 271"/>
                  <a:gd name="T45" fmla="*/ 0 h 10"/>
                  <a:gd name="T46" fmla="*/ 49 w 271"/>
                  <a:gd name="T47" fmla="*/ 0 h 10"/>
                  <a:gd name="T48" fmla="*/ 49 w 271"/>
                  <a:gd name="T49" fmla="*/ 10 h 1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71" h="10">
                    <a:moveTo>
                      <a:pt x="271" y="10"/>
                    </a:moveTo>
                    <a:lnTo>
                      <a:pt x="222" y="10"/>
                    </a:lnTo>
                    <a:lnTo>
                      <a:pt x="222" y="0"/>
                    </a:lnTo>
                    <a:lnTo>
                      <a:pt x="271" y="0"/>
                    </a:lnTo>
                    <a:lnTo>
                      <a:pt x="271" y="10"/>
                    </a:lnTo>
                    <a:close/>
                    <a:moveTo>
                      <a:pt x="215" y="10"/>
                    </a:moveTo>
                    <a:lnTo>
                      <a:pt x="167" y="10"/>
                    </a:lnTo>
                    <a:lnTo>
                      <a:pt x="167" y="0"/>
                    </a:lnTo>
                    <a:lnTo>
                      <a:pt x="215" y="0"/>
                    </a:lnTo>
                    <a:lnTo>
                      <a:pt x="215" y="10"/>
                    </a:lnTo>
                    <a:close/>
                    <a:moveTo>
                      <a:pt x="160" y="10"/>
                    </a:moveTo>
                    <a:lnTo>
                      <a:pt x="111" y="10"/>
                    </a:lnTo>
                    <a:lnTo>
                      <a:pt x="111" y="0"/>
                    </a:lnTo>
                    <a:lnTo>
                      <a:pt x="160" y="0"/>
                    </a:lnTo>
                    <a:lnTo>
                      <a:pt x="160" y="10"/>
                    </a:lnTo>
                    <a:close/>
                    <a:moveTo>
                      <a:pt x="104" y="10"/>
                    </a:moveTo>
                    <a:lnTo>
                      <a:pt x="56" y="10"/>
                    </a:lnTo>
                    <a:lnTo>
                      <a:pt x="56" y="0"/>
                    </a:lnTo>
                    <a:lnTo>
                      <a:pt x="104" y="0"/>
                    </a:lnTo>
                    <a:lnTo>
                      <a:pt x="104" y="10"/>
                    </a:lnTo>
                    <a:close/>
                    <a:moveTo>
                      <a:pt x="49" y="10"/>
                    </a:moveTo>
                    <a:lnTo>
                      <a:pt x="0" y="10"/>
                    </a:lnTo>
                    <a:lnTo>
                      <a:pt x="0" y="0"/>
                    </a:lnTo>
                    <a:lnTo>
                      <a:pt x="49" y="0"/>
                    </a:lnTo>
                    <a:lnTo>
                      <a:pt x="49" y="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67" name="Freeform 251"/>
              <p:cNvSpPr>
                <a:spLocks noEditPoints="1"/>
              </p:cNvSpPr>
              <p:nvPr/>
            </p:nvSpPr>
            <p:spPr bwMode="auto">
              <a:xfrm>
                <a:off x="3828" y="2229"/>
                <a:ext cx="271" cy="8"/>
              </a:xfrm>
              <a:custGeom>
                <a:avLst/>
                <a:gdLst>
                  <a:gd name="T0" fmla="*/ 271 w 271"/>
                  <a:gd name="T1" fmla="*/ 8 h 8"/>
                  <a:gd name="T2" fmla="*/ 222 w 271"/>
                  <a:gd name="T3" fmla="*/ 8 h 8"/>
                  <a:gd name="T4" fmla="*/ 222 w 271"/>
                  <a:gd name="T5" fmla="*/ 0 h 8"/>
                  <a:gd name="T6" fmla="*/ 271 w 271"/>
                  <a:gd name="T7" fmla="*/ 0 h 8"/>
                  <a:gd name="T8" fmla="*/ 271 w 271"/>
                  <a:gd name="T9" fmla="*/ 8 h 8"/>
                  <a:gd name="T10" fmla="*/ 215 w 271"/>
                  <a:gd name="T11" fmla="*/ 8 h 8"/>
                  <a:gd name="T12" fmla="*/ 167 w 271"/>
                  <a:gd name="T13" fmla="*/ 8 h 8"/>
                  <a:gd name="T14" fmla="*/ 167 w 271"/>
                  <a:gd name="T15" fmla="*/ 0 h 8"/>
                  <a:gd name="T16" fmla="*/ 215 w 271"/>
                  <a:gd name="T17" fmla="*/ 0 h 8"/>
                  <a:gd name="T18" fmla="*/ 215 w 271"/>
                  <a:gd name="T19" fmla="*/ 8 h 8"/>
                  <a:gd name="T20" fmla="*/ 160 w 271"/>
                  <a:gd name="T21" fmla="*/ 8 h 8"/>
                  <a:gd name="T22" fmla="*/ 111 w 271"/>
                  <a:gd name="T23" fmla="*/ 8 h 8"/>
                  <a:gd name="T24" fmla="*/ 111 w 271"/>
                  <a:gd name="T25" fmla="*/ 0 h 8"/>
                  <a:gd name="T26" fmla="*/ 160 w 271"/>
                  <a:gd name="T27" fmla="*/ 0 h 8"/>
                  <a:gd name="T28" fmla="*/ 160 w 271"/>
                  <a:gd name="T29" fmla="*/ 8 h 8"/>
                  <a:gd name="T30" fmla="*/ 104 w 271"/>
                  <a:gd name="T31" fmla="*/ 8 h 8"/>
                  <a:gd name="T32" fmla="*/ 56 w 271"/>
                  <a:gd name="T33" fmla="*/ 8 h 8"/>
                  <a:gd name="T34" fmla="*/ 56 w 271"/>
                  <a:gd name="T35" fmla="*/ 0 h 8"/>
                  <a:gd name="T36" fmla="*/ 104 w 271"/>
                  <a:gd name="T37" fmla="*/ 0 h 8"/>
                  <a:gd name="T38" fmla="*/ 104 w 271"/>
                  <a:gd name="T39" fmla="*/ 8 h 8"/>
                  <a:gd name="T40" fmla="*/ 49 w 271"/>
                  <a:gd name="T41" fmla="*/ 8 h 8"/>
                  <a:gd name="T42" fmla="*/ 0 w 271"/>
                  <a:gd name="T43" fmla="*/ 8 h 8"/>
                  <a:gd name="T44" fmla="*/ 0 w 271"/>
                  <a:gd name="T45" fmla="*/ 0 h 8"/>
                  <a:gd name="T46" fmla="*/ 49 w 271"/>
                  <a:gd name="T47" fmla="*/ 0 h 8"/>
                  <a:gd name="T48" fmla="*/ 49 w 271"/>
                  <a:gd name="T49" fmla="*/ 8 h 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71" h="8">
                    <a:moveTo>
                      <a:pt x="271" y="8"/>
                    </a:moveTo>
                    <a:lnTo>
                      <a:pt x="222" y="8"/>
                    </a:lnTo>
                    <a:lnTo>
                      <a:pt x="222" y="0"/>
                    </a:lnTo>
                    <a:lnTo>
                      <a:pt x="271" y="0"/>
                    </a:lnTo>
                    <a:lnTo>
                      <a:pt x="271" y="8"/>
                    </a:lnTo>
                    <a:close/>
                    <a:moveTo>
                      <a:pt x="215" y="8"/>
                    </a:moveTo>
                    <a:lnTo>
                      <a:pt x="167" y="8"/>
                    </a:lnTo>
                    <a:lnTo>
                      <a:pt x="167" y="0"/>
                    </a:lnTo>
                    <a:lnTo>
                      <a:pt x="215" y="0"/>
                    </a:lnTo>
                    <a:lnTo>
                      <a:pt x="215" y="8"/>
                    </a:lnTo>
                    <a:close/>
                    <a:moveTo>
                      <a:pt x="160" y="8"/>
                    </a:moveTo>
                    <a:lnTo>
                      <a:pt x="111" y="8"/>
                    </a:lnTo>
                    <a:lnTo>
                      <a:pt x="111" y="0"/>
                    </a:lnTo>
                    <a:lnTo>
                      <a:pt x="160" y="0"/>
                    </a:lnTo>
                    <a:lnTo>
                      <a:pt x="160" y="8"/>
                    </a:lnTo>
                    <a:close/>
                    <a:moveTo>
                      <a:pt x="104" y="8"/>
                    </a:moveTo>
                    <a:lnTo>
                      <a:pt x="56" y="8"/>
                    </a:lnTo>
                    <a:lnTo>
                      <a:pt x="56" y="0"/>
                    </a:lnTo>
                    <a:lnTo>
                      <a:pt x="104" y="0"/>
                    </a:lnTo>
                    <a:lnTo>
                      <a:pt x="104" y="8"/>
                    </a:lnTo>
                    <a:close/>
                    <a:moveTo>
                      <a:pt x="49" y="8"/>
                    </a:moveTo>
                    <a:lnTo>
                      <a:pt x="0" y="8"/>
                    </a:lnTo>
                    <a:lnTo>
                      <a:pt x="0" y="0"/>
                    </a:lnTo>
                    <a:lnTo>
                      <a:pt x="49" y="0"/>
                    </a:lnTo>
                    <a:lnTo>
                      <a:pt x="49" y="8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68" name="Freeform 252"/>
              <p:cNvSpPr>
                <a:spLocks noEditPoints="1"/>
              </p:cNvSpPr>
              <p:nvPr/>
            </p:nvSpPr>
            <p:spPr bwMode="auto">
              <a:xfrm>
                <a:off x="3243" y="1639"/>
                <a:ext cx="860" cy="565"/>
              </a:xfrm>
              <a:custGeom>
                <a:avLst/>
                <a:gdLst>
                  <a:gd name="T0" fmla="*/ 853 w 860"/>
                  <a:gd name="T1" fmla="*/ 7 h 565"/>
                  <a:gd name="T2" fmla="*/ 853 w 860"/>
                  <a:gd name="T3" fmla="*/ 7 h 565"/>
                  <a:gd name="T4" fmla="*/ 853 w 860"/>
                  <a:gd name="T5" fmla="*/ 557 h 565"/>
                  <a:gd name="T6" fmla="*/ 8 w 860"/>
                  <a:gd name="T7" fmla="*/ 557 h 565"/>
                  <a:gd name="T8" fmla="*/ 8 w 860"/>
                  <a:gd name="T9" fmla="*/ 7 h 565"/>
                  <a:gd name="T10" fmla="*/ 853 w 860"/>
                  <a:gd name="T11" fmla="*/ 7 h 565"/>
                  <a:gd name="T12" fmla="*/ 856 w 860"/>
                  <a:gd name="T13" fmla="*/ 0 h 565"/>
                  <a:gd name="T14" fmla="*/ 0 w 860"/>
                  <a:gd name="T15" fmla="*/ 0 h 565"/>
                  <a:gd name="T16" fmla="*/ 0 w 860"/>
                  <a:gd name="T17" fmla="*/ 565 h 565"/>
                  <a:gd name="T18" fmla="*/ 860 w 860"/>
                  <a:gd name="T19" fmla="*/ 565 h 565"/>
                  <a:gd name="T20" fmla="*/ 860 w 860"/>
                  <a:gd name="T21" fmla="*/ 0 h 565"/>
                  <a:gd name="T22" fmla="*/ 856 w 860"/>
                  <a:gd name="T23" fmla="*/ 0 h 56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860" h="565">
                    <a:moveTo>
                      <a:pt x="853" y="7"/>
                    </a:moveTo>
                    <a:lnTo>
                      <a:pt x="853" y="7"/>
                    </a:lnTo>
                    <a:lnTo>
                      <a:pt x="853" y="557"/>
                    </a:lnTo>
                    <a:lnTo>
                      <a:pt x="8" y="557"/>
                    </a:lnTo>
                    <a:lnTo>
                      <a:pt x="8" y="7"/>
                    </a:lnTo>
                    <a:lnTo>
                      <a:pt x="853" y="7"/>
                    </a:lnTo>
                    <a:close/>
                    <a:moveTo>
                      <a:pt x="856" y="0"/>
                    </a:moveTo>
                    <a:lnTo>
                      <a:pt x="0" y="0"/>
                    </a:lnTo>
                    <a:lnTo>
                      <a:pt x="0" y="565"/>
                    </a:lnTo>
                    <a:lnTo>
                      <a:pt x="860" y="565"/>
                    </a:lnTo>
                    <a:lnTo>
                      <a:pt x="860" y="0"/>
                    </a:lnTo>
                    <a:lnTo>
                      <a:pt x="85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69" name="Freeform 253"/>
              <p:cNvSpPr>
                <a:spLocks/>
              </p:cNvSpPr>
              <p:nvPr/>
            </p:nvSpPr>
            <p:spPr bwMode="auto">
              <a:xfrm>
                <a:off x="3582" y="2282"/>
                <a:ext cx="181" cy="173"/>
              </a:xfrm>
              <a:custGeom>
                <a:avLst/>
                <a:gdLst>
                  <a:gd name="T0" fmla="*/ 0 w 181"/>
                  <a:gd name="T1" fmla="*/ 173 h 173"/>
                  <a:gd name="T2" fmla="*/ 0 w 181"/>
                  <a:gd name="T3" fmla="*/ 173 h 173"/>
                  <a:gd name="T4" fmla="*/ 181 w 181"/>
                  <a:gd name="T5" fmla="*/ 173 h 173"/>
                  <a:gd name="T6" fmla="*/ 166 w 181"/>
                  <a:gd name="T7" fmla="*/ 0 h 173"/>
                  <a:gd name="T8" fmla="*/ 17 w 181"/>
                  <a:gd name="T9" fmla="*/ 0 h 173"/>
                  <a:gd name="T10" fmla="*/ 0 w 181"/>
                  <a:gd name="T11" fmla="*/ 173 h 1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81" h="173">
                    <a:moveTo>
                      <a:pt x="0" y="173"/>
                    </a:moveTo>
                    <a:lnTo>
                      <a:pt x="0" y="173"/>
                    </a:lnTo>
                    <a:lnTo>
                      <a:pt x="181" y="173"/>
                    </a:lnTo>
                    <a:lnTo>
                      <a:pt x="166" y="0"/>
                    </a:lnTo>
                    <a:lnTo>
                      <a:pt x="17" y="0"/>
                    </a:lnTo>
                    <a:lnTo>
                      <a:pt x="0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70" name="Freeform 254"/>
              <p:cNvSpPr>
                <a:spLocks/>
              </p:cNvSpPr>
              <p:nvPr/>
            </p:nvSpPr>
            <p:spPr bwMode="auto">
              <a:xfrm>
                <a:off x="3221" y="1615"/>
                <a:ext cx="905" cy="11"/>
              </a:xfrm>
              <a:custGeom>
                <a:avLst/>
                <a:gdLst>
                  <a:gd name="T0" fmla="*/ 900 w 905"/>
                  <a:gd name="T1" fmla="*/ 0 h 11"/>
                  <a:gd name="T2" fmla="*/ 4 w 905"/>
                  <a:gd name="T3" fmla="*/ 0 h 11"/>
                  <a:gd name="T4" fmla="*/ 0 w 905"/>
                  <a:gd name="T5" fmla="*/ 2 h 11"/>
                  <a:gd name="T6" fmla="*/ 0 w 905"/>
                  <a:gd name="T7" fmla="*/ 5 h 11"/>
                  <a:gd name="T8" fmla="*/ 0 w 905"/>
                  <a:gd name="T9" fmla="*/ 11 h 11"/>
                  <a:gd name="T10" fmla="*/ 0 w 905"/>
                  <a:gd name="T11" fmla="*/ 8 h 11"/>
                  <a:gd name="T12" fmla="*/ 4 w 905"/>
                  <a:gd name="T13" fmla="*/ 8 h 11"/>
                  <a:gd name="T14" fmla="*/ 900 w 905"/>
                  <a:gd name="T15" fmla="*/ 8 h 11"/>
                  <a:gd name="T16" fmla="*/ 904 w 905"/>
                  <a:gd name="T17" fmla="*/ 8 h 11"/>
                  <a:gd name="T18" fmla="*/ 905 w 905"/>
                  <a:gd name="T19" fmla="*/ 11 h 11"/>
                  <a:gd name="T20" fmla="*/ 905 w 905"/>
                  <a:gd name="T21" fmla="*/ 5 h 11"/>
                  <a:gd name="T22" fmla="*/ 904 w 905"/>
                  <a:gd name="T23" fmla="*/ 2 h 11"/>
                  <a:gd name="T24" fmla="*/ 900 w 905"/>
                  <a:gd name="T25" fmla="*/ 0 h 1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905" h="11">
                    <a:moveTo>
                      <a:pt x="900" y="0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11"/>
                    </a:lnTo>
                    <a:lnTo>
                      <a:pt x="0" y="8"/>
                    </a:lnTo>
                    <a:lnTo>
                      <a:pt x="4" y="8"/>
                    </a:lnTo>
                    <a:lnTo>
                      <a:pt x="900" y="8"/>
                    </a:lnTo>
                    <a:lnTo>
                      <a:pt x="904" y="8"/>
                    </a:lnTo>
                    <a:lnTo>
                      <a:pt x="905" y="11"/>
                    </a:lnTo>
                    <a:lnTo>
                      <a:pt x="905" y="5"/>
                    </a:lnTo>
                    <a:lnTo>
                      <a:pt x="904" y="2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71" name="Freeform 255"/>
              <p:cNvSpPr>
                <a:spLocks/>
              </p:cNvSpPr>
              <p:nvPr/>
            </p:nvSpPr>
            <p:spPr bwMode="auto">
              <a:xfrm>
                <a:off x="3221" y="2249"/>
                <a:ext cx="905" cy="10"/>
              </a:xfrm>
              <a:custGeom>
                <a:avLst/>
                <a:gdLst>
                  <a:gd name="T0" fmla="*/ 900 w 905"/>
                  <a:gd name="T1" fmla="*/ 4 h 10"/>
                  <a:gd name="T2" fmla="*/ 538 w 905"/>
                  <a:gd name="T3" fmla="*/ 4 h 10"/>
                  <a:gd name="T4" fmla="*/ 531 w 905"/>
                  <a:gd name="T5" fmla="*/ 4 h 10"/>
                  <a:gd name="T6" fmla="*/ 367 w 905"/>
                  <a:gd name="T7" fmla="*/ 4 h 10"/>
                  <a:gd name="T8" fmla="*/ 4 w 905"/>
                  <a:gd name="T9" fmla="*/ 4 h 10"/>
                  <a:gd name="T10" fmla="*/ 0 w 905"/>
                  <a:gd name="T11" fmla="*/ 4 h 10"/>
                  <a:gd name="T12" fmla="*/ 0 w 905"/>
                  <a:gd name="T13" fmla="*/ 0 h 10"/>
                  <a:gd name="T14" fmla="*/ 0 w 905"/>
                  <a:gd name="T15" fmla="*/ 7 h 10"/>
                  <a:gd name="T16" fmla="*/ 0 w 905"/>
                  <a:gd name="T17" fmla="*/ 10 h 10"/>
                  <a:gd name="T18" fmla="*/ 4 w 905"/>
                  <a:gd name="T19" fmla="*/ 10 h 10"/>
                  <a:gd name="T20" fmla="*/ 367 w 905"/>
                  <a:gd name="T21" fmla="*/ 10 h 10"/>
                  <a:gd name="T22" fmla="*/ 531 w 905"/>
                  <a:gd name="T23" fmla="*/ 10 h 10"/>
                  <a:gd name="T24" fmla="*/ 538 w 905"/>
                  <a:gd name="T25" fmla="*/ 10 h 10"/>
                  <a:gd name="T26" fmla="*/ 900 w 905"/>
                  <a:gd name="T27" fmla="*/ 10 h 10"/>
                  <a:gd name="T28" fmla="*/ 904 w 905"/>
                  <a:gd name="T29" fmla="*/ 10 h 10"/>
                  <a:gd name="T30" fmla="*/ 905 w 905"/>
                  <a:gd name="T31" fmla="*/ 7 h 10"/>
                  <a:gd name="T32" fmla="*/ 905 w 905"/>
                  <a:gd name="T33" fmla="*/ 0 h 10"/>
                  <a:gd name="T34" fmla="*/ 904 w 905"/>
                  <a:gd name="T35" fmla="*/ 4 h 10"/>
                  <a:gd name="T36" fmla="*/ 900 w 905"/>
                  <a:gd name="T37" fmla="*/ 4 h 1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905" h="10">
                    <a:moveTo>
                      <a:pt x="900" y="4"/>
                    </a:moveTo>
                    <a:lnTo>
                      <a:pt x="538" y="4"/>
                    </a:lnTo>
                    <a:lnTo>
                      <a:pt x="531" y="4"/>
                    </a:lnTo>
                    <a:lnTo>
                      <a:pt x="367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7"/>
                    </a:lnTo>
                    <a:lnTo>
                      <a:pt x="0" y="10"/>
                    </a:lnTo>
                    <a:lnTo>
                      <a:pt x="4" y="10"/>
                    </a:lnTo>
                    <a:lnTo>
                      <a:pt x="367" y="10"/>
                    </a:lnTo>
                    <a:lnTo>
                      <a:pt x="531" y="10"/>
                    </a:lnTo>
                    <a:lnTo>
                      <a:pt x="538" y="10"/>
                    </a:lnTo>
                    <a:lnTo>
                      <a:pt x="900" y="10"/>
                    </a:lnTo>
                    <a:lnTo>
                      <a:pt x="904" y="10"/>
                    </a:lnTo>
                    <a:lnTo>
                      <a:pt x="905" y="7"/>
                    </a:lnTo>
                    <a:lnTo>
                      <a:pt x="905" y="0"/>
                    </a:lnTo>
                    <a:lnTo>
                      <a:pt x="904" y="4"/>
                    </a:lnTo>
                    <a:lnTo>
                      <a:pt x="900" y="4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72" name="Freeform 256"/>
              <p:cNvSpPr>
                <a:spLocks/>
              </p:cNvSpPr>
              <p:nvPr/>
            </p:nvSpPr>
            <p:spPr bwMode="auto">
              <a:xfrm>
                <a:off x="3593" y="2271"/>
                <a:ext cx="166" cy="123"/>
              </a:xfrm>
              <a:custGeom>
                <a:avLst/>
                <a:gdLst>
                  <a:gd name="T0" fmla="*/ 155 w 166"/>
                  <a:gd name="T1" fmla="*/ 0 h 123"/>
                  <a:gd name="T2" fmla="*/ 6 w 166"/>
                  <a:gd name="T3" fmla="*/ 0 h 123"/>
                  <a:gd name="T4" fmla="*/ 0 w 166"/>
                  <a:gd name="T5" fmla="*/ 60 h 123"/>
                  <a:gd name="T6" fmla="*/ 166 w 166"/>
                  <a:gd name="T7" fmla="*/ 123 h 123"/>
                  <a:gd name="T8" fmla="*/ 155 w 166"/>
                  <a:gd name="T9" fmla="*/ 0 h 1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6" h="123">
                    <a:moveTo>
                      <a:pt x="155" y="0"/>
                    </a:moveTo>
                    <a:lnTo>
                      <a:pt x="6" y="0"/>
                    </a:lnTo>
                    <a:lnTo>
                      <a:pt x="0" y="60"/>
                    </a:lnTo>
                    <a:lnTo>
                      <a:pt x="166" y="123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73" name="Freeform 257"/>
              <p:cNvSpPr>
                <a:spLocks/>
              </p:cNvSpPr>
              <p:nvPr/>
            </p:nvSpPr>
            <p:spPr bwMode="auto">
              <a:xfrm>
                <a:off x="4003" y="1696"/>
                <a:ext cx="49" cy="85"/>
              </a:xfrm>
              <a:custGeom>
                <a:avLst/>
                <a:gdLst>
                  <a:gd name="T0" fmla="*/ 49 w 49"/>
                  <a:gd name="T1" fmla="*/ 43 h 85"/>
                  <a:gd name="T2" fmla="*/ 49 w 49"/>
                  <a:gd name="T3" fmla="*/ 43 h 85"/>
                  <a:gd name="T4" fmla="*/ 47 w 49"/>
                  <a:gd name="T5" fmla="*/ 60 h 85"/>
                  <a:gd name="T6" fmla="*/ 41 w 49"/>
                  <a:gd name="T7" fmla="*/ 74 h 85"/>
                  <a:gd name="T8" fmla="*/ 38 w 49"/>
                  <a:gd name="T9" fmla="*/ 78 h 85"/>
                  <a:gd name="T10" fmla="*/ 33 w 49"/>
                  <a:gd name="T11" fmla="*/ 83 h 85"/>
                  <a:gd name="T12" fmla="*/ 29 w 49"/>
                  <a:gd name="T13" fmla="*/ 85 h 85"/>
                  <a:gd name="T14" fmla="*/ 23 w 49"/>
                  <a:gd name="T15" fmla="*/ 85 h 85"/>
                  <a:gd name="T16" fmla="*/ 18 w 49"/>
                  <a:gd name="T17" fmla="*/ 85 h 85"/>
                  <a:gd name="T18" fmla="*/ 14 w 49"/>
                  <a:gd name="T19" fmla="*/ 83 h 85"/>
                  <a:gd name="T20" fmla="*/ 11 w 49"/>
                  <a:gd name="T21" fmla="*/ 78 h 85"/>
                  <a:gd name="T22" fmla="*/ 7 w 49"/>
                  <a:gd name="T23" fmla="*/ 74 h 85"/>
                  <a:gd name="T24" fmla="*/ 1 w 49"/>
                  <a:gd name="T25" fmla="*/ 60 h 85"/>
                  <a:gd name="T26" fmla="*/ 0 w 49"/>
                  <a:gd name="T27" fmla="*/ 43 h 85"/>
                  <a:gd name="T28" fmla="*/ 1 w 49"/>
                  <a:gd name="T29" fmla="*/ 27 h 85"/>
                  <a:gd name="T30" fmla="*/ 7 w 49"/>
                  <a:gd name="T31" fmla="*/ 12 h 85"/>
                  <a:gd name="T32" fmla="*/ 11 w 49"/>
                  <a:gd name="T33" fmla="*/ 7 h 85"/>
                  <a:gd name="T34" fmla="*/ 14 w 49"/>
                  <a:gd name="T35" fmla="*/ 4 h 85"/>
                  <a:gd name="T36" fmla="*/ 18 w 49"/>
                  <a:gd name="T37" fmla="*/ 1 h 85"/>
                  <a:gd name="T38" fmla="*/ 23 w 49"/>
                  <a:gd name="T39" fmla="*/ 0 h 85"/>
                  <a:gd name="T40" fmla="*/ 29 w 49"/>
                  <a:gd name="T41" fmla="*/ 1 h 85"/>
                  <a:gd name="T42" fmla="*/ 33 w 49"/>
                  <a:gd name="T43" fmla="*/ 4 h 85"/>
                  <a:gd name="T44" fmla="*/ 38 w 49"/>
                  <a:gd name="T45" fmla="*/ 7 h 85"/>
                  <a:gd name="T46" fmla="*/ 41 w 49"/>
                  <a:gd name="T47" fmla="*/ 12 h 85"/>
                  <a:gd name="T48" fmla="*/ 47 w 49"/>
                  <a:gd name="T49" fmla="*/ 27 h 85"/>
                  <a:gd name="T50" fmla="*/ 49 w 49"/>
                  <a:gd name="T51" fmla="*/ 43 h 85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49" h="85">
                    <a:moveTo>
                      <a:pt x="49" y="43"/>
                    </a:moveTo>
                    <a:lnTo>
                      <a:pt x="49" y="43"/>
                    </a:lnTo>
                    <a:lnTo>
                      <a:pt x="47" y="60"/>
                    </a:lnTo>
                    <a:lnTo>
                      <a:pt x="41" y="74"/>
                    </a:lnTo>
                    <a:lnTo>
                      <a:pt x="38" y="78"/>
                    </a:lnTo>
                    <a:lnTo>
                      <a:pt x="33" y="83"/>
                    </a:lnTo>
                    <a:lnTo>
                      <a:pt x="29" y="85"/>
                    </a:lnTo>
                    <a:lnTo>
                      <a:pt x="23" y="85"/>
                    </a:lnTo>
                    <a:lnTo>
                      <a:pt x="18" y="85"/>
                    </a:lnTo>
                    <a:lnTo>
                      <a:pt x="14" y="83"/>
                    </a:lnTo>
                    <a:lnTo>
                      <a:pt x="11" y="78"/>
                    </a:lnTo>
                    <a:lnTo>
                      <a:pt x="7" y="74"/>
                    </a:lnTo>
                    <a:lnTo>
                      <a:pt x="1" y="60"/>
                    </a:lnTo>
                    <a:lnTo>
                      <a:pt x="0" y="43"/>
                    </a:lnTo>
                    <a:lnTo>
                      <a:pt x="1" y="27"/>
                    </a:lnTo>
                    <a:lnTo>
                      <a:pt x="7" y="12"/>
                    </a:lnTo>
                    <a:lnTo>
                      <a:pt x="11" y="7"/>
                    </a:lnTo>
                    <a:lnTo>
                      <a:pt x="14" y="4"/>
                    </a:lnTo>
                    <a:lnTo>
                      <a:pt x="18" y="1"/>
                    </a:lnTo>
                    <a:lnTo>
                      <a:pt x="23" y="0"/>
                    </a:lnTo>
                    <a:lnTo>
                      <a:pt x="29" y="1"/>
                    </a:lnTo>
                    <a:lnTo>
                      <a:pt x="33" y="4"/>
                    </a:lnTo>
                    <a:lnTo>
                      <a:pt x="38" y="7"/>
                    </a:lnTo>
                    <a:lnTo>
                      <a:pt x="41" y="12"/>
                    </a:lnTo>
                    <a:lnTo>
                      <a:pt x="47" y="27"/>
                    </a:lnTo>
                    <a:lnTo>
                      <a:pt x="49" y="43"/>
                    </a:lnTo>
                    <a:close/>
                  </a:path>
                </a:pathLst>
              </a:custGeom>
              <a:solidFill>
                <a:srgbClr val="BEE7F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74" name="Freeform 258"/>
              <p:cNvSpPr>
                <a:spLocks/>
              </p:cNvSpPr>
              <p:nvPr/>
            </p:nvSpPr>
            <p:spPr bwMode="auto">
              <a:xfrm>
                <a:off x="3952" y="1712"/>
                <a:ext cx="23" cy="49"/>
              </a:xfrm>
              <a:custGeom>
                <a:avLst/>
                <a:gdLst>
                  <a:gd name="T0" fmla="*/ 23 w 23"/>
                  <a:gd name="T1" fmla="*/ 25 h 49"/>
                  <a:gd name="T2" fmla="*/ 23 w 23"/>
                  <a:gd name="T3" fmla="*/ 25 h 49"/>
                  <a:gd name="T4" fmla="*/ 23 w 23"/>
                  <a:gd name="T5" fmla="*/ 34 h 49"/>
                  <a:gd name="T6" fmla="*/ 19 w 23"/>
                  <a:gd name="T7" fmla="*/ 41 h 49"/>
                  <a:gd name="T8" fmla="*/ 15 w 23"/>
                  <a:gd name="T9" fmla="*/ 47 h 49"/>
                  <a:gd name="T10" fmla="*/ 12 w 23"/>
                  <a:gd name="T11" fmla="*/ 49 h 49"/>
                  <a:gd name="T12" fmla="*/ 7 w 23"/>
                  <a:gd name="T13" fmla="*/ 47 h 49"/>
                  <a:gd name="T14" fmla="*/ 3 w 23"/>
                  <a:gd name="T15" fmla="*/ 41 h 49"/>
                  <a:gd name="T16" fmla="*/ 1 w 23"/>
                  <a:gd name="T17" fmla="*/ 34 h 49"/>
                  <a:gd name="T18" fmla="*/ 0 w 23"/>
                  <a:gd name="T19" fmla="*/ 25 h 49"/>
                  <a:gd name="T20" fmla="*/ 1 w 23"/>
                  <a:gd name="T21" fmla="*/ 14 h 49"/>
                  <a:gd name="T22" fmla="*/ 3 w 23"/>
                  <a:gd name="T23" fmla="*/ 7 h 49"/>
                  <a:gd name="T24" fmla="*/ 7 w 23"/>
                  <a:gd name="T25" fmla="*/ 2 h 49"/>
                  <a:gd name="T26" fmla="*/ 12 w 23"/>
                  <a:gd name="T27" fmla="*/ 0 h 49"/>
                  <a:gd name="T28" fmla="*/ 15 w 23"/>
                  <a:gd name="T29" fmla="*/ 2 h 49"/>
                  <a:gd name="T30" fmla="*/ 19 w 23"/>
                  <a:gd name="T31" fmla="*/ 7 h 49"/>
                  <a:gd name="T32" fmla="*/ 23 w 23"/>
                  <a:gd name="T33" fmla="*/ 14 h 49"/>
                  <a:gd name="T34" fmla="*/ 23 w 23"/>
                  <a:gd name="T35" fmla="*/ 25 h 49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3" h="49">
                    <a:moveTo>
                      <a:pt x="23" y="25"/>
                    </a:moveTo>
                    <a:lnTo>
                      <a:pt x="23" y="25"/>
                    </a:lnTo>
                    <a:lnTo>
                      <a:pt x="23" y="34"/>
                    </a:lnTo>
                    <a:lnTo>
                      <a:pt x="19" y="41"/>
                    </a:lnTo>
                    <a:lnTo>
                      <a:pt x="15" y="47"/>
                    </a:lnTo>
                    <a:lnTo>
                      <a:pt x="12" y="49"/>
                    </a:lnTo>
                    <a:lnTo>
                      <a:pt x="7" y="47"/>
                    </a:lnTo>
                    <a:lnTo>
                      <a:pt x="3" y="41"/>
                    </a:lnTo>
                    <a:lnTo>
                      <a:pt x="1" y="34"/>
                    </a:lnTo>
                    <a:lnTo>
                      <a:pt x="0" y="25"/>
                    </a:lnTo>
                    <a:lnTo>
                      <a:pt x="1" y="14"/>
                    </a:lnTo>
                    <a:lnTo>
                      <a:pt x="3" y="7"/>
                    </a:lnTo>
                    <a:lnTo>
                      <a:pt x="7" y="2"/>
                    </a:lnTo>
                    <a:lnTo>
                      <a:pt x="12" y="0"/>
                    </a:lnTo>
                    <a:lnTo>
                      <a:pt x="15" y="2"/>
                    </a:lnTo>
                    <a:lnTo>
                      <a:pt x="19" y="7"/>
                    </a:lnTo>
                    <a:lnTo>
                      <a:pt x="23" y="14"/>
                    </a:lnTo>
                    <a:lnTo>
                      <a:pt x="23" y="25"/>
                    </a:lnTo>
                    <a:close/>
                  </a:path>
                </a:pathLst>
              </a:custGeom>
              <a:solidFill>
                <a:srgbClr val="BEE7F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75" name="Freeform 259"/>
              <p:cNvSpPr>
                <a:spLocks/>
              </p:cNvSpPr>
              <p:nvPr/>
            </p:nvSpPr>
            <p:spPr bwMode="auto">
              <a:xfrm>
                <a:off x="3591" y="2359"/>
                <a:ext cx="141" cy="89"/>
              </a:xfrm>
              <a:custGeom>
                <a:avLst/>
                <a:gdLst>
                  <a:gd name="T0" fmla="*/ 9 w 141"/>
                  <a:gd name="T1" fmla="*/ 0 h 89"/>
                  <a:gd name="T2" fmla="*/ 0 w 141"/>
                  <a:gd name="T3" fmla="*/ 89 h 89"/>
                  <a:gd name="T4" fmla="*/ 141 w 141"/>
                  <a:gd name="T5" fmla="*/ 89 h 89"/>
                  <a:gd name="T6" fmla="*/ 9 w 141"/>
                  <a:gd name="T7" fmla="*/ 74 h 89"/>
                  <a:gd name="T8" fmla="*/ 9 w 141"/>
                  <a:gd name="T9" fmla="*/ 0 h 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1" h="89">
                    <a:moveTo>
                      <a:pt x="9" y="0"/>
                    </a:moveTo>
                    <a:lnTo>
                      <a:pt x="0" y="89"/>
                    </a:lnTo>
                    <a:lnTo>
                      <a:pt x="141" y="89"/>
                    </a:lnTo>
                    <a:lnTo>
                      <a:pt x="9" y="74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76" name="Freeform 260"/>
              <p:cNvSpPr>
                <a:spLocks/>
              </p:cNvSpPr>
              <p:nvPr/>
            </p:nvSpPr>
            <p:spPr bwMode="auto">
              <a:xfrm>
                <a:off x="3251" y="1967"/>
                <a:ext cx="278" cy="229"/>
              </a:xfrm>
              <a:custGeom>
                <a:avLst/>
                <a:gdLst>
                  <a:gd name="T0" fmla="*/ 104 w 278"/>
                  <a:gd name="T1" fmla="*/ 67 h 229"/>
                  <a:gd name="T2" fmla="*/ 104 w 278"/>
                  <a:gd name="T3" fmla="*/ 67 h 229"/>
                  <a:gd name="T4" fmla="*/ 78 w 278"/>
                  <a:gd name="T5" fmla="*/ 55 h 229"/>
                  <a:gd name="T6" fmla="*/ 51 w 278"/>
                  <a:gd name="T7" fmla="*/ 38 h 229"/>
                  <a:gd name="T8" fmla="*/ 25 w 278"/>
                  <a:gd name="T9" fmla="*/ 20 h 229"/>
                  <a:gd name="T10" fmla="*/ 0 w 278"/>
                  <a:gd name="T11" fmla="*/ 0 h 229"/>
                  <a:gd name="T12" fmla="*/ 0 w 278"/>
                  <a:gd name="T13" fmla="*/ 229 h 229"/>
                  <a:gd name="T14" fmla="*/ 278 w 278"/>
                  <a:gd name="T15" fmla="*/ 229 h 229"/>
                  <a:gd name="T16" fmla="*/ 274 w 278"/>
                  <a:gd name="T17" fmla="*/ 205 h 229"/>
                  <a:gd name="T18" fmla="*/ 267 w 278"/>
                  <a:gd name="T19" fmla="*/ 182 h 229"/>
                  <a:gd name="T20" fmla="*/ 259 w 278"/>
                  <a:gd name="T21" fmla="*/ 160 h 229"/>
                  <a:gd name="T22" fmla="*/ 252 w 278"/>
                  <a:gd name="T23" fmla="*/ 151 h 229"/>
                  <a:gd name="T24" fmla="*/ 248 w 278"/>
                  <a:gd name="T25" fmla="*/ 140 h 229"/>
                  <a:gd name="T26" fmla="*/ 233 w 278"/>
                  <a:gd name="T27" fmla="*/ 126 h 229"/>
                  <a:gd name="T28" fmla="*/ 216 w 278"/>
                  <a:gd name="T29" fmla="*/ 112 h 229"/>
                  <a:gd name="T30" fmla="*/ 200 w 278"/>
                  <a:gd name="T31" fmla="*/ 104 h 229"/>
                  <a:gd name="T32" fmla="*/ 180 w 278"/>
                  <a:gd name="T33" fmla="*/ 96 h 229"/>
                  <a:gd name="T34" fmla="*/ 141 w 278"/>
                  <a:gd name="T35" fmla="*/ 82 h 229"/>
                  <a:gd name="T36" fmla="*/ 123 w 278"/>
                  <a:gd name="T37" fmla="*/ 74 h 229"/>
                  <a:gd name="T38" fmla="*/ 104 w 278"/>
                  <a:gd name="T39" fmla="*/ 67 h 229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278" h="229">
                    <a:moveTo>
                      <a:pt x="104" y="67"/>
                    </a:moveTo>
                    <a:lnTo>
                      <a:pt x="104" y="67"/>
                    </a:lnTo>
                    <a:lnTo>
                      <a:pt x="78" y="55"/>
                    </a:lnTo>
                    <a:lnTo>
                      <a:pt x="51" y="38"/>
                    </a:lnTo>
                    <a:lnTo>
                      <a:pt x="25" y="20"/>
                    </a:lnTo>
                    <a:lnTo>
                      <a:pt x="0" y="0"/>
                    </a:lnTo>
                    <a:lnTo>
                      <a:pt x="0" y="229"/>
                    </a:lnTo>
                    <a:lnTo>
                      <a:pt x="278" y="229"/>
                    </a:lnTo>
                    <a:lnTo>
                      <a:pt x="274" y="205"/>
                    </a:lnTo>
                    <a:lnTo>
                      <a:pt x="267" y="182"/>
                    </a:lnTo>
                    <a:lnTo>
                      <a:pt x="259" y="160"/>
                    </a:lnTo>
                    <a:lnTo>
                      <a:pt x="252" y="151"/>
                    </a:lnTo>
                    <a:lnTo>
                      <a:pt x="248" y="140"/>
                    </a:lnTo>
                    <a:lnTo>
                      <a:pt x="233" y="126"/>
                    </a:lnTo>
                    <a:lnTo>
                      <a:pt x="216" y="112"/>
                    </a:lnTo>
                    <a:lnTo>
                      <a:pt x="200" y="104"/>
                    </a:lnTo>
                    <a:lnTo>
                      <a:pt x="180" y="96"/>
                    </a:lnTo>
                    <a:lnTo>
                      <a:pt x="141" y="82"/>
                    </a:lnTo>
                    <a:lnTo>
                      <a:pt x="123" y="74"/>
                    </a:lnTo>
                    <a:lnTo>
                      <a:pt x="104" y="67"/>
                    </a:lnTo>
                    <a:close/>
                  </a:path>
                </a:pathLst>
              </a:custGeom>
              <a:solidFill>
                <a:srgbClr val="4BBCD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77" name="Freeform 261"/>
              <p:cNvSpPr>
                <a:spLocks/>
              </p:cNvSpPr>
              <p:nvPr/>
            </p:nvSpPr>
            <p:spPr bwMode="auto">
              <a:xfrm>
                <a:off x="3417" y="2468"/>
                <a:ext cx="35" cy="52"/>
              </a:xfrm>
              <a:custGeom>
                <a:avLst/>
                <a:gdLst>
                  <a:gd name="T0" fmla="*/ 16 w 35"/>
                  <a:gd name="T1" fmla="*/ 51 h 52"/>
                  <a:gd name="T2" fmla="*/ 16 w 35"/>
                  <a:gd name="T3" fmla="*/ 51 h 52"/>
                  <a:gd name="T4" fmla="*/ 30 w 35"/>
                  <a:gd name="T5" fmla="*/ 7 h 52"/>
                  <a:gd name="T6" fmla="*/ 31 w 35"/>
                  <a:gd name="T7" fmla="*/ 2 h 52"/>
                  <a:gd name="T8" fmla="*/ 35 w 35"/>
                  <a:gd name="T9" fmla="*/ 0 h 52"/>
                  <a:gd name="T10" fmla="*/ 19 w 35"/>
                  <a:gd name="T11" fmla="*/ 0 h 52"/>
                  <a:gd name="T12" fmla="*/ 18 w 35"/>
                  <a:gd name="T13" fmla="*/ 2 h 52"/>
                  <a:gd name="T14" fmla="*/ 14 w 35"/>
                  <a:gd name="T15" fmla="*/ 7 h 52"/>
                  <a:gd name="T16" fmla="*/ 0 w 35"/>
                  <a:gd name="T17" fmla="*/ 51 h 52"/>
                  <a:gd name="T18" fmla="*/ 0 w 35"/>
                  <a:gd name="T19" fmla="*/ 52 h 52"/>
                  <a:gd name="T20" fmla="*/ 3 w 35"/>
                  <a:gd name="T21" fmla="*/ 52 h 52"/>
                  <a:gd name="T22" fmla="*/ 22 w 35"/>
                  <a:gd name="T23" fmla="*/ 52 h 52"/>
                  <a:gd name="T24" fmla="*/ 16 w 35"/>
                  <a:gd name="T25" fmla="*/ 52 h 52"/>
                  <a:gd name="T26" fmla="*/ 16 w 35"/>
                  <a:gd name="T27" fmla="*/ 51 h 5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5" h="52">
                    <a:moveTo>
                      <a:pt x="16" y="51"/>
                    </a:moveTo>
                    <a:lnTo>
                      <a:pt x="16" y="51"/>
                    </a:lnTo>
                    <a:lnTo>
                      <a:pt x="30" y="7"/>
                    </a:lnTo>
                    <a:lnTo>
                      <a:pt x="31" y="2"/>
                    </a:lnTo>
                    <a:lnTo>
                      <a:pt x="35" y="0"/>
                    </a:lnTo>
                    <a:lnTo>
                      <a:pt x="19" y="0"/>
                    </a:lnTo>
                    <a:lnTo>
                      <a:pt x="18" y="2"/>
                    </a:lnTo>
                    <a:lnTo>
                      <a:pt x="14" y="7"/>
                    </a:lnTo>
                    <a:lnTo>
                      <a:pt x="0" y="51"/>
                    </a:lnTo>
                    <a:lnTo>
                      <a:pt x="0" y="52"/>
                    </a:lnTo>
                    <a:lnTo>
                      <a:pt x="3" y="52"/>
                    </a:lnTo>
                    <a:lnTo>
                      <a:pt x="22" y="52"/>
                    </a:lnTo>
                    <a:lnTo>
                      <a:pt x="16" y="52"/>
                    </a:lnTo>
                    <a:lnTo>
                      <a:pt x="16" y="51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Text" lastClr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</p:grpSp>
        <p:pic>
          <p:nvPicPr>
            <p:cNvPr id="51" name="Picture 50" descr="BSOD_Main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51562" y="1654969"/>
              <a:ext cx="1346994" cy="882348"/>
            </a:xfrm>
            <a:prstGeom prst="rect">
              <a:avLst/>
            </a:prstGeom>
          </p:spPr>
        </p:pic>
      </p:grpSp>
      <p:sp>
        <p:nvSpPr>
          <p:cNvPr id="2" name="Rounded Rectangle 1"/>
          <p:cNvSpPr/>
          <p:nvPr/>
        </p:nvSpPr>
        <p:spPr bwMode="auto">
          <a:xfrm>
            <a:off x="3420510" y="4019643"/>
            <a:ext cx="2718645" cy="982077"/>
          </a:xfrm>
          <a:prstGeom prst="roundRect">
            <a:avLst>
              <a:gd name="adj" fmla="val 5924"/>
            </a:avLst>
          </a:prstGeom>
          <a:solidFill>
            <a:srgbClr val="01001E"/>
          </a:solidFill>
          <a:ln w="38100"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545843" y="1811383"/>
            <a:ext cx="1148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CRASH!</a:t>
            </a:r>
          </a:p>
        </p:txBody>
      </p:sp>
      <p:sp>
        <p:nvSpPr>
          <p:cNvPr id="79" name="Rectangle 4"/>
          <p:cNvSpPr>
            <a:spLocks noChangeArrowheads="1"/>
          </p:cNvSpPr>
          <p:nvPr/>
        </p:nvSpPr>
        <p:spPr bwMode="auto">
          <a:xfrm>
            <a:off x="697268" y="1509967"/>
            <a:ext cx="1730246" cy="1384995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// Memory Write Block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// Write Operation : When we_0 = 1, cs_0 = 1 </a:t>
            </a:r>
            <a:endParaRPr lang="en-US" altLang="en-US" sz="700" b="1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always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(address_0 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cs_0 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we_0 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data_0 47 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address_1 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cs_1 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we_1 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data_1) </a:t>
            </a:r>
            <a:endParaRPr lang="en-US" altLang="en-US" sz="700" b="1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begin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MEM_WRITE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( cs_0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we_0 ) 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begin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mem[address_0] 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&lt;=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data_0;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(cs_1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we_1) 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begin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mem[address_1] 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&lt;=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data_1;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r>
              <a:rPr kumimoji="0" lang="en-US" altLang="en-US" sz="7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273518" y="1567717"/>
            <a:ext cx="359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  <a:p>
            <a:r>
              <a:rPr lang="en-US" dirty="0"/>
              <a:t>0 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362765" y="4119598"/>
            <a:ext cx="28411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Find </a:t>
            </a:r>
          </a:p>
          <a:p>
            <a:pPr algn="ctr"/>
            <a:r>
              <a:rPr lang="en-US" sz="2400" dirty="0"/>
              <a:t>inconsistencies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3539899" y="1554074"/>
            <a:ext cx="359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  <a:p>
            <a:r>
              <a:rPr lang="en-US" dirty="0"/>
              <a:t>0 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1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4446347" y="1574722"/>
            <a:ext cx="33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  <a:p>
            <a:r>
              <a:rPr lang="en-US" dirty="0"/>
              <a:t>0 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1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3796850" y="1562199"/>
            <a:ext cx="33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  <a:p>
            <a:r>
              <a:rPr lang="en-US" dirty="0"/>
              <a:t>1 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1</a:t>
            </a:r>
          </a:p>
        </p:txBody>
      </p:sp>
      <p:sp>
        <p:nvSpPr>
          <p:cNvPr id="3" name="Rectangle 2"/>
          <p:cNvSpPr/>
          <p:nvPr/>
        </p:nvSpPr>
        <p:spPr>
          <a:xfrm>
            <a:off x="-723610" y="2854976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200" b="1" dirty="0"/>
              <a:t>No electrical bug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 bwMode="auto">
          <a:xfrm>
            <a:off x="1135738" y="4056131"/>
            <a:ext cx="7163822" cy="1712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3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r>
              <a:rPr lang="en-US" sz="2600" dirty="0"/>
              <a:t>Failure reproduction difficult</a:t>
            </a:r>
          </a:p>
          <a:p>
            <a:pPr>
              <a:lnSpc>
                <a:spcPct val="13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r>
              <a:rPr lang="en-US" sz="2600" dirty="0"/>
              <a:t>Full system simulation infeasible</a:t>
            </a:r>
          </a:p>
          <a:p>
            <a:pPr>
              <a:lnSpc>
                <a:spcPct val="13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r>
              <a:rPr lang="en-US" sz="2600" dirty="0"/>
              <a:t>Large designs: too big for formal tools</a:t>
            </a:r>
          </a:p>
        </p:txBody>
      </p:sp>
      <p:sp>
        <p:nvSpPr>
          <p:cNvPr id="5" name="Rectangle 4"/>
          <p:cNvSpPr/>
          <p:nvPr/>
        </p:nvSpPr>
        <p:spPr>
          <a:xfrm>
            <a:off x="3607031" y="3453696"/>
            <a:ext cx="1965603" cy="558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lnSpc>
                <a:spcPct val="130000"/>
              </a:lnSpc>
              <a:spcAft>
                <a:spcPts val="800"/>
              </a:spcAft>
              <a:buClr>
                <a:schemeClr val="tx2"/>
              </a:buClr>
              <a:buSzPct val="75000"/>
              <a:defRPr/>
            </a:pPr>
            <a:r>
              <a:rPr lang="en-US" sz="2600" b="1" dirty="0"/>
              <a:t>Challenges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fld id="{A632EDCE-33F6-4C8C-9EE6-E745D4C86373}" type="slidenum">
              <a:rPr lang="en-US" sz="1400" smtClean="0"/>
              <a:pPr algn="r">
                <a:defRPr/>
              </a:pPr>
              <a:t>6</a:t>
            </a:fld>
            <a:endParaRPr lang="en-US" sz="14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5312686"/>
      </p:ext>
    </p:extLst>
  </p:cSld>
  <p:clrMapOvr>
    <a:masterClrMapping/>
  </p:clrMapOvr>
  <p:transition spd="slow" advTm="7887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3.7037E-6 L 0.24393 0.00394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88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57 -0.00139 L 0.12674 -0.00764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8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7037E-7 L 0.20295 -0.00324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39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27 0.00116 L 0.15191 -0.00648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4" y="-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22222E-6 L 0.17482 0.00532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33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6 -2.59259E-6 L 0.15625 -0.00347 " pathEditMode="relative" rAng="0" ptsTypes="AA">
                                      <p:cBhvr>
                                        <p:cTn id="6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21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7037E-7 L 0.12013 -0.00023 " pathEditMode="relative" rAng="0" ptsTypes="AA">
                                      <p:cBhvr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000"/>
                            </p:stCondLst>
                            <p:childTnLst>
                              <p:par>
                                <p:cTn id="7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0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000"/>
                            </p:stCondLst>
                            <p:childTnLst>
                              <p:par>
                                <p:cTn id="8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000"/>
                            </p:stCondLst>
                            <p:childTnLst>
                              <p:par>
                                <p:cTn id="8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84 -0.00231 L 0.24653 -0.00509 " pathEditMode="relative" rAng="0" ptsTypes="AA">
                                      <p:cBhvr>
                                        <p:cTn id="8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85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.00764 L -0.00087 0.07385 " pathEditMode="relative" rAng="0" ptsTypes="AA">
                                      <p:cBhvr>
                                        <p:cTn id="12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4028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0.04027 L 1.66667E-6 0.07362 " pathEditMode="relative" rAng="0" ptsTypes="AA">
                                      <p:cBhvr>
                                        <p:cTn id="12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/>
      <p:bldP spid="9" grpId="1"/>
      <p:bldP spid="9" grpId="2"/>
      <p:bldP spid="13" grpId="0"/>
      <p:bldP spid="13" grpId="1"/>
      <p:bldP spid="14" grpId="0"/>
      <p:bldP spid="14" grpId="1"/>
      <p:bldP spid="14" grpId="2"/>
      <p:bldP spid="15" grpId="0"/>
      <p:bldP spid="15" grpId="1"/>
      <p:bldP spid="16" grpId="0"/>
      <p:bldP spid="16" grpId="1"/>
      <p:bldP spid="16" grpId="2"/>
      <p:bldP spid="17" grpId="0"/>
      <p:bldP spid="17" grpId="1"/>
      <p:bldP spid="19" grpId="0" animBg="1"/>
      <p:bldP spid="21" grpId="0"/>
      <p:bldP spid="22" grpId="0"/>
      <p:bldP spid="12" grpId="0" animBg="1"/>
      <p:bldP spid="12" grpId="1" animBg="1"/>
      <p:bldP spid="24" grpId="0" animBg="1"/>
      <p:bldP spid="24" grpId="1" animBg="1"/>
      <p:bldP spid="25" grpId="0" animBg="1"/>
      <p:bldP spid="25" grpId="1" animBg="1"/>
      <p:bldP spid="27" grpId="0"/>
      <p:bldP spid="27" grpId="1"/>
      <p:bldP spid="28" grpId="0"/>
      <p:bldP spid="28" grpId="1"/>
      <p:bldP spid="29" grpId="0"/>
      <p:bldP spid="29" grpId="1"/>
      <p:bldP spid="83" grpId="0" animBg="1"/>
      <p:bldP spid="83" grpId="1" animBg="1"/>
      <p:bldP spid="83" grpId="2" animBg="1"/>
      <p:bldP spid="39" grpId="0"/>
      <p:bldP spid="39" grpId="1"/>
      <p:bldP spid="39" grpId="2"/>
      <p:bldP spid="44" grpId="0"/>
      <p:bldP spid="45" grpId="0"/>
      <p:bldP spid="46" grpId="0"/>
      <p:bldP spid="46" grpId="1"/>
      <p:bldP spid="46" grpId="2"/>
      <p:bldP spid="48" grpId="0"/>
      <p:bldP spid="48" grpId="1"/>
      <p:bldP spid="2" grpId="0" animBg="1"/>
      <p:bldP spid="2" grpId="1" animBg="1"/>
      <p:bldP spid="41" grpId="0"/>
      <p:bldP spid="78" grpId="0"/>
      <p:bldP spid="31" grpId="0"/>
      <p:bldP spid="31" grpId="1"/>
      <p:bldP spid="80" grpId="0"/>
      <p:bldP spid="81" grpId="0"/>
      <p:bldP spid="82" grpId="0"/>
      <p:bldP spid="40" grpId="0"/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 idx="4294967295"/>
          </p:nvPr>
        </p:nvSpPr>
        <p:spPr>
          <a:xfrm>
            <a:off x="104775" y="84138"/>
            <a:ext cx="8966200" cy="647700"/>
          </a:xfr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D5EBFF"/>
                </a:solidFill>
                <a:latin typeface="Arial" charset="0"/>
              </a:rPr>
              <a:t>Memory Control Unit Results</a:t>
            </a:r>
          </a:p>
        </p:txBody>
      </p:sp>
      <p:sp>
        <p:nvSpPr>
          <p:cNvPr id="40962" name="Rectangle 2"/>
          <p:cNvSpPr txBox="1">
            <a:spLocks noGrp="1" noChangeArrowheads="1"/>
          </p:cNvSpPr>
          <p:nvPr/>
        </p:nvSpPr>
        <p:spPr bwMode="auto">
          <a:xfrm>
            <a:off x="7477125" y="6540500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E2663152-FCD9-4344-9A56-489E368A01A6}" type="slidenum">
              <a:rPr lang="en-US" sz="1400">
                <a:solidFill>
                  <a:srgbClr val="FFFFFF"/>
                </a:solidFill>
              </a:rPr>
              <a:pPr algn="r"/>
              <a:t>60</a:t>
            </a:fld>
            <a:endParaRPr lang="en-US" sz="1400">
              <a:solidFill>
                <a:srgbClr val="FFFFFF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163322"/>
              </p:ext>
            </p:extLst>
          </p:nvPr>
        </p:nvGraphicFramePr>
        <p:xfrm>
          <a:off x="739588" y="1397000"/>
          <a:ext cx="7812740" cy="4696264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562548">
                  <a:extLst>
                    <a:ext uri="{9D8B030D-6E8A-4147-A177-3AD203B41FA5}">
                      <a16:colId xmlns:a16="http://schemas.microsoft.com/office/drawing/2014/main" val="3828330964"/>
                    </a:ext>
                  </a:extLst>
                </a:gridCol>
                <a:gridCol w="1562548">
                  <a:extLst>
                    <a:ext uri="{9D8B030D-6E8A-4147-A177-3AD203B41FA5}">
                      <a16:colId xmlns:a16="http://schemas.microsoft.com/office/drawing/2014/main" val="2285389756"/>
                    </a:ext>
                  </a:extLst>
                </a:gridCol>
                <a:gridCol w="1562548">
                  <a:extLst>
                    <a:ext uri="{9D8B030D-6E8A-4147-A177-3AD203B41FA5}">
                      <a16:colId xmlns:a16="http://schemas.microsoft.com/office/drawing/2014/main" val="3424370472"/>
                    </a:ext>
                  </a:extLst>
                </a:gridCol>
                <a:gridCol w="1562548">
                  <a:extLst>
                    <a:ext uri="{9D8B030D-6E8A-4147-A177-3AD203B41FA5}">
                      <a16:colId xmlns:a16="http://schemas.microsoft.com/office/drawing/2014/main" val="15582104"/>
                    </a:ext>
                  </a:extLst>
                </a:gridCol>
                <a:gridCol w="1562548">
                  <a:extLst>
                    <a:ext uri="{9D8B030D-6E8A-4147-A177-3AD203B41FA5}">
                      <a16:colId xmlns:a16="http://schemas.microsoft.com/office/drawing/2014/main" val="2302157246"/>
                    </a:ext>
                  </a:extLst>
                </a:gridCol>
              </a:tblGrid>
              <a:tr h="1034678"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Signature </a:t>
                      </a:r>
                    </a:p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Localization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Single FF Error</a:t>
                      </a:r>
                    </a:p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Localization</a:t>
                      </a:r>
                    </a:p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NCC</a:t>
                      </a:r>
                    </a:p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Localization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304337"/>
                  </a:ext>
                </a:extLst>
              </a:tr>
              <a:tr h="830230">
                <a:tc rowSpan="4"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Memory Control Unit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Traces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[Min, Avg, Max]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[3, 19, 24]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[1, 1, 1]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13082747"/>
                  </a:ext>
                </a:extLst>
              </a:tr>
              <a:tr h="10346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FF Candidates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[Min, Avg, Max]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18,068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[21, 67, 143]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[5, 11, 18]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67351743"/>
                  </a:ext>
                </a:extLst>
              </a:tr>
              <a:tr h="6257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Avg. Localization Factor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72x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13,544x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84,557x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67932374"/>
                  </a:ext>
                </a:extLst>
              </a:tr>
              <a:tr h="10346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BMC Runtime (minutes)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[Min, Avg, Max]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[35, 37, 41]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[315,387,428]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[78,163,251]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03746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992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351636" y="825478"/>
            <a:ext cx="8425516" cy="4189786"/>
          </a:xfrm>
          <a:prstGeom prst="rect">
            <a:avLst/>
          </a:prstGeom>
          <a:solidFill>
            <a:schemeClr val="tx1"/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961" name="Title 1"/>
          <p:cNvSpPr>
            <a:spLocks noGrp="1"/>
          </p:cNvSpPr>
          <p:nvPr>
            <p:ph type="title" idx="4294967295"/>
          </p:nvPr>
        </p:nvSpPr>
        <p:spPr>
          <a:xfrm>
            <a:off x="104775" y="84138"/>
            <a:ext cx="8966200" cy="647700"/>
          </a:xfr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D5EBFF"/>
                </a:solidFill>
                <a:latin typeface="Arial" charset="0"/>
              </a:rPr>
              <a:t>Area Overhead</a:t>
            </a:r>
          </a:p>
        </p:txBody>
      </p:sp>
      <p:sp>
        <p:nvSpPr>
          <p:cNvPr id="40962" name="Rectangle 2"/>
          <p:cNvSpPr txBox="1">
            <a:spLocks noGrp="1" noChangeArrowheads="1"/>
          </p:cNvSpPr>
          <p:nvPr/>
        </p:nvSpPr>
        <p:spPr bwMode="auto">
          <a:xfrm>
            <a:off x="7477125" y="6540500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E2663152-FCD9-4344-9A56-489E368A01A6}" type="slidenum">
              <a:rPr lang="en-US" sz="1400">
                <a:solidFill>
                  <a:srgbClr val="FFFFFF"/>
                </a:solidFill>
              </a:rPr>
              <a:pPr algn="r"/>
              <a:t>61</a:t>
            </a:fld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5836" y="5108903"/>
            <a:ext cx="839096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Maximum number of unique candidate traces observed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Before and after Neighbor Consistency Checking (NCC)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For different area overheads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Varying the number of MISR bits per signal traced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96" y="825477"/>
            <a:ext cx="9023404" cy="404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351636" y="825478"/>
            <a:ext cx="8425516" cy="3867546"/>
          </a:xfrm>
          <a:prstGeom prst="rect">
            <a:avLst/>
          </a:prstGeom>
          <a:solidFill>
            <a:schemeClr val="tx1"/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961" name="Title 1"/>
          <p:cNvSpPr>
            <a:spLocks noGrp="1"/>
          </p:cNvSpPr>
          <p:nvPr>
            <p:ph type="title" idx="4294967295"/>
          </p:nvPr>
        </p:nvSpPr>
        <p:spPr>
          <a:xfrm>
            <a:off x="104775" y="84138"/>
            <a:ext cx="8966200" cy="647700"/>
          </a:xfr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D5EBFF"/>
                </a:solidFill>
                <a:latin typeface="Arial" charset="0"/>
              </a:rPr>
              <a:t>MISR Insertion Optimization</a:t>
            </a:r>
          </a:p>
        </p:txBody>
      </p:sp>
      <p:sp>
        <p:nvSpPr>
          <p:cNvPr id="40962" name="Rectangle 2"/>
          <p:cNvSpPr txBox="1">
            <a:spLocks noGrp="1" noChangeArrowheads="1"/>
          </p:cNvSpPr>
          <p:nvPr/>
        </p:nvSpPr>
        <p:spPr bwMode="auto">
          <a:xfrm>
            <a:off x="7477125" y="6540500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E2663152-FCD9-4344-9A56-489E368A01A6}" type="slidenum">
              <a:rPr lang="en-US" sz="1400">
                <a:solidFill>
                  <a:srgbClr val="FFFFFF"/>
                </a:solidFill>
              </a:rPr>
              <a:pPr algn="r"/>
              <a:t>62</a:t>
            </a:fld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2887" y="4960986"/>
            <a:ext cx="839096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Maximum number of unique candidate traces observed after NCC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with and without additional MISRs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L2 cache banks, processor instruction fetch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For different MISR sizes (bits per signal traced)</a:t>
            </a: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40" y="855414"/>
            <a:ext cx="8536870" cy="37434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4417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351636" y="912638"/>
            <a:ext cx="8425516" cy="3780385"/>
          </a:xfrm>
          <a:prstGeom prst="rect">
            <a:avLst/>
          </a:prstGeom>
          <a:solidFill>
            <a:schemeClr val="tx1"/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961" name="Title 1"/>
          <p:cNvSpPr>
            <a:spLocks noGrp="1"/>
          </p:cNvSpPr>
          <p:nvPr>
            <p:ph type="title" idx="4294967295"/>
          </p:nvPr>
        </p:nvSpPr>
        <p:spPr>
          <a:xfrm>
            <a:off x="104775" y="84138"/>
            <a:ext cx="8966200" cy="647700"/>
          </a:xfr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D5EBFF"/>
                </a:solidFill>
                <a:latin typeface="Arial" charset="0"/>
              </a:rPr>
              <a:t>Errors masked by Initial States</a:t>
            </a:r>
          </a:p>
        </p:txBody>
      </p:sp>
      <p:sp>
        <p:nvSpPr>
          <p:cNvPr id="40962" name="Rectangle 2"/>
          <p:cNvSpPr txBox="1">
            <a:spLocks noGrp="1" noChangeArrowheads="1"/>
          </p:cNvSpPr>
          <p:nvPr/>
        </p:nvSpPr>
        <p:spPr bwMode="auto">
          <a:xfrm>
            <a:off x="7477125" y="6540500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E2663152-FCD9-4344-9A56-489E368A01A6}" type="slidenum">
              <a:rPr lang="en-US" sz="1400">
                <a:solidFill>
                  <a:srgbClr val="FFFFFF"/>
                </a:solidFill>
              </a:rPr>
              <a:pPr algn="r"/>
              <a:t>63</a:t>
            </a:fld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9440" y="4960986"/>
            <a:ext cx="83909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Percentage of errors masked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By symbolic initialization of internal FFs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Formal analysis of 1,000 cycles prior to error detection</a:t>
            </a:r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40" y="912638"/>
            <a:ext cx="8457712" cy="37803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791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 idx="4294967295"/>
          </p:nvPr>
        </p:nvSpPr>
        <p:spPr>
          <a:xfrm>
            <a:off x="104775" y="84138"/>
            <a:ext cx="8966200" cy="647700"/>
          </a:xfr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D5EBFF"/>
                </a:solidFill>
                <a:latin typeface="Arial" charset="0"/>
              </a:rPr>
              <a:t>Runtime Comparison</a:t>
            </a:r>
          </a:p>
        </p:txBody>
      </p:sp>
      <p:sp>
        <p:nvSpPr>
          <p:cNvPr id="40962" name="Rectangle 2"/>
          <p:cNvSpPr txBox="1">
            <a:spLocks noGrp="1" noChangeArrowheads="1"/>
          </p:cNvSpPr>
          <p:nvPr/>
        </p:nvSpPr>
        <p:spPr bwMode="auto">
          <a:xfrm>
            <a:off x="7477125" y="6540500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E2663152-FCD9-4344-9A56-489E368A01A6}" type="slidenum">
              <a:rPr lang="en-US" sz="1400">
                <a:solidFill>
                  <a:srgbClr val="FFFFFF"/>
                </a:solidFill>
              </a:rPr>
              <a:pPr algn="r"/>
              <a:t>64</a:t>
            </a:fld>
            <a:endParaRPr lang="en-US" sz="1400">
              <a:solidFill>
                <a:srgbClr val="FFFFFF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537823"/>
              </p:ext>
            </p:extLst>
          </p:nvPr>
        </p:nvGraphicFramePr>
        <p:xfrm>
          <a:off x="319438" y="1295688"/>
          <a:ext cx="8595961" cy="3410782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325896">
                  <a:extLst>
                    <a:ext uri="{9D8B030D-6E8A-4147-A177-3AD203B41FA5}">
                      <a16:colId xmlns:a16="http://schemas.microsoft.com/office/drawing/2014/main" val="2942766795"/>
                    </a:ext>
                  </a:extLst>
                </a:gridCol>
                <a:gridCol w="1816530">
                  <a:extLst>
                    <a:ext uri="{9D8B030D-6E8A-4147-A177-3AD203B41FA5}">
                      <a16:colId xmlns:a16="http://schemas.microsoft.com/office/drawing/2014/main" val="510130593"/>
                    </a:ext>
                  </a:extLst>
                </a:gridCol>
                <a:gridCol w="1817845">
                  <a:extLst>
                    <a:ext uri="{9D8B030D-6E8A-4147-A177-3AD203B41FA5}">
                      <a16:colId xmlns:a16="http://schemas.microsoft.com/office/drawing/2014/main" val="1659423807"/>
                    </a:ext>
                  </a:extLst>
                </a:gridCol>
                <a:gridCol w="1817845">
                  <a:extLst>
                    <a:ext uri="{9D8B030D-6E8A-4147-A177-3AD203B41FA5}">
                      <a16:colId xmlns:a16="http://schemas.microsoft.com/office/drawing/2014/main" val="3963931553"/>
                    </a:ext>
                  </a:extLst>
                </a:gridCol>
                <a:gridCol w="1817845">
                  <a:extLst>
                    <a:ext uri="{9D8B030D-6E8A-4147-A177-3AD203B41FA5}">
                      <a16:colId xmlns:a16="http://schemas.microsoft.com/office/drawing/2014/main" val="1466836411"/>
                    </a:ext>
                  </a:extLst>
                </a:gridCol>
              </a:tblGrid>
              <a:tr h="1010332"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dirty="0">
                          <a:effectLst/>
                          <a:latin typeface="+mn-lt"/>
                        </a:rPr>
                        <a:t>Signature Cycles</a:t>
                      </a:r>
                      <a:endParaRPr lang="en-US" sz="2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dirty="0">
                          <a:effectLst/>
                          <a:latin typeface="+mn-lt"/>
                        </a:rPr>
                        <a:t>Crossbar Arbiter</a:t>
                      </a:r>
                    </a:p>
                    <a:p>
                      <a:pPr marL="0" marR="0" indent="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(1,000 FFs)</a:t>
                      </a:r>
                      <a:endParaRPr lang="en-US" sz="2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dirty="0">
                          <a:effectLst/>
                          <a:latin typeface="+mn-lt"/>
                        </a:rPr>
                        <a:t>L2C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  <a:p>
                      <a:pPr marL="0" marR="0" indent="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dirty="0">
                          <a:effectLst/>
                          <a:latin typeface="+mn-lt"/>
                        </a:rPr>
                        <a:t>SubModule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  <a:p>
                      <a:pPr marL="0" marR="0" indent="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(5,000 FFs)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dirty="0">
                          <a:effectLst/>
                          <a:latin typeface="+mn-lt"/>
                        </a:rPr>
                        <a:t>Memory Control Unit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  <a:p>
                      <a:pPr marL="0" marR="0" indent="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(20,000</a:t>
                      </a:r>
                      <a:r>
                        <a:rPr lang="en-US" sz="2000" baseline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FFs)</a:t>
                      </a:r>
                      <a:endParaRPr lang="en-US" sz="2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dirty="0">
                          <a:effectLst/>
                          <a:latin typeface="+mn-lt"/>
                        </a:rPr>
                        <a:t>Processor</a:t>
                      </a:r>
                    </a:p>
                    <a:p>
                      <a:pPr marL="0" marR="0" indent="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(60,000 FFs)</a:t>
                      </a:r>
                      <a:endParaRPr lang="en-US" sz="2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0225198"/>
                  </a:ext>
                </a:extLst>
              </a:tr>
              <a:tr h="480090"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>
                          <a:effectLst/>
                        </a:rPr>
                        <a:t>5,000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>
                          <a:effectLst/>
                        </a:rPr>
                        <a:t>47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>
                          <a:effectLst/>
                        </a:rPr>
                        <a:t>351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>
                          <a:effectLst/>
                        </a:rPr>
                        <a:t>1058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>
                          <a:effectLst/>
                        </a:rPr>
                        <a:t>2623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93776260"/>
                  </a:ext>
                </a:extLst>
              </a:tr>
              <a:tr h="480090"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>
                          <a:effectLst/>
                        </a:rPr>
                        <a:t>10,000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>
                          <a:effectLst/>
                        </a:rPr>
                        <a:t>139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>
                          <a:effectLst/>
                        </a:rPr>
                        <a:t>993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>
                          <a:effectLst/>
                        </a:rPr>
                        <a:t>2391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>
                          <a:effectLst/>
                        </a:rPr>
                        <a:t>48 hr. Timeout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5706036"/>
                  </a:ext>
                </a:extLst>
              </a:tr>
              <a:tr h="480090"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>
                          <a:effectLst/>
                        </a:rPr>
                        <a:t>25,000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>
                          <a:effectLst/>
                        </a:rPr>
                        <a:t>457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>
                          <a:effectLst/>
                        </a:rPr>
                        <a:t>2103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>
                          <a:effectLst/>
                        </a:rPr>
                        <a:t>48 hr. Timeout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>
                          <a:effectLst/>
                        </a:rPr>
                        <a:t>48 hr. Timeout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70795025"/>
                  </a:ext>
                </a:extLst>
              </a:tr>
              <a:tr h="480090"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>
                          <a:effectLst/>
                        </a:rPr>
                        <a:t>50,000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>
                          <a:effectLst/>
                        </a:rPr>
                        <a:t>1472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>
                          <a:effectLst/>
                        </a:rPr>
                        <a:t>48 hr. Timeout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>
                          <a:effectLst/>
                        </a:rPr>
                        <a:t>48 hr. Timeout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>
                          <a:effectLst/>
                        </a:rPr>
                        <a:t>48 hr. Timeout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70539577"/>
                  </a:ext>
                </a:extLst>
              </a:tr>
              <a:tr h="480090"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>
                          <a:effectLst/>
                        </a:rPr>
                        <a:t>100,000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>
                          <a:effectLst/>
                        </a:rPr>
                        <a:t>48 hr. Timeout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>
                          <a:effectLst/>
                        </a:rPr>
                        <a:t>48 hr. Timeout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>
                          <a:effectLst/>
                        </a:rPr>
                        <a:t>48 hr. Timeout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dirty="0">
                          <a:effectLst/>
                        </a:rPr>
                        <a:t>48 hr. Timeout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95772355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319440" y="4960986"/>
            <a:ext cx="83909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/>
              <a:t>Runtime results for different sized Modules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de-DE" sz="2400" dirty="0"/>
              <a:t>Analyzed over 5,000 to 100,000 cycles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9980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 idx="4294967295"/>
          </p:nvPr>
        </p:nvSpPr>
        <p:spPr>
          <a:xfrm>
            <a:off x="104775" y="84138"/>
            <a:ext cx="8966200" cy="647700"/>
          </a:xfr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D5EBFF"/>
                </a:solidFill>
                <a:latin typeface="Arial" charset="0"/>
              </a:rPr>
              <a:t>Oracle Injection Statistics</a:t>
            </a:r>
          </a:p>
        </p:txBody>
      </p:sp>
      <p:sp>
        <p:nvSpPr>
          <p:cNvPr id="40962" name="Rectangle 2"/>
          <p:cNvSpPr txBox="1">
            <a:spLocks noGrp="1" noChangeArrowheads="1"/>
          </p:cNvSpPr>
          <p:nvPr/>
        </p:nvSpPr>
        <p:spPr bwMode="auto">
          <a:xfrm>
            <a:off x="7477125" y="6540500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E2663152-FCD9-4344-9A56-489E368A01A6}" type="slidenum">
              <a:rPr lang="en-US" sz="1400">
                <a:solidFill>
                  <a:srgbClr val="FFFFFF"/>
                </a:solidFill>
              </a:rPr>
              <a:pPr algn="r"/>
              <a:t>65</a:t>
            </a:fld>
            <a:endParaRPr lang="en-US" sz="1400">
              <a:solidFill>
                <a:srgbClr val="FFFFFF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081050"/>
              </p:ext>
            </p:extLst>
          </p:nvPr>
        </p:nvGraphicFramePr>
        <p:xfrm>
          <a:off x="282386" y="900956"/>
          <a:ext cx="8431307" cy="5469680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452285">
                  <a:extLst>
                    <a:ext uri="{9D8B030D-6E8A-4147-A177-3AD203B41FA5}">
                      <a16:colId xmlns:a16="http://schemas.microsoft.com/office/drawing/2014/main" val="250783611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101499012"/>
                    </a:ext>
                  </a:extLst>
                </a:gridCol>
                <a:gridCol w="1721222">
                  <a:extLst>
                    <a:ext uri="{9D8B030D-6E8A-4147-A177-3AD203B41FA5}">
                      <a16:colId xmlns:a16="http://schemas.microsoft.com/office/drawing/2014/main" val="13045331"/>
                    </a:ext>
                  </a:extLst>
                </a:gridCol>
              </a:tblGrid>
              <a:tr h="341855">
                <a:tc rowSpan="4"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Core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348" marR="66348" marT="0" marB="0" anchor="ctr"/>
                </a:tc>
                <a:tc>
                  <a:txBody>
                    <a:bodyPr/>
                    <a:lstStyle/>
                    <a:p>
                      <a:pPr marL="0" marR="0" indent="22860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Targeted FFs</a:t>
                      </a:r>
                      <a:endParaRPr lang="en-US" sz="18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22860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60,597</a:t>
                      </a:r>
                      <a:endParaRPr lang="en-US" sz="18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65126790"/>
                  </a:ext>
                </a:extLst>
              </a:tr>
              <a:tr h="3418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22860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Error Injections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22860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500,000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33967494"/>
                  </a:ext>
                </a:extLst>
              </a:tr>
              <a:tr h="3418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22860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Detected Errors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22860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76,902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10856290"/>
                  </a:ext>
                </a:extLst>
              </a:tr>
              <a:tr h="3418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22860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Percentage of FFs with at least 1 Detected Error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22860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21.67%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66992136"/>
                  </a:ext>
                </a:extLst>
              </a:tr>
              <a:tr h="341855">
                <a:tc rowSpan="4"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L2C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348" marR="66348" marT="0" marB="0" anchor="ctr"/>
                </a:tc>
                <a:tc>
                  <a:txBody>
                    <a:bodyPr/>
                    <a:lstStyle/>
                    <a:p>
                      <a:pPr marL="0" marR="0" indent="22860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Targeted FFs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22860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18,369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2171855"/>
                  </a:ext>
                </a:extLst>
              </a:tr>
              <a:tr h="3418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22860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Error Injections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22860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800,000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67809856"/>
                  </a:ext>
                </a:extLst>
              </a:tr>
              <a:tr h="3418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22860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Detected Errors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22860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157,211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43700836"/>
                  </a:ext>
                </a:extLst>
              </a:tr>
              <a:tr h="3418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22860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Percentage of FFs with at least 1 Detected Error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22860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29.64%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17416868"/>
                  </a:ext>
                </a:extLst>
              </a:tr>
              <a:tr h="341855">
                <a:tc rowSpan="4"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Crossbar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348" marR="66348" marT="0" marB="0" anchor="ctr"/>
                </a:tc>
                <a:tc>
                  <a:txBody>
                    <a:bodyPr/>
                    <a:lstStyle/>
                    <a:p>
                      <a:pPr marL="0" marR="0" indent="22860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Targeted FFs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22860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41,181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43814809"/>
                  </a:ext>
                </a:extLst>
              </a:tr>
              <a:tr h="3418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22860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Error Injections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22860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800,000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93309272"/>
                  </a:ext>
                </a:extLst>
              </a:tr>
              <a:tr h="3418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22860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Detected Errors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22860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98,058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33122039"/>
                  </a:ext>
                </a:extLst>
              </a:tr>
              <a:tr h="3418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22860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Percentage of FFs with at least 1 Detected Error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22860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18.02%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6960911"/>
                  </a:ext>
                </a:extLst>
              </a:tr>
              <a:tr h="341855">
                <a:tc rowSpan="4"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MCU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348" marR="66348" marT="0" marB="0" anchor="ctr"/>
                </a:tc>
                <a:tc>
                  <a:txBody>
                    <a:bodyPr/>
                    <a:lstStyle/>
                    <a:p>
                      <a:pPr marL="0" marR="0" indent="22860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Targeted FFs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22860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12,007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23153907"/>
                  </a:ext>
                </a:extLst>
              </a:tr>
              <a:tr h="3418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22860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Error Injections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22860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800,000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41230780"/>
                  </a:ext>
                </a:extLst>
              </a:tr>
              <a:tr h="3418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22860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Detected Errors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22860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184,853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1106507"/>
                  </a:ext>
                </a:extLst>
              </a:tr>
              <a:tr h="3418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22860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Percentage of FFs with at least 1 Detected Error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228600" algn="just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32.79%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67640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848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 idx="4294967295"/>
          </p:nvPr>
        </p:nvSpPr>
        <p:spPr>
          <a:xfrm>
            <a:off x="104775" y="84138"/>
            <a:ext cx="8966200" cy="647700"/>
          </a:xfr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D5EBFF"/>
                </a:solidFill>
                <a:latin typeface="Arial" charset="0"/>
              </a:rPr>
              <a:t>Oracle Injection Results</a:t>
            </a:r>
          </a:p>
        </p:txBody>
      </p:sp>
      <p:sp>
        <p:nvSpPr>
          <p:cNvPr id="40962" name="Rectangle 2"/>
          <p:cNvSpPr txBox="1">
            <a:spLocks noGrp="1" noChangeArrowheads="1"/>
          </p:cNvSpPr>
          <p:nvPr/>
        </p:nvSpPr>
        <p:spPr bwMode="auto">
          <a:xfrm>
            <a:off x="7477125" y="6540500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E2663152-FCD9-4344-9A56-489E368A01A6}" type="slidenum">
              <a:rPr lang="en-US" sz="1400">
                <a:solidFill>
                  <a:srgbClr val="FFFFFF"/>
                </a:solidFill>
              </a:rPr>
              <a:pPr algn="r"/>
              <a:t>66</a:t>
            </a:fld>
            <a:endParaRPr lang="en-US" sz="1400">
              <a:solidFill>
                <a:srgbClr val="FFFFFF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14919"/>
              </p:ext>
            </p:extLst>
          </p:nvPr>
        </p:nvGraphicFramePr>
        <p:xfrm>
          <a:off x="282387" y="731843"/>
          <a:ext cx="8788587" cy="5674589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367115">
                  <a:extLst>
                    <a:ext uri="{9D8B030D-6E8A-4147-A177-3AD203B41FA5}">
                      <a16:colId xmlns:a16="http://schemas.microsoft.com/office/drawing/2014/main" val="3804407025"/>
                    </a:ext>
                  </a:extLst>
                </a:gridCol>
                <a:gridCol w="2693898">
                  <a:extLst>
                    <a:ext uri="{9D8B030D-6E8A-4147-A177-3AD203B41FA5}">
                      <a16:colId xmlns:a16="http://schemas.microsoft.com/office/drawing/2014/main" val="4028882541"/>
                    </a:ext>
                  </a:extLst>
                </a:gridCol>
                <a:gridCol w="1559859">
                  <a:extLst>
                    <a:ext uri="{9D8B030D-6E8A-4147-A177-3AD203B41FA5}">
                      <a16:colId xmlns:a16="http://schemas.microsoft.com/office/drawing/2014/main" val="44555711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843930554"/>
                    </a:ext>
                  </a:extLst>
                </a:gridCol>
                <a:gridCol w="1567515">
                  <a:extLst>
                    <a:ext uri="{9D8B030D-6E8A-4147-A177-3AD203B41FA5}">
                      <a16:colId xmlns:a16="http://schemas.microsoft.com/office/drawing/2014/main" val="4112359838"/>
                    </a:ext>
                  </a:extLst>
                </a:gridCol>
              </a:tblGrid>
              <a:tr h="796225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Signature </a:t>
                      </a:r>
                    </a:p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Localization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Single FF Error</a:t>
                      </a:r>
                    </a:p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Localization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NCC</a:t>
                      </a:r>
                    </a:p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Localization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4056590"/>
                  </a:ext>
                </a:extLst>
              </a:tr>
              <a:tr h="265408">
                <a:tc rowSpan="4"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</a:p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Processor Core</a:t>
                      </a:r>
                    </a:p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Number of Traces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N/A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[1, 3, 8]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[1, 1, 1]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08081602"/>
                  </a:ext>
                </a:extLst>
              </a:tr>
              <a:tr h="3180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Number of Candidates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 anchor="ctr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63,428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 anchor="ctr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[7, 50, 101]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 anchor="ctr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[7, 15, 31]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90181645"/>
                  </a:ext>
                </a:extLst>
              </a:tr>
              <a:tr h="3180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Avg. Localization Factor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 anchor="ctr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14x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 anchor="ctr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18,768x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 anchor="ctr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62,560x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44286896"/>
                  </a:ext>
                </a:extLst>
              </a:tr>
              <a:tr h="3180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BMC Runtime (minutes)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[62, 74, 77]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[287,423,486]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[49, 85, 114]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3528264"/>
                  </a:ext>
                </a:extLst>
              </a:tr>
              <a:tr h="265408">
                <a:tc rowSpan="4"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</a:p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L2 Cache</a:t>
                      </a:r>
                    </a:p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Number of Traces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N/A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[2, 13, 21]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[1, 1, 1]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14890579"/>
                  </a:ext>
                </a:extLst>
              </a:tr>
              <a:tr h="3180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Number of Candidates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 anchor="ctr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31,675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 anchor="ctr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[25, 79, 159]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 anchor="ctr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[7, 20, 35]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91949724"/>
                  </a:ext>
                </a:extLst>
              </a:tr>
              <a:tr h="3180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Avg. Localization Factor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 anchor="ctr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41x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 anchor="ctr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11,879x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 anchor="ctr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46,920x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76994223"/>
                  </a:ext>
                </a:extLst>
              </a:tr>
              <a:tr h="3180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BMC Runtime (minutes)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[46, 58, 67]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[442,501,548]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[42,187,242]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259704"/>
                  </a:ext>
                </a:extLst>
              </a:tr>
              <a:tr h="265408">
                <a:tc rowSpan="4"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</a:p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Crossbar</a:t>
                      </a:r>
                    </a:p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Number of Traces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N/A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[1, 12, 17]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[1, 1, 1]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33737516"/>
                  </a:ext>
                </a:extLst>
              </a:tr>
              <a:tr h="3180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Number of Candidates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 anchor="ctr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41,521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 anchor="ctr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[31, 74, 130]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 anchor="ctr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[5,21, 38]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33562843"/>
                  </a:ext>
                </a:extLst>
              </a:tr>
              <a:tr h="3180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Avg. Localization Factor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 anchor="ctr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21x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 anchor="ctr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12,681x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 anchor="ctr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44,686x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28568252"/>
                  </a:ext>
                </a:extLst>
              </a:tr>
              <a:tr h="3180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BMC Runtime (minutes)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[51, 61, 79]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[357,416,467]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[54,142,205]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6319458"/>
                  </a:ext>
                </a:extLst>
              </a:tr>
              <a:tr h="265408">
                <a:tc rowSpan="4"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Memory Control Unit</a:t>
                      </a:r>
                    </a:p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Number of Traces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N/A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[2, 18, 25]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[1, 1, 1]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71269482"/>
                  </a:ext>
                </a:extLst>
              </a:tr>
              <a:tr h="3180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Number of Candidates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 anchor="ctr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18,068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 anchor="ctr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[21, 67, 143]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 anchor="ctr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[5, 11, 18]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41674347"/>
                  </a:ext>
                </a:extLst>
              </a:tr>
              <a:tr h="3180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Avg. Localization Factor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 anchor="ctr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72x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 anchor="ctr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14,006x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 anchor="ctr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85,309x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95912235"/>
                  </a:ext>
                </a:extLst>
              </a:tr>
              <a:tr h="3180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BMC Runtime (minutes)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[32, 34, 47]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[315,387,428]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[78,163,251]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488" marR="68488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7256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3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0" y="34607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3600" b="1" kern="0" dirty="0">
                <a:solidFill>
                  <a:srgbClr val="B2D4FF"/>
                </a:solidFill>
                <a:ea typeface="ＭＳ Ｐゴシック" charset="0"/>
                <a:cs typeface="ＭＳ Ｐゴシック" charset="0"/>
              </a:rPr>
              <a:t>BMC Bit Error Localization</a:t>
            </a:r>
          </a:p>
        </p:txBody>
      </p:sp>
      <p:sp>
        <p:nvSpPr>
          <p:cNvPr id="105" name="Slide Number Placeholder 1"/>
          <p:cNvSpPr txBox="1">
            <a:spLocks noGrp="1"/>
          </p:cNvSpPr>
          <p:nvPr/>
        </p:nvSpPr>
        <p:spPr bwMode="auto">
          <a:xfrm>
            <a:off x="7477125" y="6540500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796CF6B2-3E4D-4942-A08C-2246C144377A}" type="slidenum">
              <a:rPr lang="en-US" sz="1400">
                <a:solidFill>
                  <a:srgbClr val="FFFFFF"/>
                </a:solidFill>
              </a:rPr>
              <a:pPr algn="r"/>
              <a:t>67</a:t>
            </a:fld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50" name="Content Placeholder 2"/>
          <p:cNvSpPr txBox="1">
            <a:spLocks/>
          </p:cNvSpPr>
          <p:nvPr/>
        </p:nvSpPr>
        <p:spPr bwMode="auto">
          <a:xfrm>
            <a:off x="369888" y="1022355"/>
            <a:ext cx="8772525" cy="4933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r>
              <a:rPr lang="en-US" sz="2800" dirty="0"/>
              <a:t>Model</a:t>
            </a:r>
          </a:p>
          <a:p>
            <a:pPr marL="914400" lvl="1" indent="-457200"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2"/>
              <a:buChar char="Ø"/>
              <a:defRPr/>
            </a:pPr>
            <a:r>
              <a:rPr lang="en-US" sz="2800" dirty="0"/>
              <a:t> </a:t>
            </a:r>
            <a:r>
              <a:rPr lang="en-US" dirty="0"/>
              <a:t>Design RTL</a:t>
            </a:r>
          </a:p>
          <a:p>
            <a:pPr marL="1371600" lvl="2" indent="-457200"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2"/>
              <a:buChar char="§"/>
              <a:defRPr/>
            </a:pPr>
            <a:r>
              <a:rPr lang="en-US" dirty="0"/>
              <a:t>Modified to inject 1 bit error in 1 cycle</a:t>
            </a:r>
          </a:p>
          <a:p>
            <a:pPr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r>
              <a:rPr lang="en-US" sz="2800" dirty="0"/>
              <a:t>Property</a:t>
            </a:r>
          </a:p>
          <a:p>
            <a:pPr marL="914400" lvl="1" indent="-457200"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/>
            </a:pPr>
            <a:r>
              <a:rPr lang="en-US" dirty="0"/>
              <a:t>After N cycles (from counter)</a:t>
            </a:r>
          </a:p>
          <a:p>
            <a:pPr marL="914400" lvl="1" indent="-457200"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2"/>
              <a:buChar char="Ø"/>
              <a:defRPr/>
            </a:pPr>
            <a:r>
              <a:rPr lang="en-US" dirty="0"/>
              <a:t>Inputs = Input Signature &amp;&amp; Outputs = Output Signature</a:t>
            </a:r>
          </a:p>
        </p:txBody>
      </p:sp>
    </p:spTree>
    <p:extLst>
      <p:ext uri="{BB962C8B-B14F-4D97-AF65-F5344CB8AC3E}">
        <p14:creationId xmlns:p14="http://schemas.microsoft.com/office/powerpoint/2010/main" val="45181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ontent Placeholder 2"/>
          <p:cNvSpPr txBox="1">
            <a:spLocks/>
          </p:cNvSpPr>
          <p:nvPr/>
        </p:nvSpPr>
        <p:spPr bwMode="auto">
          <a:xfrm>
            <a:off x="369889" y="1022356"/>
            <a:ext cx="8405812" cy="1241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r>
              <a:rPr lang="en-US" sz="2800" dirty="0"/>
              <a:t>Modified design </a:t>
            </a:r>
            <a:r>
              <a:rPr lang="mr-IN" sz="2800" dirty="0"/>
              <a:t>–</a:t>
            </a:r>
            <a:r>
              <a:rPr lang="en-US" sz="2800" dirty="0"/>
              <a:t> enable single bit error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0" y="34607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3600" b="1" kern="0" dirty="0">
                <a:solidFill>
                  <a:srgbClr val="B2D4FF"/>
                </a:solidFill>
                <a:ea typeface="ＭＳ Ｐゴシック" charset="0"/>
                <a:cs typeface="ＭＳ Ｐゴシック" charset="0"/>
              </a:rPr>
              <a:t>BMC Bit Error Localization</a:t>
            </a:r>
          </a:p>
        </p:txBody>
      </p:sp>
      <p:sp>
        <p:nvSpPr>
          <p:cNvPr id="105" name="Slide Number Placeholder 1"/>
          <p:cNvSpPr txBox="1">
            <a:spLocks noGrp="1"/>
          </p:cNvSpPr>
          <p:nvPr/>
        </p:nvSpPr>
        <p:spPr bwMode="auto">
          <a:xfrm>
            <a:off x="7478712" y="6527141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796CF6B2-3E4D-4942-A08C-2246C144377A}" type="slidenum">
              <a:rPr lang="en-US" sz="1400">
                <a:solidFill>
                  <a:srgbClr val="FFFFFF"/>
                </a:solidFill>
              </a:rPr>
              <a:pPr algn="r"/>
              <a:t>68</a:t>
            </a:fld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9574" y="1558844"/>
            <a:ext cx="252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 each FF: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6301529" y="3413950"/>
            <a:ext cx="1385215" cy="1460500"/>
          </a:xfrm>
          <a:prstGeom prst="rect">
            <a:avLst/>
          </a:prstGeom>
          <a:noFill/>
          <a:ln w="57150"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Triangle 3"/>
          <p:cNvSpPr/>
          <p:nvPr/>
        </p:nvSpPr>
        <p:spPr bwMode="auto">
          <a:xfrm>
            <a:off x="6736960" y="4544250"/>
            <a:ext cx="482600" cy="330200"/>
          </a:xfrm>
          <a:prstGeom prst="triangle">
            <a:avLst/>
          </a:prstGeom>
          <a:noFill/>
          <a:ln w="57150"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rapezoid 4"/>
          <p:cNvSpPr/>
          <p:nvPr/>
        </p:nvSpPr>
        <p:spPr bwMode="auto">
          <a:xfrm rot="5400000">
            <a:off x="4566135" y="3441231"/>
            <a:ext cx="1672517" cy="812800"/>
          </a:xfrm>
          <a:prstGeom prst="trapezoid">
            <a:avLst>
              <a:gd name="adj" fmla="val 43750"/>
            </a:avLst>
          </a:prstGeom>
          <a:noFill/>
          <a:ln w="57150"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Isosceles Triangle 230"/>
          <p:cNvSpPr/>
          <p:nvPr/>
        </p:nvSpPr>
        <p:spPr>
          <a:xfrm rot="5400000">
            <a:off x="3314707" y="3904735"/>
            <a:ext cx="538164" cy="539751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879064" y="4082331"/>
            <a:ext cx="194287" cy="184558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1091354" y="3556775"/>
            <a:ext cx="3904638" cy="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5790354" y="3787607"/>
            <a:ext cx="511175" cy="61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2787717" y="4161911"/>
            <a:ext cx="522169" cy="1582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 flipV="1">
            <a:off x="4080677" y="4174610"/>
            <a:ext cx="915315" cy="1582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flipV="1">
            <a:off x="2793214" y="3579294"/>
            <a:ext cx="1" cy="620951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 flipV="1">
            <a:off x="1091354" y="5276234"/>
            <a:ext cx="4311040" cy="1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27" name="Straight Connector 26"/>
          <p:cNvCxnSpPr>
            <a:endCxn id="5" idx="3"/>
          </p:cNvCxnSpPr>
          <p:nvPr/>
        </p:nvCxnSpPr>
        <p:spPr bwMode="auto">
          <a:xfrm flipV="1">
            <a:off x="5402394" y="4506090"/>
            <a:ext cx="0" cy="798752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6307878" y="3556775"/>
            <a:ext cx="800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95992" y="3913368"/>
            <a:ext cx="800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008695" y="3317684"/>
            <a:ext cx="800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215679" y="4068683"/>
            <a:ext cx="800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235436" y="3556775"/>
            <a:ext cx="800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Q</a:t>
            </a:r>
          </a:p>
        </p:txBody>
      </p:sp>
      <p:cxnSp>
        <p:nvCxnSpPr>
          <p:cNvPr id="36" name="Straight Connector 35"/>
          <p:cNvCxnSpPr/>
          <p:nvPr/>
        </p:nvCxnSpPr>
        <p:spPr bwMode="auto">
          <a:xfrm>
            <a:off x="7686744" y="3787607"/>
            <a:ext cx="1085849" cy="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38" name="Rectangle 37"/>
          <p:cNvSpPr/>
          <p:nvPr/>
        </p:nvSpPr>
        <p:spPr bwMode="auto">
          <a:xfrm>
            <a:off x="2374054" y="2699898"/>
            <a:ext cx="3671887" cy="3086100"/>
          </a:xfrm>
          <a:prstGeom prst="rect">
            <a:avLst/>
          </a:prstGeom>
          <a:noFill/>
          <a:ln w="28575">
            <a:solidFill>
              <a:schemeClr val="tx2"/>
            </a:solidFill>
            <a:prstDash val="lgDash"/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94145" y="2188865"/>
            <a:ext cx="2527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Insert MUX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23900" y="2650640"/>
            <a:ext cx="1417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Original</a:t>
            </a:r>
          </a:p>
        </p:txBody>
      </p:sp>
      <p:sp>
        <p:nvSpPr>
          <p:cNvPr id="39" name="Rectangle 38"/>
          <p:cNvSpPr/>
          <p:nvPr/>
        </p:nvSpPr>
        <p:spPr>
          <a:xfrm>
            <a:off x="844105" y="3039874"/>
            <a:ext cx="11769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/>
              <a:t>D Input</a:t>
            </a:r>
            <a:endParaRPr lang="en-US" sz="2400" dirty="0"/>
          </a:p>
        </p:txBody>
      </p:sp>
      <p:sp>
        <p:nvSpPr>
          <p:cNvPr id="45" name="TextBox 44"/>
          <p:cNvSpPr txBox="1"/>
          <p:nvPr/>
        </p:nvSpPr>
        <p:spPr>
          <a:xfrm>
            <a:off x="6305682" y="4047306"/>
            <a:ext cx="1417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FF </a:t>
            </a:r>
            <a:r>
              <a:rPr lang="en-US" sz="2400" i="1" dirty="0"/>
              <a:t>N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23900" y="5326812"/>
            <a:ext cx="14173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Error Bit</a:t>
            </a:r>
          </a:p>
          <a:p>
            <a:pPr algn="ctr"/>
            <a:r>
              <a:rPr lang="en-US" sz="2400" dirty="0"/>
              <a:t>Select for FF </a:t>
            </a:r>
            <a:r>
              <a:rPr lang="en-US" sz="2400" i="1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28120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ontent Placeholder 2"/>
          <p:cNvSpPr txBox="1">
            <a:spLocks/>
          </p:cNvSpPr>
          <p:nvPr/>
        </p:nvSpPr>
        <p:spPr bwMode="auto">
          <a:xfrm>
            <a:off x="369889" y="1022356"/>
            <a:ext cx="8418511" cy="898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r>
              <a:rPr lang="en-US" sz="2800" dirty="0"/>
              <a:t>Modified design: Model for BMC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0" y="34607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3600" b="1" kern="0" dirty="0">
                <a:solidFill>
                  <a:srgbClr val="B2D4FF"/>
                </a:solidFill>
                <a:ea typeface="ＭＳ Ｐゴシック" charset="0"/>
                <a:cs typeface="ＭＳ Ｐゴシック" charset="0"/>
              </a:rPr>
              <a:t>BMC Bit Error Localization</a:t>
            </a:r>
          </a:p>
        </p:txBody>
      </p:sp>
      <p:sp>
        <p:nvSpPr>
          <p:cNvPr id="105" name="Slide Number Placeholder 1"/>
          <p:cNvSpPr txBox="1">
            <a:spLocks noGrp="1"/>
          </p:cNvSpPr>
          <p:nvPr/>
        </p:nvSpPr>
        <p:spPr bwMode="auto">
          <a:xfrm>
            <a:off x="7478712" y="6527141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796CF6B2-3E4D-4942-A08C-2246C144377A}" type="slidenum">
              <a:rPr lang="en-US" sz="1400">
                <a:solidFill>
                  <a:srgbClr val="FFFFFF"/>
                </a:solidFill>
              </a:rPr>
              <a:pPr algn="r"/>
              <a:t>69</a:t>
            </a:fld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764084" y="2360316"/>
            <a:ext cx="1820040" cy="2400188"/>
          </a:xfrm>
          <a:prstGeom prst="rect">
            <a:avLst/>
          </a:prstGeom>
          <a:noFill/>
          <a:ln w="38100"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3" name="Straight Connector 32"/>
          <p:cNvCxnSpPr/>
          <p:nvPr/>
        </p:nvCxnSpPr>
        <p:spPr bwMode="auto">
          <a:xfrm flipV="1">
            <a:off x="4480539" y="2818740"/>
            <a:ext cx="1283545" cy="11234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37" name="Straight Connector 36"/>
          <p:cNvCxnSpPr/>
          <p:nvPr/>
        </p:nvCxnSpPr>
        <p:spPr bwMode="auto">
          <a:xfrm flipV="1">
            <a:off x="4953565" y="2640897"/>
            <a:ext cx="320099" cy="355686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40" name="Rectangle 39"/>
          <p:cNvSpPr/>
          <p:nvPr/>
        </p:nvSpPr>
        <p:spPr>
          <a:xfrm>
            <a:off x="4548836" y="1920504"/>
            <a:ext cx="12783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Error</a:t>
            </a:r>
          </a:p>
          <a:p>
            <a:pPr algn="ctr"/>
            <a:r>
              <a:rPr lang="en-US" sz="2000" dirty="0"/>
              <a:t>Selects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656028" y="3141785"/>
            <a:ext cx="20361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Module with </a:t>
            </a:r>
            <a:r>
              <a:rPr lang="en-US" sz="2000" dirty="0" err="1"/>
              <a:t>MUXes</a:t>
            </a:r>
            <a:endParaRPr lang="en-US" sz="2000" dirty="0"/>
          </a:p>
          <a:p>
            <a:pPr algn="ctr"/>
            <a:r>
              <a:rPr lang="en-US" sz="2000" dirty="0"/>
              <a:t>for all</a:t>
            </a:r>
            <a:r>
              <a:rPr lang="en-US" sz="2000" b="1" i="1" dirty="0"/>
              <a:t> K </a:t>
            </a:r>
            <a:r>
              <a:rPr lang="en-US" sz="2000" dirty="0"/>
              <a:t>FFs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449951" y="3027844"/>
            <a:ext cx="12783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/>
              <a:t>K</a:t>
            </a:r>
          </a:p>
        </p:txBody>
      </p:sp>
      <p:cxnSp>
        <p:nvCxnSpPr>
          <p:cNvPr id="100" name="Straight Connector 99"/>
          <p:cNvCxnSpPr>
            <a:stCxn id="36" idx="1"/>
          </p:cNvCxnSpPr>
          <p:nvPr/>
        </p:nvCxnSpPr>
        <p:spPr bwMode="auto">
          <a:xfrm flipH="1" flipV="1">
            <a:off x="584815" y="3100123"/>
            <a:ext cx="2702606" cy="15230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02" name="Straight Connector 101"/>
          <p:cNvCxnSpPr/>
          <p:nvPr/>
        </p:nvCxnSpPr>
        <p:spPr bwMode="auto">
          <a:xfrm flipV="1">
            <a:off x="584813" y="2785340"/>
            <a:ext cx="2685808" cy="19884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10" name="Rectangle 109"/>
          <p:cNvSpPr/>
          <p:nvPr/>
        </p:nvSpPr>
        <p:spPr>
          <a:xfrm>
            <a:off x="379768" y="3115353"/>
            <a:ext cx="1278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Reset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326160" y="2228182"/>
            <a:ext cx="24557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Bit Error Control</a:t>
            </a:r>
          </a:p>
        </p:txBody>
      </p:sp>
      <p:cxnSp>
        <p:nvCxnSpPr>
          <p:cNvPr id="121" name="Straight Connector 120"/>
          <p:cNvCxnSpPr/>
          <p:nvPr/>
        </p:nvCxnSpPr>
        <p:spPr bwMode="auto">
          <a:xfrm flipV="1">
            <a:off x="1337972" y="2614079"/>
            <a:ext cx="320099" cy="355686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36" name="Rectangle 35"/>
          <p:cNvSpPr/>
          <p:nvPr/>
        </p:nvSpPr>
        <p:spPr bwMode="auto">
          <a:xfrm>
            <a:off x="3287421" y="2263283"/>
            <a:ext cx="1189277" cy="1704140"/>
          </a:xfrm>
          <a:prstGeom prst="rect">
            <a:avLst/>
          </a:prstGeom>
          <a:noFill/>
          <a:ln w="38100"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392262" y="2702450"/>
            <a:ext cx="101665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Bit error control</a:t>
            </a:r>
          </a:p>
        </p:txBody>
      </p:sp>
      <p:sp>
        <p:nvSpPr>
          <p:cNvPr id="39" name="Triangle 38"/>
          <p:cNvSpPr/>
          <p:nvPr/>
        </p:nvSpPr>
        <p:spPr bwMode="auto">
          <a:xfrm rot="5400000">
            <a:off x="3263014" y="3584816"/>
            <a:ext cx="312125" cy="263313"/>
          </a:xfrm>
          <a:prstGeom prst="triangle">
            <a:avLst/>
          </a:prstGeom>
          <a:noFill/>
          <a:ln w="38100"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307731" y="2070080"/>
            <a:ext cx="2393683" cy="1675956"/>
          </a:xfrm>
          <a:prstGeom prst="rect">
            <a:avLst/>
          </a:prstGeom>
          <a:noFill/>
          <a:ln w="28575">
            <a:solidFill>
              <a:schemeClr val="tx2"/>
            </a:solidFill>
            <a:prstDash val="lgDash"/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9564" y="3784205"/>
            <a:ext cx="29241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BMC control signals</a:t>
            </a:r>
            <a:endParaRPr lang="en-US" sz="2400" dirty="0"/>
          </a:p>
        </p:txBody>
      </p:sp>
      <p:cxnSp>
        <p:nvCxnSpPr>
          <p:cNvPr id="48" name="Straight Connector 47"/>
          <p:cNvCxnSpPr/>
          <p:nvPr/>
        </p:nvCxnSpPr>
        <p:spPr bwMode="auto">
          <a:xfrm flipV="1">
            <a:off x="4493913" y="4443564"/>
            <a:ext cx="1283545" cy="11234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54" name="Straight Connector 53"/>
          <p:cNvCxnSpPr/>
          <p:nvPr/>
        </p:nvCxnSpPr>
        <p:spPr bwMode="auto">
          <a:xfrm flipV="1">
            <a:off x="4966939" y="4265721"/>
            <a:ext cx="320099" cy="355686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57" name="Straight Connector 56"/>
          <p:cNvCxnSpPr/>
          <p:nvPr/>
        </p:nvCxnSpPr>
        <p:spPr bwMode="auto">
          <a:xfrm flipV="1">
            <a:off x="7610983" y="3558264"/>
            <a:ext cx="1283545" cy="11234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58" name="Straight Connector 57"/>
          <p:cNvCxnSpPr/>
          <p:nvPr/>
        </p:nvCxnSpPr>
        <p:spPr bwMode="auto">
          <a:xfrm flipV="1">
            <a:off x="8084009" y="3380421"/>
            <a:ext cx="320099" cy="355686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59" name="Rectangle 58"/>
          <p:cNvSpPr/>
          <p:nvPr/>
        </p:nvSpPr>
        <p:spPr>
          <a:xfrm>
            <a:off x="7580395" y="3767368"/>
            <a:ext cx="13991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/>
              <a:t>Output</a:t>
            </a:r>
          </a:p>
          <a:p>
            <a:pPr algn="ctr"/>
            <a:r>
              <a:rPr lang="en-US" sz="2000" b="1" i="1" dirty="0"/>
              <a:t>Signature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971801" y="4245870"/>
            <a:ext cx="15258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/>
              <a:t>Input</a:t>
            </a:r>
          </a:p>
          <a:p>
            <a:pPr algn="ctr"/>
            <a:r>
              <a:rPr lang="en-US" sz="2000" b="1" i="1" dirty="0"/>
              <a:t>Signature</a:t>
            </a:r>
          </a:p>
        </p:txBody>
      </p:sp>
      <p:sp>
        <p:nvSpPr>
          <p:cNvPr id="62" name="Content Placeholder 2"/>
          <p:cNvSpPr txBox="1">
            <a:spLocks/>
          </p:cNvSpPr>
          <p:nvPr/>
        </p:nvSpPr>
        <p:spPr bwMode="auto">
          <a:xfrm>
            <a:off x="362744" y="5647209"/>
            <a:ext cx="8418511" cy="898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ctr"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defRPr/>
            </a:pPr>
            <a:r>
              <a:rPr lang="en-US" sz="2800" b="1" dirty="0">
                <a:solidFill>
                  <a:schemeClr val="tx2"/>
                </a:solidFill>
              </a:rPr>
              <a:t>Only for BMC</a:t>
            </a:r>
            <a:r>
              <a:rPr lang="en-US" sz="2800" dirty="0"/>
              <a:t>: Fabricated design unchanged</a:t>
            </a:r>
            <a:endParaRPr 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32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0" y="121956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3600" b="1" kern="0" dirty="0">
                <a:solidFill>
                  <a:srgbClr val="D5EBFF"/>
                </a:solidFill>
                <a:latin typeface="+mj-lt"/>
                <a:ea typeface="ＭＳ Ｐゴシック" charset="0"/>
                <a:cs typeface="ＭＳ Ｐゴシック" charset="0"/>
              </a:rPr>
              <a:t>E-QED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80605" y="3286281"/>
            <a:ext cx="5821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Run post-silicon validation tests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1206263" y="930168"/>
            <a:ext cx="6832221" cy="124026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TextBox 32"/>
          <p:cNvSpPr txBox="1"/>
          <p:nvPr/>
        </p:nvSpPr>
        <p:spPr>
          <a:xfrm>
            <a:off x="1206264" y="1288691"/>
            <a:ext cx="6770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Design phase: E-QED signature blocks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400158" y="5285270"/>
            <a:ext cx="6382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Localize error: formal methods</a:t>
            </a:r>
          </a:p>
        </p:txBody>
      </p:sp>
      <p:sp>
        <p:nvSpPr>
          <p:cNvPr id="2" name="Right Arrow 1"/>
          <p:cNvSpPr/>
          <p:nvPr/>
        </p:nvSpPr>
        <p:spPr bwMode="auto">
          <a:xfrm rot="5400000">
            <a:off x="4311679" y="1993595"/>
            <a:ext cx="520641" cy="1111701"/>
          </a:xfrm>
          <a:prstGeom prst="rightArrow">
            <a:avLst>
              <a:gd name="adj1" fmla="val 50000"/>
              <a:gd name="adj2" fmla="val 68157"/>
            </a:avLst>
          </a:prstGeom>
          <a:solidFill>
            <a:srgbClr val="66FFFF"/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fld id="{6928C510-C82C-4153-B60E-7F4E83296A8A}" type="slidenum">
              <a:rPr lang="en-US" sz="1400" smtClean="0"/>
              <a:pPr algn="r">
                <a:defRPr/>
              </a:pPr>
              <a:t>7</a:t>
            </a:fld>
            <a:endParaRPr lang="en-US" sz="1400" dirty="0"/>
          </a:p>
        </p:txBody>
      </p:sp>
      <p:sp>
        <p:nvSpPr>
          <p:cNvPr id="14" name="Right Arrow 13"/>
          <p:cNvSpPr/>
          <p:nvPr/>
        </p:nvSpPr>
        <p:spPr bwMode="auto">
          <a:xfrm rot="5400000">
            <a:off x="4300344" y="3991885"/>
            <a:ext cx="520641" cy="1111701"/>
          </a:xfrm>
          <a:prstGeom prst="rightArrow">
            <a:avLst>
              <a:gd name="adj1" fmla="val 50000"/>
              <a:gd name="adj2" fmla="val 68157"/>
            </a:avLst>
          </a:prstGeom>
          <a:solidFill>
            <a:srgbClr val="66FFFF"/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206264" y="2928458"/>
            <a:ext cx="6832221" cy="124026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ounded Rectangle 16"/>
          <p:cNvSpPr/>
          <p:nvPr/>
        </p:nvSpPr>
        <p:spPr>
          <a:xfrm>
            <a:off x="1206264" y="4926748"/>
            <a:ext cx="6832221" cy="124026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0308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16443">
        <p:fade/>
      </p:transition>
    </mc:Choice>
    <mc:Fallback xmlns="">
      <p:transition advTm="16443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0" y="34607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3600" b="1" kern="0" dirty="0">
                <a:solidFill>
                  <a:srgbClr val="B2D4FF"/>
                </a:solidFill>
                <a:ea typeface="ＭＳ Ｐゴシック" charset="0"/>
                <a:cs typeface="ＭＳ Ｐゴシック" charset="0"/>
              </a:rPr>
              <a:t>Bit-flip Localization</a:t>
            </a:r>
          </a:p>
        </p:txBody>
      </p:sp>
      <p:sp>
        <p:nvSpPr>
          <p:cNvPr id="105" name="Slide Number Placeholder 1"/>
          <p:cNvSpPr txBox="1">
            <a:spLocks noGrp="1"/>
          </p:cNvSpPr>
          <p:nvPr/>
        </p:nvSpPr>
        <p:spPr bwMode="auto">
          <a:xfrm>
            <a:off x="7477125" y="6540500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796CF6B2-3E4D-4942-A08C-2246C144377A}" type="slidenum">
              <a:rPr lang="en-US" sz="1400"/>
              <a:pPr algn="r"/>
              <a:t>70</a:t>
            </a:fld>
            <a:endParaRPr lang="en-US" sz="1400"/>
          </a:p>
        </p:txBody>
      </p:sp>
      <p:sp>
        <p:nvSpPr>
          <p:cNvPr id="50" name="Content Placeholder 2"/>
          <p:cNvSpPr txBox="1">
            <a:spLocks/>
          </p:cNvSpPr>
          <p:nvPr/>
        </p:nvSpPr>
        <p:spPr bwMode="auto">
          <a:xfrm>
            <a:off x="373324" y="1044648"/>
            <a:ext cx="8443912" cy="120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r>
              <a:rPr lang="en-US" sz="2800" dirty="0">
                <a:solidFill>
                  <a:srgbClr val="66FFFF"/>
                </a:solidFill>
              </a:rPr>
              <a:t>LFSR Signature </a:t>
            </a:r>
            <a:r>
              <a:rPr lang="en-US" sz="2800" dirty="0">
                <a:sym typeface="Wingdings"/>
              </a:rPr>
              <a:t> </a:t>
            </a:r>
            <a:r>
              <a:rPr lang="en-US" sz="2800" dirty="0"/>
              <a:t>localization constraint </a:t>
            </a:r>
          </a:p>
        </p:txBody>
      </p:sp>
      <p:sp>
        <p:nvSpPr>
          <p:cNvPr id="27" name="Rounded Rectangle 26"/>
          <p:cNvSpPr/>
          <p:nvPr/>
        </p:nvSpPr>
        <p:spPr bwMode="auto">
          <a:xfrm>
            <a:off x="5470287" y="2281480"/>
            <a:ext cx="1764558" cy="129381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693870" y="2528118"/>
            <a:ext cx="1309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Module D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5454007" y="2220164"/>
            <a:ext cx="1820040" cy="2400188"/>
          </a:xfrm>
          <a:prstGeom prst="rect">
            <a:avLst/>
          </a:prstGeom>
          <a:noFill/>
          <a:ln w="38100"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4" name="Straight Connector 43"/>
          <p:cNvCxnSpPr/>
          <p:nvPr/>
        </p:nvCxnSpPr>
        <p:spPr bwMode="auto">
          <a:xfrm flipV="1">
            <a:off x="4536079" y="2641387"/>
            <a:ext cx="909162" cy="16851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45" name="Straight Connector 44"/>
          <p:cNvCxnSpPr/>
          <p:nvPr/>
        </p:nvCxnSpPr>
        <p:spPr bwMode="auto">
          <a:xfrm flipV="1">
            <a:off x="4813588" y="2476098"/>
            <a:ext cx="320099" cy="355686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49" name="Rectangle 48"/>
          <p:cNvSpPr/>
          <p:nvPr/>
        </p:nvSpPr>
        <p:spPr>
          <a:xfrm>
            <a:off x="5330473" y="3748746"/>
            <a:ext cx="20361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/>
              <a:t>with </a:t>
            </a:r>
            <a:r>
              <a:rPr lang="en-US" sz="2000" dirty="0" err="1"/>
              <a:t>MUXes</a:t>
            </a:r>
            <a:endParaRPr lang="en-US" sz="2000" dirty="0"/>
          </a:p>
          <a:p>
            <a:pPr algn="ctr"/>
            <a:r>
              <a:rPr lang="en-US" sz="2000" dirty="0"/>
              <a:t>for all</a:t>
            </a:r>
            <a:r>
              <a:rPr lang="en-US" sz="2000" b="1" i="1" dirty="0"/>
              <a:t> K </a:t>
            </a:r>
            <a:r>
              <a:rPr lang="en-US" sz="2000" dirty="0"/>
              <a:t>FFs</a:t>
            </a:r>
          </a:p>
        </p:txBody>
      </p:sp>
      <p:cxnSp>
        <p:nvCxnSpPr>
          <p:cNvPr id="52" name="Straight Connector 51"/>
          <p:cNvCxnSpPr/>
          <p:nvPr/>
        </p:nvCxnSpPr>
        <p:spPr bwMode="auto">
          <a:xfrm flipH="1" flipV="1">
            <a:off x="640355" y="2928387"/>
            <a:ext cx="2702606" cy="15230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53" name="Straight Connector 52"/>
          <p:cNvCxnSpPr/>
          <p:nvPr/>
        </p:nvCxnSpPr>
        <p:spPr bwMode="auto">
          <a:xfrm flipV="1">
            <a:off x="640353" y="2613604"/>
            <a:ext cx="2685808" cy="19884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54" name="Rectangle 53"/>
          <p:cNvSpPr/>
          <p:nvPr/>
        </p:nvSpPr>
        <p:spPr>
          <a:xfrm>
            <a:off x="382589" y="2993231"/>
            <a:ext cx="1278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Reset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01628" y="2065922"/>
            <a:ext cx="24912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Bit Error Control</a:t>
            </a:r>
          </a:p>
        </p:txBody>
      </p:sp>
      <p:cxnSp>
        <p:nvCxnSpPr>
          <p:cNvPr id="56" name="Straight Connector 55"/>
          <p:cNvCxnSpPr/>
          <p:nvPr/>
        </p:nvCxnSpPr>
        <p:spPr bwMode="auto">
          <a:xfrm flipV="1">
            <a:off x="1393512" y="2442343"/>
            <a:ext cx="320099" cy="355686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57" name="Rectangle 56"/>
          <p:cNvSpPr/>
          <p:nvPr/>
        </p:nvSpPr>
        <p:spPr bwMode="auto">
          <a:xfrm>
            <a:off x="3342961" y="2091547"/>
            <a:ext cx="1189277" cy="1704140"/>
          </a:xfrm>
          <a:prstGeom prst="rect">
            <a:avLst/>
          </a:prstGeom>
          <a:noFill/>
          <a:ln w="38100"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429271" y="2356933"/>
            <a:ext cx="101665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Bit error control</a:t>
            </a:r>
          </a:p>
        </p:txBody>
      </p:sp>
      <p:sp>
        <p:nvSpPr>
          <p:cNvPr id="72" name="Triangle 71"/>
          <p:cNvSpPr/>
          <p:nvPr/>
        </p:nvSpPr>
        <p:spPr bwMode="auto">
          <a:xfrm rot="5400000">
            <a:off x="3318554" y="3413080"/>
            <a:ext cx="312125" cy="263313"/>
          </a:xfrm>
          <a:prstGeom prst="triangle">
            <a:avLst/>
          </a:prstGeom>
          <a:noFill/>
          <a:ln w="38100"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5" name="Straight Connector 74"/>
          <p:cNvCxnSpPr/>
          <p:nvPr/>
        </p:nvCxnSpPr>
        <p:spPr bwMode="auto">
          <a:xfrm flipV="1">
            <a:off x="4549453" y="4254977"/>
            <a:ext cx="879509" cy="28085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76" name="Straight Connector 75"/>
          <p:cNvCxnSpPr/>
          <p:nvPr/>
        </p:nvCxnSpPr>
        <p:spPr bwMode="auto">
          <a:xfrm flipV="1">
            <a:off x="4813587" y="4105219"/>
            <a:ext cx="320099" cy="355686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77" name="Straight Connector 76"/>
          <p:cNvCxnSpPr/>
          <p:nvPr/>
        </p:nvCxnSpPr>
        <p:spPr bwMode="auto">
          <a:xfrm flipV="1">
            <a:off x="7300906" y="3418112"/>
            <a:ext cx="1283545" cy="11234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78" name="Straight Connector 77"/>
          <p:cNvCxnSpPr/>
          <p:nvPr/>
        </p:nvCxnSpPr>
        <p:spPr bwMode="auto">
          <a:xfrm flipV="1">
            <a:off x="7773932" y="3240269"/>
            <a:ext cx="320099" cy="355686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79" name="Rectangle 78"/>
          <p:cNvSpPr/>
          <p:nvPr/>
        </p:nvSpPr>
        <p:spPr>
          <a:xfrm>
            <a:off x="7270318" y="3627216"/>
            <a:ext cx="13890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solidFill>
                  <a:srgbClr val="66FFFF"/>
                </a:solidFill>
              </a:rPr>
              <a:t>Module Output Signature</a:t>
            </a:r>
          </a:p>
        </p:txBody>
      </p:sp>
      <p:sp>
        <p:nvSpPr>
          <p:cNvPr id="80" name="Rectangle 79"/>
          <p:cNvSpPr/>
          <p:nvPr/>
        </p:nvSpPr>
        <p:spPr>
          <a:xfrm>
            <a:off x="2916195" y="3893132"/>
            <a:ext cx="16790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solidFill>
                  <a:srgbClr val="66FFFF"/>
                </a:solidFill>
              </a:rPr>
              <a:t>Module Input Signature</a:t>
            </a:r>
          </a:p>
        </p:txBody>
      </p:sp>
      <p:sp>
        <p:nvSpPr>
          <p:cNvPr id="81" name="Content Placeholder 2"/>
          <p:cNvSpPr txBox="1">
            <a:spLocks/>
          </p:cNvSpPr>
          <p:nvPr/>
        </p:nvSpPr>
        <p:spPr bwMode="auto">
          <a:xfrm>
            <a:off x="251607" y="4962863"/>
            <a:ext cx="8640785" cy="169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r>
              <a:rPr lang="en-US" dirty="0"/>
              <a:t>Test BMC property </a:t>
            </a:r>
          </a:p>
          <a:p>
            <a:pPr lvl="1"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r>
              <a:rPr lang="en-US" dirty="0"/>
              <a:t> Inputs = Input Signature &amp;&amp; Outputs = Output Signature</a:t>
            </a:r>
          </a:p>
          <a:p>
            <a:pPr lvl="1"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r>
              <a:rPr lang="en-US" dirty="0"/>
              <a:t> Find bit-flip candidates</a:t>
            </a:r>
          </a:p>
        </p:txBody>
      </p:sp>
    </p:spTree>
    <p:extLst>
      <p:ext uri="{BB962C8B-B14F-4D97-AF65-F5344CB8AC3E}">
        <p14:creationId xmlns:p14="http://schemas.microsoft.com/office/powerpoint/2010/main" val="84713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ontent Placeholder 2"/>
          <p:cNvSpPr txBox="1">
            <a:spLocks/>
          </p:cNvSpPr>
          <p:nvPr/>
        </p:nvSpPr>
        <p:spPr bwMode="auto">
          <a:xfrm>
            <a:off x="362744" y="816757"/>
            <a:ext cx="8418511" cy="1116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r>
              <a:rPr lang="en-US" sz="2800" dirty="0"/>
              <a:t>BMC Result</a:t>
            </a:r>
          </a:p>
          <a:p>
            <a:pPr marL="914400" lvl="1" indent="-457200"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2"/>
              <a:buChar char="Ø"/>
              <a:defRPr/>
            </a:pPr>
            <a:r>
              <a:rPr lang="en-US" sz="2800" dirty="0"/>
              <a:t>Multiple runs: Candidate list of FFs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0" y="34607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3600" b="1" kern="0" dirty="0">
                <a:solidFill>
                  <a:srgbClr val="B2D4FF"/>
                </a:solidFill>
                <a:ea typeface="ＭＳ Ｐゴシック" charset="0"/>
                <a:cs typeface="ＭＳ Ｐゴシック" charset="0"/>
              </a:rPr>
              <a:t>BMC Bit Error Localization</a:t>
            </a:r>
          </a:p>
        </p:txBody>
      </p:sp>
      <p:sp>
        <p:nvSpPr>
          <p:cNvPr id="105" name="Slide Number Placeholder 1"/>
          <p:cNvSpPr txBox="1">
            <a:spLocks noGrp="1"/>
          </p:cNvSpPr>
          <p:nvPr/>
        </p:nvSpPr>
        <p:spPr bwMode="auto">
          <a:xfrm>
            <a:off x="7478712" y="6527141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796CF6B2-3E4D-4942-A08C-2246C144377A}" type="slidenum">
              <a:rPr lang="en-US" sz="1400">
                <a:solidFill>
                  <a:srgbClr val="FFFFFF"/>
                </a:solidFill>
              </a:rPr>
              <a:pPr algn="r"/>
              <a:t>71</a:t>
            </a:fld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52375" y="2312850"/>
            <a:ext cx="2868977" cy="22948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sz="2000" dirty="0">
              <a:solidFill>
                <a:schemeClr val="tx1"/>
              </a:solidFill>
              <a:latin typeface="Consolas"/>
              <a:cs typeface="Consola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28574" y="2299369"/>
            <a:ext cx="30831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Cycle  84: FF 383</a:t>
            </a:r>
          </a:p>
          <a:p>
            <a:r>
              <a:rPr lang="en-US" sz="2400" dirty="0"/>
              <a:t>Cycle  96: FF 2380</a:t>
            </a:r>
          </a:p>
          <a:p>
            <a:r>
              <a:rPr lang="en-US" sz="2400" dirty="0"/>
              <a:t>Cycle  96: FF 2383</a:t>
            </a:r>
          </a:p>
          <a:p>
            <a:r>
              <a:rPr lang="en-US" sz="2400" dirty="0"/>
              <a:t>Cycle 121: FF 1107</a:t>
            </a:r>
          </a:p>
          <a:p>
            <a:r>
              <a:rPr lang="en-US" sz="2400" dirty="0"/>
              <a:t>Cycle 148: FF 654</a:t>
            </a:r>
          </a:p>
          <a:p>
            <a:r>
              <a:rPr lang="en-US" sz="2400" dirty="0"/>
              <a:t>Cycle 149: FF 682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06013" y="4704094"/>
            <a:ext cx="74113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At the given cycle: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800" dirty="0">
                <a:solidFill>
                  <a:schemeClr val="tx2"/>
                </a:solidFill>
              </a:rPr>
              <a:t>FF bit error causes traced (incorrect) output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11699" y="3373903"/>
            <a:ext cx="4381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FF # </a:t>
            </a:r>
            <a:r>
              <a:rPr lang="en-US" sz="2400" dirty="0">
                <a:solidFill>
                  <a:schemeClr val="tx2"/>
                </a:solidFill>
                <a:sym typeface="Wingdings"/>
              </a:rPr>
              <a:t></a:t>
            </a:r>
            <a:r>
              <a:rPr lang="en-US" sz="2400" dirty="0">
                <a:sym typeface="Wingdings"/>
              </a:rPr>
              <a:t> Bit error Control Value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5992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itle 1"/>
          <p:cNvSpPr>
            <a:spLocks noGrp="1"/>
          </p:cNvSpPr>
          <p:nvPr>
            <p:ph type="title" idx="4294967295"/>
          </p:nvPr>
        </p:nvSpPr>
        <p:spPr>
          <a:xfrm>
            <a:off x="104775" y="84138"/>
            <a:ext cx="8966200" cy="647700"/>
          </a:xfr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D5EBFF"/>
                </a:solidFill>
                <a:latin typeface="Arial" charset="0"/>
              </a:rPr>
              <a:t>QED Transforms</a:t>
            </a:r>
          </a:p>
        </p:txBody>
      </p:sp>
      <p:sp>
        <p:nvSpPr>
          <p:cNvPr id="88066" name="Rectangle 2"/>
          <p:cNvSpPr txBox="1">
            <a:spLocks noGrp="1" noChangeArrowheads="1"/>
          </p:cNvSpPr>
          <p:nvPr/>
        </p:nvSpPr>
        <p:spPr bwMode="auto">
          <a:xfrm>
            <a:off x="7477125" y="6540500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E4FEF82A-6124-154E-BAEE-0B758727493B}" type="slidenum">
              <a:rPr lang="en-US" sz="1400">
                <a:solidFill>
                  <a:srgbClr val="FFFFFF"/>
                </a:solidFill>
              </a:rPr>
              <a:pPr algn="r"/>
              <a:t>72</a:t>
            </a:fld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49" name="Rounded Rectangle 48"/>
          <p:cNvSpPr/>
          <p:nvPr/>
        </p:nvSpPr>
        <p:spPr bwMode="auto">
          <a:xfrm>
            <a:off x="186266" y="965204"/>
            <a:ext cx="8737601" cy="5587996"/>
          </a:xfrm>
          <a:prstGeom prst="roundRect">
            <a:avLst>
              <a:gd name="adj" fmla="val 8127"/>
            </a:avLst>
          </a:prstGeom>
          <a:gradFill>
            <a:gsLst>
              <a:gs pos="0">
                <a:schemeClr val="accent1">
                  <a:shade val="51000"/>
                  <a:satMod val="130000"/>
                </a:schemeClr>
              </a:gs>
              <a:gs pos="100000">
                <a:schemeClr val="bg1">
                  <a:lumMod val="75000"/>
                </a:schemeClr>
              </a:gs>
            </a:gsLst>
          </a:gradFill>
          <a:ln>
            <a:headEnd type="none" w="sm" len="sm"/>
            <a:tailEnd type="none" w="sm" len="sm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 sz="20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Rectangle 11"/>
          <p:cNvSpPr>
            <a:spLocks noChangeArrowheads="1"/>
          </p:cNvSpPr>
          <p:nvPr/>
        </p:nvSpPr>
        <p:spPr bwMode="auto">
          <a:xfrm>
            <a:off x="5783254" y="4421995"/>
            <a:ext cx="247049" cy="285169"/>
          </a:xfrm>
          <a:prstGeom prst="rect">
            <a:avLst/>
          </a:prstGeom>
          <a:solidFill>
            <a:srgbClr val="009900">
              <a:alpha val="50195"/>
            </a:srgbClr>
          </a:solidFill>
          <a:ln w="50800" algn="ctr">
            <a:solidFill>
              <a:srgbClr val="0099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5326040" y="4432527"/>
            <a:ext cx="274637" cy="274637"/>
          </a:xfrm>
          <a:prstGeom prst="rect">
            <a:avLst/>
          </a:prstGeom>
          <a:solidFill>
            <a:srgbClr val="66FFFF">
              <a:alpha val="50195"/>
            </a:srgbClr>
          </a:solidFill>
          <a:ln w="50800" algn="ctr">
            <a:solidFill>
              <a:srgbClr val="66FFFF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53" name="Rectangle 11"/>
          <p:cNvSpPr>
            <a:spLocks noChangeArrowheads="1"/>
          </p:cNvSpPr>
          <p:nvPr/>
        </p:nvSpPr>
        <p:spPr bwMode="auto">
          <a:xfrm>
            <a:off x="4902720" y="4432526"/>
            <a:ext cx="274637" cy="274638"/>
          </a:xfrm>
          <a:prstGeom prst="rect">
            <a:avLst/>
          </a:prstGeom>
          <a:solidFill>
            <a:srgbClr val="FAB732">
              <a:alpha val="50195"/>
            </a:srgbClr>
          </a:solidFill>
          <a:ln w="50800" algn="ctr">
            <a:solidFill>
              <a:srgbClr val="FAB732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en-US" sz="160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6110279" y="4368802"/>
            <a:ext cx="269506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dirty="0" err="1">
                <a:solidFill>
                  <a:srgbClr val="FFFFFF"/>
                </a:solidFill>
                <a:cs typeface="Arial" charset="0"/>
              </a:rPr>
              <a:t>Uncore</a:t>
            </a:r>
            <a:r>
              <a:rPr lang="en-US" dirty="0">
                <a:solidFill>
                  <a:srgbClr val="FFFFFF"/>
                </a:solidFill>
                <a:cs typeface="Arial" charset="0"/>
              </a:rPr>
              <a:t>, accelerators</a:t>
            </a:r>
          </a:p>
        </p:txBody>
      </p:sp>
      <p:sp>
        <p:nvSpPr>
          <p:cNvPr id="55" name="Rectangle 11"/>
          <p:cNvSpPr>
            <a:spLocks noChangeArrowheads="1"/>
          </p:cNvSpPr>
          <p:nvPr/>
        </p:nvSpPr>
        <p:spPr bwMode="auto">
          <a:xfrm>
            <a:off x="606934" y="4432526"/>
            <a:ext cx="274637" cy="274638"/>
          </a:xfrm>
          <a:prstGeom prst="rect">
            <a:avLst/>
          </a:prstGeom>
          <a:solidFill>
            <a:srgbClr val="00387D">
              <a:lumMod val="20000"/>
              <a:lumOff val="80000"/>
              <a:alpha val="50195"/>
            </a:srgbClr>
          </a:solidFill>
          <a:ln w="50800" algn="ctr">
            <a:solidFill>
              <a:srgbClr val="0070C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kern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56" name="TextBox 39"/>
          <p:cNvSpPr txBox="1">
            <a:spLocks noChangeArrowheads="1"/>
          </p:cNvSpPr>
          <p:nvPr/>
        </p:nvSpPr>
        <p:spPr bwMode="auto">
          <a:xfrm>
            <a:off x="928685" y="4368802"/>
            <a:ext cx="22891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dirty="0">
                <a:solidFill>
                  <a:srgbClr val="FFFFFF"/>
                </a:solidFill>
                <a:cs typeface="Arial" charset="0"/>
              </a:rPr>
              <a:t>Processor cores</a:t>
            </a:r>
          </a:p>
        </p:txBody>
      </p:sp>
      <p:pic>
        <p:nvPicPr>
          <p:cNvPr id="58" name="Picture 14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974" y="1165769"/>
            <a:ext cx="3784184" cy="2881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/>
          <p:cNvSpPr txBox="1">
            <a:spLocks noChangeArrowheads="1"/>
          </p:cNvSpPr>
          <p:nvPr/>
        </p:nvSpPr>
        <p:spPr bwMode="auto">
          <a:xfrm>
            <a:off x="556135" y="4876802"/>
            <a:ext cx="2254785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2400" b="1" dirty="0">
                <a:solidFill>
                  <a:srgbClr val="FFFF00"/>
                </a:solidFill>
                <a:cs typeface="Arial" charset="0"/>
              </a:rPr>
              <a:t>EDDI-V</a:t>
            </a:r>
          </a:p>
          <a:p>
            <a:pPr eaLnBrk="1" hangingPunct="1">
              <a:defRPr/>
            </a:pPr>
            <a:endParaRPr lang="en-US" sz="900" dirty="0">
              <a:solidFill>
                <a:srgbClr val="FFFFFF"/>
              </a:solidFill>
              <a:cs typeface="Arial" charset="0"/>
            </a:endParaRPr>
          </a:p>
          <a:p>
            <a:pPr eaLnBrk="1" hangingPunct="1">
              <a:defRPr/>
            </a:pPr>
            <a:r>
              <a:rPr lang="en-US" sz="2400" dirty="0">
                <a:solidFill>
                  <a:srgbClr val="FFFFFF"/>
                </a:solidFill>
                <a:cs typeface="Arial" charset="0"/>
              </a:rPr>
              <a:t>CFTSS-V</a:t>
            </a:r>
          </a:p>
          <a:p>
            <a:pPr eaLnBrk="1" hangingPunct="1">
              <a:defRPr/>
            </a:pPr>
            <a:endParaRPr lang="en-US" sz="900" dirty="0">
              <a:solidFill>
                <a:srgbClr val="FFFFFF"/>
              </a:solidFill>
              <a:cs typeface="Arial" charset="0"/>
            </a:endParaRPr>
          </a:p>
          <a:p>
            <a:pPr eaLnBrk="1" hangingPunct="1">
              <a:defRPr/>
            </a:pPr>
            <a:r>
              <a:rPr lang="en-US" sz="2400" dirty="0">
                <a:solidFill>
                  <a:srgbClr val="FFFFFF"/>
                </a:solidFill>
                <a:cs typeface="Arial" charset="0"/>
              </a:rPr>
              <a:t>CFCSS-V</a:t>
            </a:r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4840280" y="4876802"/>
            <a:ext cx="2254785" cy="1615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2400" dirty="0">
                <a:solidFill>
                  <a:srgbClr val="FFFFFF"/>
                </a:solidFill>
                <a:cs typeface="Arial" charset="0"/>
              </a:rPr>
              <a:t>PLC</a:t>
            </a:r>
          </a:p>
          <a:p>
            <a:pPr eaLnBrk="1" hangingPunct="1">
              <a:defRPr/>
            </a:pPr>
            <a:endParaRPr lang="en-US" sz="900" dirty="0">
              <a:solidFill>
                <a:srgbClr val="FFFFFF"/>
              </a:solidFill>
              <a:cs typeface="Arial" charset="0"/>
            </a:endParaRPr>
          </a:p>
          <a:p>
            <a:pPr eaLnBrk="1" hangingPunct="1">
              <a:defRPr/>
            </a:pPr>
            <a:r>
              <a:rPr lang="en-US" sz="2400" dirty="0">
                <a:solidFill>
                  <a:srgbClr val="FFFFFF"/>
                </a:solidFill>
                <a:cs typeface="Arial" charset="0"/>
              </a:rPr>
              <a:t>Fast QED</a:t>
            </a:r>
          </a:p>
          <a:p>
            <a:pPr eaLnBrk="1" hangingPunct="1">
              <a:defRPr/>
            </a:pPr>
            <a:endParaRPr lang="en-US" sz="900" dirty="0">
              <a:solidFill>
                <a:srgbClr val="FFFFFF"/>
              </a:solidFill>
              <a:cs typeface="Arial" charset="0"/>
            </a:endParaRPr>
          </a:p>
          <a:p>
            <a:pPr eaLnBrk="1" hangingPunct="1">
              <a:defRPr/>
            </a:pPr>
            <a:r>
              <a:rPr lang="en-US" sz="2400" dirty="0">
                <a:solidFill>
                  <a:srgbClr val="FFFFFF"/>
                </a:solidFill>
                <a:cs typeface="Arial" charset="0"/>
              </a:rPr>
              <a:t>Hybrid QED</a:t>
            </a:r>
          </a:p>
          <a:p>
            <a:pPr eaLnBrk="1" hangingPunct="1">
              <a:defRPr/>
            </a:pPr>
            <a:endParaRPr lang="en-US" sz="900" dirty="0">
              <a:solidFill>
                <a:srgbClr val="FFFFF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37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Title 1"/>
          <p:cNvSpPr>
            <a:spLocks noGrp="1"/>
          </p:cNvSpPr>
          <p:nvPr>
            <p:ph type="title"/>
          </p:nvPr>
        </p:nvSpPr>
        <p:spPr>
          <a:xfrm>
            <a:off x="574675" y="-112713"/>
            <a:ext cx="7994650" cy="1143001"/>
          </a:xfrm>
        </p:spPr>
        <p:txBody>
          <a:bodyPr/>
          <a:lstStyle/>
          <a:p>
            <a:r>
              <a:rPr lang="en-US">
                <a:latin typeface="Arial" charset="0"/>
              </a:rPr>
              <a:t>QED Example: Duplicate &amp; Check</a:t>
            </a:r>
          </a:p>
        </p:txBody>
      </p:sp>
      <p:sp>
        <p:nvSpPr>
          <p:cNvPr id="99330" name="Rectangle 2"/>
          <p:cNvSpPr txBox="1">
            <a:spLocks noGrp="1" noChangeArrowheads="1"/>
          </p:cNvSpPr>
          <p:nvPr/>
        </p:nvSpPr>
        <p:spPr bwMode="auto">
          <a:xfrm>
            <a:off x="7477125" y="6540500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CB950BAD-50DD-584A-A9D7-E444474B206A}" type="slidenum">
              <a:rPr lang="en-US" sz="1400">
                <a:solidFill>
                  <a:srgbClr val="FFFFFF"/>
                </a:solidFill>
              </a:rPr>
              <a:pPr algn="r"/>
              <a:t>73</a:t>
            </a:fld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99331" name="Group 84" descr=" 33800"/>
          <p:cNvGrpSpPr>
            <a:grpSpLocks/>
          </p:cNvGrpSpPr>
          <p:nvPr/>
        </p:nvGrpSpPr>
        <p:grpSpPr bwMode="auto">
          <a:xfrm>
            <a:off x="107950" y="1384300"/>
            <a:ext cx="2879725" cy="5349875"/>
            <a:chOff x="328613" y="1384300"/>
            <a:chExt cx="2879725" cy="5349993"/>
          </a:xfrm>
        </p:grpSpPr>
        <p:grpSp>
          <p:nvGrpSpPr>
            <p:cNvPr id="99356" name="Group 52"/>
            <p:cNvGrpSpPr>
              <a:grpSpLocks/>
            </p:cNvGrpSpPr>
            <p:nvPr/>
          </p:nvGrpSpPr>
          <p:grpSpPr bwMode="auto">
            <a:xfrm>
              <a:off x="328613" y="1384300"/>
              <a:ext cx="2879725" cy="5349993"/>
              <a:chOff x="3343192" y="1259587"/>
              <a:chExt cx="2880360" cy="5349838"/>
            </a:xfrm>
          </p:grpSpPr>
          <p:grpSp>
            <p:nvGrpSpPr>
              <p:cNvPr id="99358" name="Group 51"/>
              <p:cNvGrpSpPr>
                <a:grpSpLocks/>
              </p:cNvGrpSpPr>
              <p:nvPr/>
            </p:nvGrpSpPr>
            <p:grpSpPr bwMode="auto">
              <a:xfrm>
                <a:off x="3343192" y="1265068"/>
                <a:ext cx="2880360" cy="5344357"/>
                <a:chOff x="2908186" y="923277"/>
                <a:chExt cx="2880360" cy="5344357"/>
              </a:xfrm>
            </p:grpSpPr>
            <p:sp>
              <p:nvSpPr>
                <p:cNvPr id="37" name="Rectangle 21"/>
                <p:cNvSpPr>
                  <a:spLocks noChangeArrowheads="1"/>
                </p:cNvSpPr>
                <p:nvPr/>
              </p:nvSpPr>
              <p:spPr bwMode="auto">
                <a:xfrm>
                  <a:off x="2908186" y="922559"/>
                  <a:ext cx="2880360" cy="5345075"/>
                </a:xfrm>
                <a:prstGeom prst="rect">
                  <a:avLst/>
                </a:prstGeom>
                <a:solidFill>
                  <a:schemeClr val="tx1">
                    <a:lumMod val="65000"/>
                  </a:schemeClr>
                </a:solidFill>
                <a:ln w="38100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600" b="1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99361" name="Straight Connector 23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621437" y="3586578"/>
                  <a:ext cx="5255581" cy="0"/>
                </a:xfrm>
                <a:prstGeom prst="line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91240B29-F687-4f45-9708-019B960494DF}">
                    <a14:hiddenLine xmlns="" xmlns:a14="http://schemas.microsoft.com/office/drawing/2010/main" w="19050">
                      <a:solidFill>
                        <a:srgbClr val="000000"/>
                      </a:solidFill>
                      <a:prstDash val="sysDot"/>
                      <a:round/>
                      <a:headEnd type="none" w="sm" len="sm"/>
                      <a:tailEnd/>
                    </a14:hiddenLine>
                  </a:ext>
                </a:extLst>
              </p:spPr>
            </p:cxnSp>
            <p:grpSp>
              <p:nvGrpSpPr>
                <p:cNvPr id="99362" name="Group 49"/>
                <p:cNvGrpSpPr>
                  <a:grpSpLocks/>
                </p:cNvGrpSpPr>
                <p:nvPr/>
              </p:nvGrpSpPr>
              <p:grpSpPr bwMode="auto">
                <a:xfrm>
                  <a:off x="3006426" y="1042977"/>
                  <a:ext cx="137160" cy="5090160"/>
                  <a:chOff x="7262133" y="3624943"/>
                  <a:chExt cx="137160" cy="5090160"/>
                </a:xfrm>
              </p:grpSpPr>
              <p:sp useBgFill="1">
                <p:nvSpPr>
                  <p:cNvPr id="40" name="Oval 47"/>
                  <p:cNvSpPr>
                    <a:spLocks noChangeArrowheads="1"/>
                  </p:cNvSpPr>
                  <p:nvPr/>
                </p:nvSpPr>
                <p:spPr bwMode="auto">
                  <a:xfrm>
                    <a:off x="7262340" y="8316204"/>
                    <a:ext cx="136555" cy="138112"/>
                  </a:xfrm>
                  <a:prstGeom prst="ellips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600" b="1">
                      <a:solidFill>
                        <a:srgbClr val="000000"/>
                      </a:solidFill>
                      <a:cs typeface="Arial" charset="0"/>
                    </a:endParaRPr>
                  </a:p>
                </p:txBody>
              </p:sp>
              <p:sp useBgFill="1">
                <p:nvSpPr>
                  <p:cNvPr id="41" name="Oval 24"/>
                  <p:cNvSpPr>
                    <a:spLocks noChangeArrowheads="1"/>
                  </p:cNvSpPr>
                  <p:nvPr/>
                </p:nvSpPr>
                <p:spPr bwMode="auto">
                  <a:xfrm>
                    <a:off x="7262340" y="3580724"/>
                    <a:ext cx="136555" cy="136524"/>
                  </a:xfrm>
                  <a:prstGeom prst="ellips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600" b="1">
                      <a:solidFill>
                        <a:srgbClr val="000000"/>
                      </a:solidFill>
                      <a:cs typeface="Arial" charset="0"/>
                    </a:endParaRPr>
                  </a:p>
                </p:txBody>
              </p:sp>
              <p:sp useBgFill="1">
                <p:nvSpPr>
                  <p:cNvPr id="42" name="Oval 25"/>
                  <p:cNvSpPr>
                    <a:spLocks noChangeArrowheads="1"/>
                  </p:cNvSpPr>
                  <p:nvPr/>
                </p:nvSpPr>
                <p:spPr bwMode="auto">
                  <a:xfrm>
                    <a:off x="7262340" y="3841073"/>
                    <a:ext cx="136555" cy="138111"/>
                  </a:xfrm>
                  <a:prstGeom prst="ellips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600" b="1">
                      <a:solidFill>
                        <a:srgbClr val="000000"/>
                      </a:solidFill>
                      <a:cs typeface="Arial" charset="0"/>
                    </a:endParaRPr>
                  </a:p>
                </p:txBody>
              </p:sp>
              <p:sp useBgFill="1">
                <p:nvSpPr>
                  <p:cNvPr id="43" name="Oval 26"/>
                  <p:cNvSpPr>
                    <a:spLocks noChangeArrowheads="1"/>
                  </p:cNvSpPr>
                  <p:nvPr/>
                </p:nvSpPr>
                <p:spPr bwMode="auto">
                  <a:xfrm>
                    <a:off x="7262340" y="4101421"/>
                    <a:ext cx="136555" cy="138111"/>
                  </a:xfrm>
                  <a:prstGeom prst="ellips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600" b="1">
                      <a:solidFill>
                        <a:srgbClr val="000000"/>
                      </a:solidFill>
                      <a:cs typeface="Arial" charset="0"/>
                    </a:endParaRPr>
                  </a:p>
                </p:txBody>
              </p:sp>
              <p:sp useBgFill="1">
                <p:nvSpPr>
                  <p:cNvPr id="44" name="Oval 27"/>
                  <p:cNvSpPr>
                    <a:spLocks noChangeArrowheads="1"/>
                  </p:cNvSpPr>
                  <p:nvPr/>
                </p:nvSpPr>
                <p:spPr bwMode="auto">
                  <a:xfrm>
                    <a:off x="7262340" y="4363356"/>
                    <a:ext cx="136555" cy="136524"/>
                  </a:xfrm>
                  <a:prstGeom prst="ellips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600" b="1">
                      <a:solidFill>
                        <a:srgbClr val="000000"/>
                      </a:solidFill>
                      <a:cs typeface="Arial" charset="0"/>
                    </a:endParaRPr>
                  </a:p>
                </p:txBody>
              </p:sp>
              <p:sp useBgFill="1">
                <p:nvSpPr>
                  <p:cNvPr id="45" name="Oval 28"/>
                  <p:cNvSpPr>
                    <a:spLocks noChangeArrowheads="1"/>
                  </p:cNvSpPr>
                  <p:nvPr/>
                </p:nvSpPr>
                <p:spPr bwMode="auto">
                  <a:xfrm>
                    <a:off x="7262340" y="4623704"/>
                    <a:ext cx="136555" cy="136524"/>
                  </a:xfrm>
                  <a:prstGeom prst="ellips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600" b="1">
                      <a:solidFill>
                        <a:srgbClr val="000000"/>
                      </a:solidFill>
                      <a:cs typeface="Arial" charset="0"/>
                    </a:endParaRPr>
                  </a:p>
                </p:txBody>
              </p:sp>
              <p:sp useBgFill="1">
                <p:nvSpPr>
                  <p:cNvPr id="46" name="Oval 29"/>
                  <p:cNvSpPr>
                    <a:spLocks noChangeArrowheads="1"/>
                  </p:cNvSpPr>
                  <p:nvPr/>
                </p:nvSpPr>
                <p:spPr bwMode="auto">
                  <a:xfrm>
                    <a:off x="7262340" y="4884052"/>
                    <a:ext cx="136555" cy="138112"/>
                  </a:xfrm>
                  <a:prstGeom prst="ellips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600" b="1">
                      <a:solidFill>
                        <a:srgbClr val="000000"/>
                      </a:solidFill>
                      <a:cs typeface="Arial" charset="0"/>
                    </a:endParaRPr>
                  </a:p>
                </p:txBody>
              </p:sp>
              <p:sp useBgFill="1">
                <p:nvSpPr>
                  <p:cNvPr id="47" name="Oval 30"/>
                  <p:cNvSpPr>
                    <a:spLocks noChangeArrowheads="1"/>
                  </p:cNvSpPr>
                  <p:nvPr/>
                </p:nvSpPr>
                <p:spPr bwMode="auto">
                  <a:xfrm>
                    <a:off x="7262340" y="5144401"/>
                    <a:ext cx="136555" cy="138112"/>
                  </a:xfrm>
                  <a:prstGeom prst="ellips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600" b="1">
                      <a:solidFill>
                        <a:srgbClr val="000000"/>
                      </a:solidFill>
                      <a:cs typeface="Arial" charset="0"/>
                    </a:endParaRPr>
                  </a:p>
                </p:txBody>
              </p:sp>
              <p:sp useBgFill="1">
                <p:nvSpPr>
                  <p:cNvPr id="48" name="Oval 31"/>
                  <p:cNvSpPr>
                    <a:spLocks noChangeArrowheads="1"/>
                  </p:cNvSpPr>
                  <p:nvPr/>
                </p:nvSpPr>
                <p:spPr bwMode="auto">
                  <a:xfrm>
                    <a:off x="7262340" y="5406337"/>
                    <a:ext cx="136555" cy="136524"/>
                  </a:xfrm>
                  <a:prstGeom prst="ellips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600" b="1">
                      <a:solidFill>
                        <a:srgbClr val="000000"/>
                      </a:solidFill>
                      <a:cs typeface="Arial" charset="0"/>
                    </a:endParaRPr>
                  </a:p>
                </p:txBody>
              </p:sp>
              <p:sp useBgFill="1">
                <p:nvSpPr>
                  <p:cNvPr id="49" name="Oval 32"/>
                  <p:cNvSpPr>
                    <a:spLocks noChangeArrowheads="1"/>
                  </p:cNvSpPr>
                  <p:nvPr/>
                </p:nvSpPr>
                <p:spPr bwMode="auto">
                  <a:xfrm>
                    <a:off x="7262340" y="5666685"/>
                    <a:ext cx="136555" cy="136524"/>
                  </a:xfrm>
                  <a:prstGeom prst="ellips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600" b="1">
                      <a:solidFill>
                        <a:srgbClr val="000000"/>
                      </a:solidFill>
                      <a:cs typeface="Arial" charset="0"/>
                    </a:endParaRPr>
                  </a:p>
                </p:txBody>
              </p:sp>
              <p:sp useBgFill="1">
                <p:nvSpPr>
                  <p:cNvPr id="50" name="Oval 33"/>
                  <p:cNvSpPr>
                    <a:spLocks noChangeArrowheads="1"/>
                  </p:cNvSpPr>
                  <p:nvPr/>
                </p:nvSpPr>
                <p:spPr bwMode="auto">
                  <a:xfrm>
                    <a:off x="7262340" y="5927033"/>
                    <a:ext cx="136555" cy="138111"/>
                  </a:xfrm>
                  <a:prstGeom prst="ellips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600" b="1">
                      <a:solidFill>
                        <a:srgbClr val="000000"/>
                      </a:solidFill>
                      <a:cs typeface="Arial" charset="0"/>
                    </a:endParaRPr>
                  </a:p>
                </p:txBody>
              </p:sp>
              <p:sp useBgFill="1">
                <p:nvSpPr>
                  <p:cNvPr id="51" name="Oval 34"/>
                  <p:cNvSpPr>
                    <a:spLocks noChangeArrowheads="1"/>
                  </p:cNvSpPr>
                  <p:nvPr/>
                </p:nvSpPr>
                <p:spPr bwMode="auto">
                  <a:xfrm>
                    <a:off x="7262340" y="6187381"/>
                    <a:ext cx="136555" cy="138111"/>
                  </a:xfrm>
                  <a:prstGeom prst="ellips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600" b="1">
                      <a:solidFill>
                        <a:srgbClr val="000000"/>
                      </a:solidFill>
                      <a:cs typeface="Arial" charset="0"/>
                    </a:endParaRPr>
                  </a:p>
                </p:txBody>
              </p:sp>
              <p:sp useBgFill="1">
                <p:nvSpPr>
                  <p:cNvPr id="52" name="Oval 36"/>
                  <p:cNvSpPr>
                    <a:spLocks noChangeArrowheads="1"/>
                  </p:cNvSpPr>
                  <p:nvPr/>
                </p:nvSpPr>
                <p:spPr bwMode="auto">
                  <a:xfrm>
                    <a:off x="7262340" y="6449317"/>
                    <a:ext cx="136555" cy="136524"/>
                  </a:xfrm>
                  <a:prstGeom prst="ellips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600" b="1">
                      <a:solidFill>
                        <a:srgbClr val="000000"/>
                      </a:solidFill>
                      <a:cs typeface="Arial" charset="0"/>
                    </a:endParaRPr>
                  </a:p>
                </p:txBody>
              </p:sp>
              <p:sp useBgFill="1">
                <p:nvSpPr>
                  <p:cNvPr id="53" name="Oval 37"/>
                  <p:cNvSpPr>
                    <a:spLocks noChangeArrowheads="1"/>
                  </p:cNvSpPr>
                  <p:nvPr/>
                </p:nvSpPr>
                <p:spPr bwMode="auto">
                  <a:xfrm>
                    <a:off x="7262340" y="6752527"/>
                    <a:ext cx="136555" cy="136524"/>
                  </a:xfrm>
                  <a:prstGeom prst="ellips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600" b="1">
                      <a:solidFill>
                        <a:srgbClr val="000000"/>
                      </a:solidFill>
                      <a:cs typeface="Arial" charset="0"/>
                    </a:endParaRPr>
                  </a:p>
                </p:txBody>
              </p:sp>
              <p:sp useBgFill="1">
                <p:nvSpPr>
                  <p:cNvPr id="54" name="Oval 39"/>
                  <p:cNvSpPr>
                    <a:spLocks noChangeArrowheads="1"/>
                  </p:cNvSpPr>
                  <p:nvPr/>
                </p:nvSpPr>
                <p:spPr bwMode="auto">
                  <a:xfrm>
                    <a:off x="7262340" y="7012876"/>
                    <a:ext cx="136555" cy="138111"/>
                  </a:xfrm>
                  <a:prstGeom prst="ellips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600" b="1">
                      <a:solidFill>
                        <a:srgbClr val="000000"/>
                      </a:solidFill>
                      <a:cs typeface="Arial" charset="0"/>
                    </a:endParaRPr>
                  </a:p>
                </p:txBody>
              </p:sp>
              <p:sp useBgFill="1">
                <p:nvSpPr>
                  <p:cNvPr id="55" name="Oval 40"/>
                  <p:cNvSpPr>
                    <a:spLocks noChangeArrowheads="1"/>
                  </p:cNvSpPr>
                  <p:nvPr/>
                </p:nvSpPr>
                <p:spPr bwMode="auto">
                  <a:xfrm>
                    <a:off x="7262340" y="7273224"/>
                    <a:ext cx="136555" cy="138111"/>
                  </a:xfrm>
                  <a:prstGeom prst="ellips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600" b="1">
                      <a:solidFill>
                        <a:srgbClr val="000000"/>
                      </a:solidFill>
                      <a:cs typeface="Arial" charset="0"/>
                    </a:endParaRPr>
                  </a:p>
                </p:txBody>
              </p:sp>
              <p:sp useBgFill="1">
                <p:nvSpPr>
                  <p:cNvPr id="56" name="Oval 44"/>
                  <p:cNvSpPr>
                    <a:spLocks noChangeArrowheads="1"/>
                  </p:cNvSpPr>
                  <p:nvPr/>
                </p:nvSpPr>
                <p:spPr bwMode="auto">
                  <a:xfrm>
                    <a:off x="7262340" y="7535159"/>
                    <a:ext cx="136555" cy="136524"/>
                  </a:xfrm>
                  <a:prstGeom prst="ellips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600" b="1">
                      <a:solidFill>
                        <a:srgbClr val="000000"/>
                      </a:solidFill>
                      <a:cs typeface="Arial" charset="0"/>
                    </a:endParaRPr>
                  </a:p>
                </p:txBody>
              </p:sp>
              <p:sp useBgFill="1">
                <p:nvSpPr>
                  <p:cNvPr id="57" name="Oval 45"/>
                  <p:cNvSpPr>
                    <a:spLocks noChangeArrowheads="1"/>
                  </p:cNvSpPr>
                  <p:nvPr/>
                </p:nvSpPr>
                <p:spPr bwMode="auto">
                  <a:xfrm>
                    <a:off x="7262340" y="7795507"/>
                    <a:ext cx="136555" cy="136524"/>
                  </a:xfrm>
                  <a:prstGeom prst="ellips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600" b="1">
                      <a:solidFill>
                        <a:srgbClr val="000000"/>
                      </a:solidFill>
                      <a:cs typeface="Arial" charset="0"/>
                    </a:endParaRPr>
                  </a:p>
                </p:txBody>
              </p:sp>
              <p:sp useBgFill="1">
                <p:nvSpPr>
                  <p:cNvPr id="58" name="Oval 46"/>
                  <p:cNvSpPr>
                    <a:spLocks noChangeArrowheads="1"/>
                  </p:cNvSpPr>
                  <p:nvPr/>
                </p:nvSpPr>
                <p:spPr bwMode="auto">
                  <a:xfrm>
                    <a:off x="7262340" y="8055856"/>
                    <a:ext cx="136555" cy="138112"/>
                  </a:xfrm>
                  <a:prstGeom prst="ellips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600" b="1">
                      <a:solidFill>
                        <a:srgbClr val="000000"/>
                      </a:solidFill>
                      <a:cs typeface="Arial" charset="0"/>
                    </a:endParaRPr>
                  </a:p>
                </p:txBody>
              </p:sp>
              <p:sp useBgFill="1">
                <p:nvSpPr>
                  <p:cNvPr id="59" name="Oval 48"/>
                  <p:cNvSpPr>
                    <a:spLocks noChangeArrowheads="1"/>
                  </p:cNvSpPr>
                  <p:nvPr/>
                </p:nvSpPr>
                <p:spPr bwMode="auto">
                  <a:xfrm>
                    <a:off x="7262340" y="8578140"/>
                    <a:ext cx="136555" cy="136524"/>
                  </a:xfrm>
                  <a:prstGeom prst="ellips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600" b="1">
                      <a:solidFill>
                        <a:srgbClr val="000000"/>
                      </a:solidFill>
                      <a:cs typeface="Arial" charset="0"/>
                    </a:endParaRPr>
                  </a:p>
                </p:txBody>
              </p:sp>
            </p:grpSp>
          </p:grpSp>
          <p:sp>
            <p:nvSpPr>
              <p:cNvPr id="36" name="TextBox 25"/>
              <p:cNvSpPr txBox="1">
                <a:spLocks noChangeArrowheads="1"/>
              </p:cNvSpPr>
              <p:nvPr/>
            </p:nvSpPr>
            <p:spPr bwMode="auto">
              <a:xfrm>
                <a:off x="3706810" y="1259587"/>
                <a:ext cx="2504039" cy="51561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600"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sz="1600"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sz="1600"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sz="1600"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sz="1600"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void matgen (REAL a[], int lda, int n, REAL b[], REAL *norma)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{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int init, i, j;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init = 1325;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*norma = 0.0;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for (j = 0; j &lt; n; j++) {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for (i = 0; i &lt; n; i++) {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init = 3125*init % 0x100000000l;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a[lda*j+i] = (init - 32768.0)/16384.0;                        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*norma = (a[lda*j+i] &gt; *norma) ? a[lda*j+i] : *norma;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}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}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for (i = 0; i &lt; n; i++) {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b[i] = 0.0;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}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for (j = 0; j &lt; n; j++) {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for (i = 0; i &lt; n; i++) {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b[i] = b[i] + a[lda*j+i];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}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}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return;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}</a:t>
                </a:r>
              </a:p>
              <a:p>
                <a:pPr eaLnBrk="1" hangingPunct="1">
                  <a:defRPr/>
                </a:pPr>
                <a:endParaRPr lang="en-US" sz="300">
                  <a:solidFill>
                    <a:srgbClr val="000000"/>
                  </a:solidFill>
                  <a:latin typeface="Consolas" pitchFamily="49" charset="0"/>
                </a:endParaRP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void dgefa(REAL a[], int lda, int n, int ipvt[], int *info){ 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/*     internal variables       */ 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REAL t;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int j,k,kp1,l,nm1;</a:t>
                </a:r>
              </a:p>
              <a:p>
                <a:pPr eaLnBrk="1" hangingPunct="1">
                  <a:defRPr/>
                </a:pPr>
                <a:endParaRPr lang="en-US" sz="300">
                  <a:solidFill>
                    <a:srgbClr val="000000"/>
                  </a:solidFill>
                  <a:latin typeface="Consolas" pitchFamily="49" charset="0"/>
                </a:endParaRP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/*     gaussian elimination with partial pivoting       */</a:t>
                </a:r>
              </a:p>
              <a:p>
                <a:pPr eaLnBrk="1" hangingPunct="1">
                  <a:defRPr/>
                </a:pPr>
                <a:endParaRPr lang="en-US" sz="300">
                  <a:solidFill>
                    <a:srgbClr val="000000"/>
                  </a:solidFill>
                  <a:latin typeface="Consolas" pitchFamily="49" charset="0"/>
                </a:endParaRP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*info = 0;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nm1 = n - 1;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if (nm1 &gt;=  0) {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for (k = 0; k &lt; nm1; k++) {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kp1 = k + 1;</a:t>
                </a:r>
              </a:p>
              <a:p>
                <a:pPr eaLnBrk="1" hangingPunct="1">
                  <a:defRPr/>
                </a:pPr>
                <a:endParaRPr lang="en-US" sz="300">
                  <a:solidFill>
                    <a:srgbClr val="000000"/>
                  </a:solidFill>
                  <a:latin typeface="Consolas" pitchFamily="49" charset="0"/>
                </a:endParaRP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/* find l = pivot index */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l = idamax(n-k,&amp;a[lda*k+k],1) + k;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ipvt[k] = l;</a:t>
                </a:r>
              </a:p>
              <a:p>
                <a:pPr eaLnBrk="1" hangingPunct="1">
                  <a:defRPr/>
                </a:pPr>
                <a:endParaRPr lang="en-US" sz="300">
                  <a:solidFill>
                    <a:srgbClr val="000000"/>
                  </a:solidFill>
                  <a:latin typeface="Consolas" pitchFamily="49" charset="0"/>
                </a:endParaRP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/* zero pivot implies this column already 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triangularized */</a:t>
                </a:r>
              </a:p>
              <a:p>
                <a:pPr eaLnBrk="1" hangingPunct="1">
                  <a:defRPr/>
                </a:pPr>
                <a:endParaRPr lang="en-US" sz="300">
                  <a:solidFill>
                    <a:srgbClr val="000000"/>
                  </a:solidFill>
                  <a:latin typeface="Consolas" pitchFamily="49" charset="0"/>
                </a:endParaRP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if (a[lda*k+l] != ZERO) {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/* interchange if necessary */</a:t>
                </a:r>
              </a:p>
              <a:p>
                <a:pPr eaLnBrk="1" hangingPunct="1">
                  <a:defRPr/>
                </a:pPr>
                <a:endParaRPr lang="en-US" sz="300">
                  <a:solidFill>
                    <a:srgbClr val="000000"/>
                  </a:solidFill>
                  <a:latin typeface="Consolas" pitchFamily="49" charset="0"/>
                </a:endParaRP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if (l != k) {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    t = a[lda*k+l];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    a[lda*k+l] = a[lda*k+k];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    a[lda*k+k] = t; 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}</a:t>
                </a:r>
              </a:p>
              <a:p>
                <a:pPr eaLnBrk="1" hangingPunct="1">
                  <a:defRPr/>
                </a:pPr>
                <a:endParaRPr lang="en-US" sz="300">
                  <a:solidFill>
                    <a:srgbClr val="000000"/>
                  </a:solidFill>
                  <a:latin typeface="Consolas" pitchFamily="49" charset="0"/>
                </a:endParaRP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/* compute multipliers */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t = -ONE/a[lda*k+k];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dscal(n-(k+1),t,&amp;a[lda*k+k+1],1);</a:t>
                </a:r>
              </a:p>
              <a:p>
                <a:pPr eaLnBrk="1" hangingPunct="1">
                  <a:defRPr/>
                </a:pPr>
                <a:endParaRPr lang="en-US" sz="300">
                  <a:solidFill>
                    <a:srgbClr val="000000"/>
                  </a:solidFill>
                  <a:latin typeface="Consolas" pitchFamily="49" charset="0"/>
                </a:endParaRP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/* row elimination with column indexing */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for (j = kp1; j &lt; n; j++) {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    t = a[lda*j+l];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    if (l != k) {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        a[lda*j+l] = a[lda*j+k];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        a[lda*j+k] = t;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    }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    daxpy(n-(k+1),t,&amp;a[lda*k+k+1],1,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    &amp;a[lda*j+k+1],1);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} 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}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else { 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*info = k;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}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} 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}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ipvt[n-1] = n-1;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if (a[lda*(n-1)+(n-1)] == ZERO) *info = n-1;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checkExpected(a, ipvt, info);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return;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}</a:t>
                </a:r>
              </a:p>
              <a:p>
                <a:pPr eaLnBrk="1" hangingPunct="1">
                  <a:defRPr/>
                </a:pPr>
                <a:endParaRPr lang="en-US" sz="300">
                  <a:solidFill>
                    <a:srgbClr val="000000"/>
                  </a:solidFill>
                  <a:latin typeface="Consolas" pitchFamily="49" charset="0"/>
                </a:endParaRP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void dgesl(REAL a[],int lda,int n,int ipvt[],REAL b[],int job )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{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REAL t;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int k,kb,l,nm1;</a:t>
                </a:r>
              </a:p>
              <a:p>
                <a:pPr eaLnBrk="1" hangingPunct="1">
                  <a:defRPr/>
                </a:pPr>
                <a:endParaRPr lang="en-US" sz="300">
                  <a:solidFill>
                    <a:srgbClr val="000000"/>
                  </a:solidFill>
                  <a:latin typeface="Consolas" pitchFamily="49" charset="0"/>
                </a:endParaRP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nm1 = n - 1;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if (job == 0) {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/* job = 0 , solve  a * x = b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first solve  l*y = b         */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if (nm1 &gt;= 1) {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for (k = 0; k &lt; nm1; k++) {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l = ipvt[k];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t = b[l];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if (l != k){ 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    b[l] = b[k];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    b[k] = t;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}       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daxpy(n-(k+1),t,&amp;a[lda*k+k+1],1,&amp;b[k+1],1 );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}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} </a:t>
                </a:r>
              </a:p>
              <a:p>
                <a:pPr eaLnBrk="1" hangingPunct="1">
                  <a:defRPr/>
                </a:pPr>
                <a:endParaRPr lang="en-US" sz="300">
                  <a:solidFill>
                    <a:srgbClr val="000000"/>
                  </a:solidFill>
                  <a:latin typeface="Consolas" pitchFamily="49" charset="0"/>
                </a:endParaRP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/* now solve  u*x = y */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for (kb = 0; kb &lt; n; kb++) {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k = n - (kb + 1);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b[k] = b[k]/a[lda*k+k];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t = -b[k];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daxpy(k,t,&amp;a[lda*k+0],1,&amp;b[0],1 );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}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}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else { 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</a:t>
                </a:r>
              </a:p>
            </p:txBody>
          </p:sp>
        </p:grpSp>
        <p:cxnSp>
          <p:nvCxnSpPr>
            <p:cNvPr id="34" name="Straight Connector 33"/>
            <p:cNvCxnSpPr/>
            <p:nvPr/>
          </p:nvCxnSpPr>
          <p:spPr bwMode="auto">
            <a:xfrm rot="5400000">
              <a:off x="-1932837" y="4080728"/>
              <a:ext cx="5199177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bg2">
                  <a:lumMod val="50000"/>
                </a:schemeClr>
              </a:solidFill>
              <a:prstDash val="dash"/>
              <a:round/>
              <a:headEnd type="none" w="sm" len="sm"/>
              <a:tailEnd type="none"/>
            </a:ln>
            <a:effectLst/>
          </p:spPr>
        </p:cxnSp>
      </p:grpSp>
      <p:sp>
        <p:nvSpPr>
          <p:cNvPr id="65" name="Rectangle 20" descr=" 21"/>
          <p:cNvSpPr>
            <a:spLocks noChangeArrowheads="1"/>
          </p:cNvSpPr>
          <p:nvPr/>
        </p:nvSpPr>
        <p:spPr bwMode="auto">
          <a:xfrm>
            <a:off x="107950" y="1924050"/>
            <a:ext cx="2879725" cy="344488"/>
          </a:xfrm>
          <a:prstGeom prst="rect">
            <a:avLst/>
          </a:prstGeom>
          <a:solidFill>
            <a:srgbClr val="FFFF00">
              <a:alpha val="59999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 sz="1600" b="1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66" name="TextBox 89" descr=" 90"/>
          <p:cNvSpPr txBox="1">
            <a:spLocks noChangeArrowheads="1"/>
          </p:cNvSpPr>
          <p:nvPr/>
        </p:nvSpPr>
        <p:spPr bwMode="auto">
          <a:xfrm>
            <a:off x="4133850" y="817563"/>
            <a:ext cx="8556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2000" dirty="0">
                <a:solidFill>
                  <a:srgbClr val="FFFFFF"/>
                </a:solidFill>
                <a:cs typeface="Consolas" pitchFamily="49" charset="0"/>
              </a:rPr>
              <a:t>Trace</a:t>
            </a:r>
          </a:p>
        </p:txBody>
      </p:sp>
      <p:sp>
        <p:nvSpPr>
          <p:cNvPr id="67" name="TextBox 90" descr=" 91"/>
          <p:cNvSpPr txBox="1">
            <a:spLocks noChangeArrowheads="1"/>
          </p:cNvSpPr>
          <p:nvPr/>
        </p:nvSpPr>
        <p:spPr bwMode="auto">
          <a:xfrm>
            <a:off x="292100" y="817563"/>
            <a:ext cx="25066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2000" dirty="0">
                <a:solidFill>
                  <a:srgbClr val="FFFFFF"/>
                </a:solidFill>
                <a:cs typeface="Consolas" pitchFamily="49" charset="0"/>
              </a:rPr>
              <a:t>Validation program</a:t>
            </a:r>
          </a:p>
        </p:txBody>
      </p:sp>
      <p:sp>
        <p:nvSpPr>
          <p:cNvPr id="68" name="ORIG 4" descr=" 78"/>
          <p:cNvSpPr txBox="1">
            <a:spLocks noChangeArrowheads="1"/>
          </p:cNvSpPr>
          <p:nvPr/>
        </p:nvSpPr>
        <p:spPr bwMode="auto">
          <a:xfrm>
            <a:off x="3643310" y="6022975"/>
            <a:ext cx="29035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2400" b="0" dirty="0">
                <a:solidFill>
                  <a:srgbClr val="FFFFFF"/>
                </a:solidFill>
                <a:latin typeface="Consolas" pitchFamily="49" charset="0"/>
              </a:rPr>
              <a:t>Check </a:t>
            </a:r>
            <a:r>
              <a:rPr lang="en-US" sz="2400" b="0" dirty="0" err="1">
                <a:solidFill>
                  <a:srgbClr val="FFFFFF"/>
                </a:solidFill>
                <a:latin typeface="Consolas" pitchFamily="49" charset="0"/>
              </a:rPr>
              <a:t>end_result</a:t>
            </a:r>
            <a:endParaRPr lang="en-US" sz="2400" b="0" dirty="0">
              <a:solidFill>
                <a:srgbClr val="FFFFFF"/>
              </a:solidFill>
              <a:latin typeface="Consolas" pitchFamily="49" charset="0"/>
            </a:endParaRPr>
          </a:p>
        </p:txBody>
      </p:sp>
      <p:sp>
        <p:nvSpPr>
          <p:cNvPr id="78" name="Oval 71" descr=" 82"/>
          <p:cNvSpPr>
            <a:spLocks noChangeArrowheads="1"/>
          </p:cNvSpPr>
          <p:nvPr/>
        </p:nvSpPr>
        <p:spPr bwMode="auto">
          <a:xfrm rot="16200000">
            <a:off x="4402138" y="1892300"/>
            <a:ext cx="88900" cy="889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800">
              <a:solidFill>
                <a:srgbClr val="FFFF00"/>
              </a:solidFill>
              <a:cs typeface="Arial" charset="0"/>
            </a:endParaRPr>
          </a:p>
        </p:txBody>
      </p:sp>
      <p:sp>
        <p:nvSpPr>
          <p:cNvPr id="79" name="Oval 72" descr=" 84"/>
          <p:cNvSpPr>
            <a:spLocks noChangeArrowheads="1"/>
          </p:cNvSpPr>
          <p:nvPr/>
        </p:nvSpPr>
        <p:spPr bwMode="auto">
          <a:xfrm rot="16200000">
            <a:off x="4598988" y="1892300"/>
            <a:ext cx="88900" cy="889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800">
              <a:solidFill>
                <a:srgbClr val="FFFF00"/>
              </a:solidFill>
              <a:cs typeface="Arial" charset="0"/>
            </a:endParaRPr>
          </a:p>
        </p:txBody>
      </p:sp>
      <p:sp>
        <p:nvSpPr>
          <p:cNvPr id="80" name="Oval 73" descr=" 85"/>
          <p:cNvSpPr>
            <a:spLocks noChangeArrowheads="1"/>
          </p:cNvSpPr>
          <p:nvPr/>
        </p:nvSpPr>
        <p:spPr bwMode="auto">
          <a:xfrm rot="16200000">
            <a:off x="4833938" y="1892300"/>
            <a:ext cx="88900" cy="889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800">
              <a:solidFill>
                <a:srgbClr val="FFFF00"/>
              </a:solidFill>
              <a:cs typeface="Arial" charset="0"/>
            </a:endParaRPr>
          </a:p>
        </p:txBody>
      </p:sp>
      <p:sp>
        <p:nvSpPr>
          <p:cNvPr id="82" name="Oval 71" descr=" 82"/>
          <p:cNvSpPr>
            <a:spLocks noChangeArrowheads="1"/>
          </p:cNvSpPr>
          <p:nvPr/>
        </p:nvSpPr>
        <p:spPr bwMode="auto">
          <a:xfrm rot="16200000">
            <a:off x="4408488" y="5727700"/>
            <a:ext cx="88900" cy="889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800">
              <a:solidFill>
                <a:srgbClr val="FFFF00"/>
              </a:solidFill>
              <a:cs typeface="Arial" charset="0"/>
            </a:endParaRPr>
          </a:p>
        </p:txBody>
      </p:sp>
      <p:sp>
        <p:nvSpPr>
          <p:cNvPr id="83" name="Oval 72" descr=" 84"/>
          <p:cNvSpPr>
            <a:spLocks noChangeArrowheads="1"/>
          </p:cNvSpPr>
          <p:nvPr/>
        </p:nvSpPr>
        <p:spPr bwMode="auto">
          <a:xfrm rot="16200000">
            <a:off x="4605338" y="5727700"/>
            <a:ext cx="88900" cy="889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800">
              <a:solidFill>
                <a:srgbClr val="FFFF00"/>
              </a:solidFill>
              <a:cs typeface="Arial" charset="0"/>
            </a:endParaRPr>
          </a:p>
        </p:txBody>
      </p:sp>
      <p:sp>
        <p:nvSpPr>
          <p:cNvPr id="84" name="Oval 73" descr=" 85"/>
          <p:cNvSpPr>
            <a:spLocks noChangeArrowheads="1"/>
          </p:cNvSpPr>
          <p:nvPr/>
        </p:nvSpPr>
        <p:spPr bwMode="auto">
          <a:xfrm rot="16200000">
            <a:off x="4840288" y="5727700"/>
            <a:ext cx="88900" cy="889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800">
              <a:solidFill>
                <a:srgbClr val="FFFF00"/>
              </a:solidFill>
              <a:cs typeface="Arial" charset="0"/>
            </a:endParaRPr>
          </a:p>
        </p:txBody>
      </p:sp>
      <p:sp>
        <p:nvSpPr>
          <p:cNvPr id="85" name="ORIG 2" descr=" 81"/>
          <p:cNvSpPr txBox="1">
            <a:spLocks noChangeArrowheads="1"/>
          </p:cNvSpPr>
          <p:nvPr/>
        </p:nvSpPr>
        <p:spPr bwMode="auto">
          <a:xfrm>
            <a:off x="3643310" y="2219325"/>
            <a:ext cx="20178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2000" b="0" dirty="0">
                <a:solidFill>
                  <a:srgbClr val="FFFFFF"/>
                </a:solidFill>
                <a:latin typeface="Consolas" pitchFamily="49" charset="0"/>
              </a:rPr>
              <a:t>R1  ← R1  + 5</a:t>
            </a:r>
          </a:p>
        </p:txBody>
      </p:sp>
      <p:sp>
        <p:nvSpPr>
          <p:cNvPr id="99339" name="ORIG 3" descr=" 3087"/>
          <p:cNvSpPr txBox="1">
            <a:spLocks noChangeArrowheads="1"/>
          </p:cNvSpPr>
          <p:nvPr/>
        </p:nvSpPr>
        <p:spPr bwMode="auto">
          <a:xfrm>
            <a:off x="3643310" y="2527300"/>
            <a:ext cx="21588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FFFFFF"/>
                </a:solidFill>
                <a:latin typeface="Consolas" charset="0"/>
                <a:cs typeface="Arial" charset="0"/>
              </a:rPr>
              <a:t>R2  ← R2  – R1</a:t>
            </a:r>
          </a:p>
        </p:txBody>
      </p:sp>
      <p:sp>
        <p:nvSpPr>
          <p:cNvPr id="87" name="ORIG 4" descr=" 83"/>
          <p:cNvSpPr txBox="1">
            <a:spLocks noChangeArrowheads="1"/>
          </p:cNvSpPr>
          <p:nvPr/>
        </p:nvSpPr>
        <p:spPr bwMode="auto">
          <a:xfrm>
            <a:off x="3643310" y="2835275"/>
            <a:ext cx="21588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2000" b="0" dirty="0">
                <a:solidFill>
                  <a:srgbClr val="FFFFFF"/>
                </a:solidFill>
                <a:latin typeface="Consolas" pitchFamily="49" charset="0"/>
              </a:rPr>
              <a:t>R3  ← R1  * R2</a:t>
            </a:r>
          </a:p>
        </p:txBody>
      </p:sp>
      <p:sp>
        <p:nvSpPr>
          <p:cNvPr id="61" name="Cross 29" descr=" 123"/>
          <p:cNvSpPr>
            <a:spLocks noChangeAspect="1" noChangeArrowheads="1"/>
          </p:cNvSpPr>
          <p:nvPr/>
        </p:nvSpPr>
        <p:spPr bwMode="auto">
          <a:xfrm rot="2700000">
            <a:off x="6717509" y="5966619"/>
            <a:ext cx="544512" cy="546100"/>
          </a:xfrm>
          <a:prstGeom prst="plus">
            <a:avLst>
              <a:gd name="adj" fmla="val 34241"/>
            </a:avLst>
          </a:prstGeom>
          <a:solidFill>
            <a:srgbClr val="FC0128"/>
          </a:solidFill>
          <a:ln w="381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en-US" sz="2000" b="1">
              <a:solidFill>
                <a:srgbClr val="66FFFF"/>
              </a:solidFill>
              <a:cs typeface="Arial" charset="0"/>
            </a:endParaRPr>
          </a:p>
        </p:txBody>
      </p:sp>
      <p:pic>
        <p:nvPicPr>
          <p:cNvPr id="99342" name="Picture 45" descr=" 1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27" y="1947863"/>
            <a:ext cx="549275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TextBox 49" descr=" 29"/>
          <p:cNvSpPr txBox="1">
            <a:spLocks noChangeArrowheads="1"/>
          </p:cNvSpPr>
          <p:nvPr/>
        </p:nvSpPr>
        <p:spPr bwMode="auto">
          <a:xfrm>
            <a:off x="7115177" y="3190875"/>
            <a:ext cx="1184275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800" dirty="0">
                <a:solidFill>
                  <a:srgbClr val="FFFF00"/>
                </a:solidFill>
              </a:rPr>
              <a:t>Very</a:t>
            </a:r>
          </a:p>
          <a:p>
            <a:pPr algn="ctr" eaLnBrk="1" hangingPunct="1">
              <a:defRPr/>
            </a:pPr>
            <a:r>
              <a:rPr lang="en-US" sz="2800" dirty="0">
                <a:solidFill>
                  <a:srgbClr val="FFFF00"/>
                </a:solidFill>
              </a:rPr>
              <a:t>Long!</a:t>
            </a:r>
          </a:p>
        </p:txBody>
      </p:sp>
      <p:grpSp>
        <p:nvGrpSpPr>
          <p:cNvPr id="99344" name="Group 107" descr=" 6"/>
          <p:cNvGrpSpPr>
            <a:grpSpLocks/>
          </p:cNvGrpSpPr>
          <p:nvPr/>
        </p:nvGrpSpPr>
        <p:grpSpPr bwMode="auto">
          <a:xfrm>
            <a:off x="6691315" y="2733675"/>
            <a:ext cx="423862" cy="2898775"/>
            <a:chOff x="2917825" y="2640013"/>
            <a:chExt cx="388938" cy="1187449"/>
          </a:xfrm>
        </p:grpSpPr>
        <p:sp>
          <p:nvSpPr>
            <p:cNvPr id="73" name="Down Arrow 108"/>
            <p:cNvSpPr>
              <a:spLocks noChangeArrowheads="1"/>
            </p:cNvSpPr>
            <p:nvPr/>
          </p:nvSpPr>
          <p:spPr bwMode="auto">
            <a:xfrm>
              <a:off x="2917825" y="3364448"/>
              <a:ext cx="388938" cy="463014"/>
            </a:xfrm>
            <a:prstGeom prst="downArrow">
              <a:avLst>
                <a:gd name="adj1" fmla="val 50000"/>
                <a:gd name="adj2" fmla="val 49897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r">
                <a:defRPr/>
              </a:pPr>
              <a:endParaRPr lang="en-US" sz="1600" b="1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74" name="Rectangle 109"/>
            <p:cNvSpPr>
              <a:spLocks noChangeArrowheads="1"/>
            </p:cNvSpPr>
            <p:nvPr/>
          </p:nvSpPr>
          <p:spPr bwMode="auto">
            <a:xfrm>
              <a:off x="3013967" y="2920293"/>
              <a:ext cx="196654" cy="109251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en-US" sz="1600" b="1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75" name="Rectangle 110"/>
            <p:cNvSpPr>
              <a:spLocks noChangeArrowheads="1"/>
            </p:cNvSpPr>
            <p:nvPr/>
          </p:nvSpPr>
          <p:spPr bwMode="auto">
            <a:xfrm>
              <a:off x="3013967" y="2770724"/>
              <a:ext cx="196654" cy="73484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en-US" sz="1600" b="1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76" name="Rectangle 111"/>
            <p:cNvSpPr>
              <a:spLocks noChangeArrowheads="1"/>
            </p:cNvSpPr>
            <p:nvPr/>
          </p:nvSpPr>
          <p:spPr bwMode="auto">
            <a:xfrm>
              <a:off x="3013967" y="2640013"/>
              <a:ext cx="196654" cy="54625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en-US" sz="1600" b="1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77" name="Rectangle 112"/>
            <p:cNvSpPr>
              <a:spLocks noChangeArrowheads="1"/>
            </p:cNvSpPr>
            <p:nvPr/>
          </p:nvSpPr>
          <p:spPr bwMode="auto">
            <a:xfrm>
              <a:off x="3013967" y="3105628"/>
              <a:ext cx="196654" cy="183385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en-US" sz="1600" b="1">
                <a:solidFill>
                  <a:srgbClr val="FFFFFF"/>
                </a:solidFill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403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Title 1"/>
          <p:cNvSpPr>
            <a:spLocks noGrp="1"/>
          </p:cNvSpPr>
          <p:nvPr>
            <p:ph type="title"/>
          </p:nvPr>
        </p:nvSpPr>
        <p:spPr>
          <a:xfrm>
            <a:off x="574675" y="-112713"/>
            <a:ext cx="7994650" cy="1143001"/>
          </a:xfrm>
        </p:spPr>
        <p:txBody>
          <a:bodyPr/>
          <a:lstStyle/>
          <a:p>
            <a:r>
              <a:rPr lang="en-US">
                <a:latin typeface="Arial" charset="0"/>
              </a:rPr>
              <a:t>QED Example: Duplicate &amp; Check</a:t>
            </a:r>
          </a:p>
        </p:txBody>
      </p:sp>
      <p:sp>
        <p:nvSpPr>
          <p:cNvPr id="101378" name="Rectangle 2"/>
          <p:cNvSpPr txBox="1">
            <a:spLocks noGrp="1" noChangeArrowheads="1"/>
          </p:cNvSpPr>
          <p:nvPr/>
        </p:nvSpPr>
        <p:spPr bwMode="auto">
          <a:xfrm>
            <a:off x="7477125" y="6540500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B5A02230-FD50-8742-B120-8A666065E1D6}" type="slidenum">
              <a:rPr lang="en-US" sz="1400">
                <a:solidFill>
                  <a:srgbClr val="FFFFFF"/>
                </a:solidFill>
              </a:rPr>
              <a:pPr algn="r"/>
              <a:t>74</a:t>
            </a:fld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101379" name="Group 84" descr=" 33800"/>
          <p:cNvGrpSpPr>
            <a:grpSpLocks/>
          </p:cNvGrpSpPr>
          <p:nvPr/>
        </p:nvGrpSpPr>
        <p:grpSpPr bwMode="auto">
          <a:xfrm>
            <a:off x="107950" y="1384300"/>
            <a:ext cx="2879725" cy="5349875"/>
            <a:chOff x="328613" y="1384300"/>
            <a:chExt cx="2879725" cy="5349993"/>
          </a:xfrm>
        </p:grpSpPr>
        <p:grpSp>
          <p:nvGrpSpPr>
            <p:cNvPr id="101406" name="Group 52"/>
            <p:cNvGrpSpPr>
              <a:grpSpLocks/>
            </p:cNvGrpSpPr>
            <p:nvPr/>
          </p:nvGrpSpPr>
          <p:grpSpPr bwMode="auto">
            <a:xfrm>
              <a:off x="328613" y="1384300"/>
              <a:ext cx="2879725" cy="5349993"/>
              <a:chOff x="3343192" y="1259587"/>
              <a:chExt cx="2880360" cy="5349838"/>
            </a:xfrm>
          </p:grpSpPr>
          <p:grpSp>
            <p:nvGrpSpPr>
              <p:cNvPr id="101408" name="Group 51"/>
              <p:cNvGrpSpPr>
                <a:grpSpLocks/>
              </p:cNvGrpSpPr>
              <p:nvPr/>
            </p:nvGrpSpPr>
            <p:grpSpPr bwMode="auto">
              <a:xfrm>
                <a:off x="3343192" y="1265068"/>
                <a:ext cx="2880360" cy="5344357"/>
                <a:chOff x="2908186" y="923277"/>
                <a:chExt cx="2880360" cy="5344357"/>
              </a:xfrm>
            </p:grpSpPr>
            <p:sp>
              <p:nvSpPr>
                <p:cNvPr id="37" name="Rectangle 21"/>
                <p:cNvSpPr>
                  <a:spLocks noChangeArrowheads="1"/>
                </p:cNvSpPr>
                <p:nvPr/>
              </p:nvSpPr>
              <p:spPr bwMode="auto">
                <a:xfrm>
                  <a:off x="2908186" y="922559"/>
                  <a:ext cx="2880360" cy="5345075"/>
                </a:xfrm>
                <a:prstGeom prst="rect">
                  <a:avLst/>
                </a:prstGeom>
                <a:solidFill>
                  <a:schemeClr val="tx1">
                    <a:lumMod val="65000"/>
                  </a:schemeClr>
                </a:solidFill>
                <a:ln w="38100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600" b="1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101411" name="Straight Connector 23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621437" y="3586578"/>
                  <a:ext cx="5255581" cy="0"/>
                </a:xfrm>
                <a:prstGeom prst="line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91240B29-F687-4f45-9708-019B960494DF}">
                    <a14:hiddenLine xmlns="" xmlns:a14="http://schemas.microsoft.com/office/drawing/2010/main" w="19050">
                      <a:solidFill>
                        <a:srgbClr val="000000"/>
                      </a:solidFill>
                      <a:prstDash val="sysDot"/>
                      <a:round/>
                      <a:headEnd type="none" w="sm" len="sm"/>
                      <a:tailEnd/>
                    </a14:hiddenLine>
                  </a:ext>
                </a:extLst>
              </p:spPr>
            </p:cxnSp>
            <p:grpSp>
              <p:nvGrpSpPr>
                <p:cNvPr id="101412" name="Group 49"/>
                <p:cNvGrpSpPr>
                  <a:grpSpLocks/>
                </p:cNvGrpSpPr>
                <p:nvPr/>
              </p:nvGrpSpPr>
              <p:grpSpPr bwMode="auto">
                <a:xfrm>
                  <a:off x="3006426" y="1042977"/>
                  <a:ext cx="137160" cy="5090160"/>
                  <a:chOff x="7262133" y="3624943"/>
                  <a:chExt cx="137160" cy="5090160"/>
                </a:xfrm>
              </p:grpSpPr>
              <p:sp useBgFill="1">
                <p:nvSpPr>
                  <p:cNvPr id="40" name="Oval 47"/>
                  <p:cNvSpPr>
                    <a:spLocks noChangeArrowheads="1"/>
                  </p:cNvSpPr>
                  <p:nvPr/>
                </p:nvSpPr>
                <p:spPr bwMode="auto">
                  <a:xfrm>
                    <a:off x="7262340" y="8316204"/>
                    <a:ext cx="136555" cy="138112"/>
                  </a:xfrm>
                  <a:prstGeom prst="ellips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600" b="1">
                      <a:solidFill>
                        <a:srgbClr val="000000"/>
                      </a:solidFill>
                      <a:cs typeface="Arial" charset="0"/>
                    </a:endParaRPr>
                  </a:p>
                </p:txBody>
              </p:sp>
              <p:sp useBgFill="1">
                <p:nvSpPr>
                  <p:cNvPr id="41" name="Oval 24"/>
                  <p:cNvSpPr>
                    <a:spLocks noChangeArrowheads="1"/>
                  </p:cNvSpPr>
                  <p:nvPr/>
                </p:nvSpPr>
                <p:spPr bwMode="auto">
                  <a:xfrm>
                    <a:off x="7262340" y="3580724"/>
                    <a:ext cx="136555" cy="136524"/>
                  </a:xfrm>
                  <a:prstGeom prst="ellips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600" b="1">
                      <a:solidFill>
                        <a:srgbClr val="000000"/>
                      </a:solidFill>
                      <a:cs typeface="Arial" charset="0"/>
                    </a:endParaRPr>
                  </a:p>
                </p:txBody>
              </p:sp>
              <p:sp useBgFill="1">
                <p:nvSpPr>
                  <p:cNvPr id="42" name="Oval 25"/>
                  <p:cNvSpPr>
                    <a:spLocks noChangeArrowheads="1"/>
                  </p:cNvSpPr>
                  <p:nvPr/>
                </p:nvSpPr>
                <p:spPr bwMode="auto">
                  <a:xfrm>
                    <a:off x="7262340" y="3841073"/>
                    <a:ext cx="136555" cy="138111"/>
                  </a:xfrm>
                  <a:prstGeom prst="ellips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600" b="1">
                      <a:solidFill>
                        <a:srgbClr val="000000"/>
                      </a:solidFill>
                      <a:cs typeface="Arial" charset="0"/>
                    </a:endParaRPr>
                  </a:p>
                </p:txBody>
              </p:sp>
              <p:sp useBgFill="1">
                <p:nvSpPr>
                  <p:cNvPr id="43" name="Oval 26"/>
                  <p:cNvSpPr>
                    <a:spLocks noChangeArrowheads="1"/>
                  </p:cNvSpPr>
                  <p:nvPr/>
                </p:nvSpPr>
                <p:spPr bwMode="auto">
                  <a:xfrm>
                    <a:off x="7262340" y="4101421"/>
                    <a:ext cx="136555" cy="138111"/>
                  </a:xfrm>
                  <a:prstGeom prst="ellips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600" b="1">
                      <a:solidFill>
                        <a:srgbClr val="000000"/>
                      </a:solidFill>
                      <a:cs typeface="Arial" charset="0"/>
                    </a:endParaRPr>
                  </a:p>
                </p:txBody>
              </p:sp>
              <p:sp useBgFill="1">
                <p:nvSpPr>
                  <p:cNvPr id="44" name="Oval 27"/>
                  <p:cNvSpPr>
                    <a:spLocks noChangeArrowheads="1"/>
                  </p:cNvSpPr>
                  <p:nvPr/>
                </p:nvSpPr>
                <p:spPr bwMode="auto">
                  <a:xfrm>
                    <a:off x="7262340" y="4363356"/>
                    <a:ext cx="136555" cy="136524"/>
                  </a:xfrm>
                  <a:prstGeom prst="ellips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600" b="1">
                      <a:solidFill>
                        <a:srgbClr val="000000"/>
                      </a:solidFill>
                      <a:cs typeface="Arial" charset="0"/>
                    </a:endParaRPr>
                  </a:p>
                </p:txBody>
              </p:sp>
              <p:sp useBgFill="1">
                <p:nvSpPr>
                  <p:cNvPr id="45" name="Oval 28"/>
                  <p:cNvSpPr>
                    <a:spLocks noChangeArrowheads="1"/>
                  </p:cNvSpPr>
                  <p:nvPr/>
                </p:nvSpPr>
                <p:spPr bwMode="auto">
                  <a:xfrm>
                    <a:off x="7262340" y="4623704"/>
                    <a:ext cx="136555" cy="136524"/>
                  </a:xfrm>
                  <a:prstGeom prst="ellips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600" b="1">
                      <a:solidFill>
                        <a:srgbClr val="000000"/>
                      </a:solidFill>
                      <a:cs typeface="Arial" charset="0"/>
                    </a:endParaRPr>
                  </a:p>
                </p:txBody>
              </p:sp>
              <p:sp useBgFill="1">
                <p:nvSpPr>
                  <p:cNvPr id="46" name="Oval 29"/>
                  <p:cNvSpPr>
                    <a:spLocks noChangeArrowheads="1"/>
                  </p:cNvSpPr>
                  <p:nvPr/>
                </p:nvSpPr>
                <p:spPr bwMode="auto">
                  <a:xfrm>
                    <a:off x="7262340" y="4884052"/>
                    <a:ext cx="136555" cy="138112"/>
                  </a:xfrm>
                  <a:prstGeom prst="ellips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600" b="1">
                      <a:solidFill>
                        <a:srgbClr val="000000"/>
                      </a:solidFill>
                      <a:cs typeface="Arial" charset="0"/>
                    </a:endParaRPr>
                  </a:p>
                </p:txBody>
              </p:sp>
              <p:sp useBgFill="1">
                <p:nvSpPr>
                  <p:cNvPr id="47" name="Oval 30"/>
                  <p:cNvSpPr>
                    <a:spLocks noChangeArrowheads="1"/>
                  </p:cNvSpPr>
                  <p:nvPr/>
                </p:nvSpPr>
                <p:spPr bwMode="auto">
                  <a:xfrm>
                    <a:off x="7262340" y="5144401"/>
                    <a:ext cx="136555" cy="138112"/>
                  </a:xfrm>
                  <a:prstGeom prst="ellips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600" b="1">
                      <a:solidFill>
                        <a:srgbClr val="000000"/>
                      </a:solidFill>
                      <a:cs typeface="Arial" charset="0"/>
                    </a:endParaRPr>
                  </a:p>
                </p:txBody>
              </p:sp>
              <p:sp useBgFill="1">
                <p:nvSpPr>
                  <p:cNvPr id="48" name="Oval 31"/>
                  <p:cNvSpPr>
                    <a:spLocks noChangeArrowheads="1"/>
                  </p:cNvSpPr>
                  <p:nvPr/>
                </p:nvSpPr>
                <p:spPr bwMode="auto">
                  <a:xfrm>
                    <a:off x="7262340" y="5406337"/>
                    <a:ext cx="136555" cy="136524"/>
                  </a:xfrm>
                  <a:prstGeom prst="ellips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600" b="1">
                      <a:solidFill>
                        <a:srgbClr val="000000"/>
                      </a:solidFill>
                      <a:cs typeface="Arial" charset="0"/>
                    </a:endParaRPr>
                  </a:p>
                </p:txBody>
              </p:sp>
              <p:sp useBgFill="1">
                <p:nvSpPr>
                  <p:cNvPr id="49" name="Oval 32"/>
                  <p:cNvSpPr>
                    <a:spLocks noChangeArrowheads="1"/>
                  </p:cNvSpPr>
                  <p:nvPr/>
                </p:nvSpPr>
                <p:spPr bwMode="auto">
                  <a:xfrm>
                    <a:off x="7262340" y="5666685"/>
                    <a:ext cx="136555" cy="136524"/>
                  </a:xfrm>
                  <a:prstGeom prst="ellips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600" b="1">
                      <a:solidFill>
                        <a:srgbClr val="000000"/>
                      </a:solidFill>
                      <a:cs typeface="Arial" charset="0"/>
                    </a:endParaRPr>
                  </a:p>
                </p:txBody>
              </p:sp>
              <p:sp useBgFill="1">
                <p:nvSpPr>
                  <p:cNvPr id="50" name="Oval 33"/>
                  <p:cNvSpPr>
                    <a:spLocks noChangeArrowheads="1"/>
                  </p:cNvSpPr>
                  <p:nvPr/>
                </p:nvSpPr>
                <p:spPr bwMode="auto">
                  <a:xfrm>
                    <a:off x="7262340" y="5927033"/>
                    <a:ext cx="136555" cy="138111"/>
                  </a:xfrm>
                  <a:prstGeom prst="ellips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600" b="1">
                      <a:solidFill>
                        <a:srgbClr val="000000"/>
                      </a:solidFill>
                      <a:cs typeface="Arial" charset="0"/>
                    </a:endParaRPr>
                  </a:p>
                </p:txBody>
              </p:sp>
              <p:sp useBgFill="1">
                <p:nvSpPr>
                  <p:cNvPr id="51" name="Oval 34"/>
                  <p:cNvSpPr>
                    <a:spLocks noChangeArrowheads="1"/>
                  </p:cNvSpPr>
                  <p:nvPr/>
                </p:nvSpPr>
                <p:spPr bwMode="auto">
                  <a:xfrm>
                    <a:off x="7262340" y="6187381"/>
                    <a:ext cx="136555" cy="138111"/>
                  </a:xfrm>
                  <a:prstGeom prst="ellips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600" b="1">
                      <a:solidFill>
                        <a:srgbClr val="000000"/>
                      </a:solidFill>
                      <a:cs typeface="Arial" charset="0"/>
                    </a:endParaRPr>
                  </a:p>
                </p:txBody>
              </p:sp>
              <p:sp useBgFill="1">
                <p:nvSpPr>
                  <p:cNvPr id="52" name="Oval 36"/>
                  <p:cNvSpPr>
                    <a:spLocks noChangeArrowheads="1"/>
                  </p:cNvSpPr>
                  <p:nvPr/>
                </p:nvSpPr>
                <p:spPr bwMode="auto">
                  <a:xfrm>
                    <a:off x="7262340" y="6449317"/>
                    <a:ext cx="136555" cy="136524"/>
                  </a:xfrm>
                  <a:prstGeom prst="ellips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600" b="1">
                      <a:solidFill>
                        <a:srgbClr val="000000"/>
                      </a:solidFill>
                      <a:cs typeface="Arial" charset="0"/>
                    </a:endParaRPr>
                  </a:p>
                </p:txBody>
              </p:sp>
              <p:sp useBgFill="1">
                <p:nvSpPr>
                  <p:cNvPr id="53" name="Oval 37"/>
                  <p:cNvSpPr>
                    <a:spLocks noChangeArrowheads="1"/>
                  </p:cNvSpPr>
                  <p:nvPr/>
                </p:nvSpPr>
                <p:spPr bwMode="auto">
                  <a:xfrm>
                    <a:off x="7262340" y="6752527"/>
                    <a:ext cx="136555" cy="136524"/>
                  </a:xfrm>
                  <a:prstGeom prst="ellips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600" b="1">
                      <a:solidFill>
                        <a:srgbClr val="000000"/>
                      </a:solidFill>
                      <a:cs typeface="Arial" charset="0"/>
                    </a:endParaRPr>
                  </a:p>
                </p:txBody>
              </p:sp>
              <p:sp useBgFill="1">
                <p:nvSpPr>
                  <p:cNvPr id="54" name="Oval 39"/>
                  <p:cNvSpPr>
                    <a:spLocks noChangeArrowheads="1"/>
                  </p:cNvSpPr>
                  <p:nvPr/>
                </p:nvSpPr>
                <p:spPr bwMode="auto">
                  <a:xfrm>
                    <a:off x="7262340" y="7012876"/>
                    <a:ext cx="136555" cy="138111"/>
                  </a:xfrm>
                  <a:prstGeom prst="ellips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600" b="1">
                      <a:solidFill>
                        <a:srgbClr val="000000"/>
                      </a:solidFill>
                      <a:cs typeface="Arial" charset="0"/>
                    </a:endParaRPr>
                  </a:p>
                </p:txBody>
              </p:sp>
              <p:sp useBgFill="1">
                <p:nvSpPr>
                  <p:cNvPr id="55" name="Oval 40"/>
                  <p:cNvSpPr>
                    <a:spLocks noChangeArrowheads="1"/>
                  </p:cNvSpPr>
                  <p:nvPr/>
                </p:nvSpPr>
                <p:spPr bwMode="auto">
                  <a:xfrm>
                    <a:off x="7262340" y="7273224"/>
                    <a:ext cx="136555" cy="138111"/>
                  </a:xfrm>
                  <a:prstGeom prst="ellips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600" b="1">
                      <a:solidFill>
                        <a:srgbClr val="000000"/>
                      </a:solidFill>
                      <a:cs typeface="Arial" charset="0"/>
                    </a:endParaRPr>
                  </a:p>
                </p:txBody>
              </p:sp>
              <p:sp useBgFill="1">
                <p:nvSpPr>
                  <p:cNvPr id="56" name="Oval 44"/>
                  <p:cNvSpPr>
                    <a:spLocks noChangeArrowheads="1"/>
                  </p:cNvSpPr>
                  <p:nvPr/>
                </p:nvSpPr>
                <p:spPr bwMode="auto">
                  <a:xfrm>
                    <a:off x="7262340" y="7535159"/>
                    <a:ext cx="136555" cy="136524"/>
                  </a:xfrm>
                  <a:prstGeom prst="ellips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600" b="1">
                      <a:solidFill>
                        <a:srgbClr val="000000"/>
                      </a:solidFill>
                      <a:cs typeface="Arial" charset="0"/>
                    </a:endParaRPr>
                  </a:p>
                </p:txBody>
              </p:sp>
              <p:sp useBgFill="1">
                <p:nvSpPr>
                  <p:cNvPr id="57" name="Oval 45"/>
                  <p:cNvSpPr>
                    <a:spLocks noChangeArrowheads="1"/>
                  </p:cNvSpPr>
                  <p:nvPr/>
                </p:nvSpPr>
                <p:spPr bwMode="auto">
                  <a:xfrm>
                    <a:off x="7262340" y="7795507"/>
                    <a:ext cx="136555" cy="136524"/>
                  </a:xfrm>
                  <a:prstGeom prst="ellips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600" b="1">
                      <a:solidFill>
                        <a:srgbClr val="000000"/>
                      </a:solidFill>
                      <a:cs typeface="Arial" charset="0"/>
                    </a:endParaRPr>
                  </a:p>
                </p:txBody>
              </p:sp>
              <p:sp useBgFill="1">
                <p:nvSpPr>
                  <p:cNvPr id="58" name="Oval 46"/>
                  <p:cNvSpPr>
                    <a:spLocks noChangeArrowheads="1"/>
                  </p:cNvSpPr>
                  <p:nvPr/>
                </p:nvSpPr>
                <p:spPr bwMode="auto">
                  <a:xfrm>
                    <a:off x="7262340" y="8055856"/>
                    <a:ext cx="136555" cy="138112"/>
                  </a:xfrm>
                  <a:prstGeom prst="ellips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600" b="1">
                      <a:solidFill>
                        <a:srgbClr val="000000"/>
                      </a:solidFill>
                      <a:cs typeface="Arial" charset="0"/>
                    </a:endParaRPr>
                  </a:p>
                </p:txBody>
              </p:sp>
              <p:sp useBgFill="1">
                <p:nvSpPr>
                  <p:cNvPr id="59" name="Oval 48"/>
                  <p:cNvSpPr>
                    <a:spLocks noChangeArrowheads="1"/>
                  </p:cNvSpPr>
                  <p:nvPr/>
                </p:nvSpPr>
                <p:spPr bwMode="auto">
                  <a:xfrm>
                    <a:off x="7262340" y="8578140"/>
                    <a:ext cx="136555" cy="136524"/>
                  </a:xfrm>
                  <a:prstGeom prst="ellips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600" b="1">
                      <a:solidFill>
                        <a:srgbClr val="000000"/>
                      </a:solidFill>
                      <a:cs typeface="Arial" charset="0"/>
                    </a:endParaRPr>
                  </a:p>
                </p:txBody>
              </p:sp>
            </p:grpSp>
          </p:grpSp>
          <p:sp>
            <p:nvSpPr>
              <p:cNvPr id="36" name="TextBox 25"/>
              <p:cNvSpPr txBox="1">
                <a:spLocks noChangeArrowheads="1"/>
              </p:cNvSpPr>
              <p:nvPr/>
            </p:nvSpPr>
            <p:spPr bwMode="auto">
              <a:xfrm>
                <a:off x="3706810" y="1259587"/>
                <a:ext cx="2504039" cy="51561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600"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sz="1600"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sz="1600"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sz="1600"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sz="1600"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void matgen (REAL a[], int lda, int n, REAL b[], REAL *norma)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{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int init, i, j;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init = 1325;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*norma = 0.0;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for (j = 0; j &lt; n; j++) {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for (i = 0; i &lt; n; i++) {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init = 3125*init % 0x100000000l;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a[lda*j+i] = (init - 32768.0)/16384.0;                        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*norma = (a[lda*j+i] &gt; *norma) ? a[lda*j+i] : *norma;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}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}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for (i = 0; i &lt; n; i++) {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b[i] = 0.0;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}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for (j = 0; j &lt; n; j++) {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for (i = 0; i &lt; n; i++) {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b[i] = b[i] + a[lda*j+i];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}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}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return;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}</a:t>
                </a:r>
              </a:p>
              <a:p>
                <a:pPr eaLnBrk="1" hangingPunct="1">
                  <a:defRPr/>
                </a:pPr>
                <a:endParaRPr lang="en-US" sz="300">
                  <a:solidFill>
                    <a:srgbClr val="000000"/>
                  </a:solidFill>
                  <a:latin typeface="Consolas" pitchFamily="49" charset="0"/>
                </a:endParaRP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void dgefa(REAL a[], int lda, int n, int ipvt[], int *info){ 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/*     internal variables       */ 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REAL t;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int j,k,kp1,l,nm1;</a:t>
                </a:r>
              </a:p>
              <a:p>
                <a:pPr eaLnBrk="1" hangingPunct="1">
                  <a:defRPr/>
                </a:pPr>
                <a:endParaRPr lang="en-US" sz="300">
                  <a:solidFill>
                    <a:srgbClr val="000000"/>
                  </a:solidFill>
                  <a:latin typeface="Consolas" pitchFamily="49" charset="0"/>
                </a:endParaRP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/*     gaussian elimination with partial pivoting       */</a:t>
                </a:r>
              </a:p>
              <a:p>
                <a:pPr eaLnBrk="1" hangingPunct="1">
                  <a:defRPr/>
                </a:pPr>
                <a:endParaRPr lang="en-US" sz="300">
                  <a:solidFill>
                    <a:srgbClr val="000000"/>
                  </a:solidFill>
                  <a:latin typeface="Consolas" pitchFamily="49" charset="0"/>
                </a:endParaRP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*info = 0;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nm1 = n - 1;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if (nm1 &gt;=  0) {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for (k = 0; k &lt; nm1; k++) {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kp1 = k + 1;</a:t>
                </a:r>
              </a:p>
              <a:p>
                <a:pPr eaLnBrk="1" hangingPunct="1">
                  <a:defRPr/>
                </a:pPr>
                <a:endParaRPr lang="en-US" sz="300">
                  <a:solidFill>
                    <a:srgbClr val="000000"/>
                  </a:solidFill>
                  <a:latin typeface="Consolas" pitchFamily="49" charset="0"/>
                </a:endParaRP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/* find l = pivot index */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l = idamax(n-k,&amp;a[lda*k+k],1) + k;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ipvt[k] = l;</a:t>
                </a:r>
              </a:p>
              <a:p>
                <a:pPr eaLnBrk="1" hangingPunct="1">
                  <a:defRPr/>
                </a:pPr>
                <a:endParaRPr lang="en-US" sz="300">
                  <a:solidFill>
                    <a:srgbClr val="000000"/>
                  </a:solidFill>
                  <a:latin typeface="Consolas" pitchFamily="49" charset="0"/>
                </a:endParaRP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/* zero pivot implies this column already 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triangularized */</a:t>
                </a:r>
              </a:p>
              <a:p>
                <a:pPr eaLnBrk="1" hangingPunct="1">
                  <a:defRPr/>
                </a:pPr>
                <a:endParaRPr lang="en-US" sz="300">
                  <a:solidFill>
                    <a:srgbClr val="000000"/>
                  </a:solidFill>
                  <a:latin typeface="Consolas" pitchFamily="49" charset="0"/>
                </a:endParaRP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if (a[lda*k+l] != ZERO) {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/* interchange if necessary */</a:t>
                </a:r>
              </a:p>
              <a:p>
                <a:pPr eaLnBrk="1" hangingPunct="1">
                  <a:defRPr/>
                </a:pPr>
                <a:endParaRPr lang="en-US" sz="300">
                  <a:solidFill>
                    <a:srgbClr val="000000"/>
                  </a:solidFill>
                  <a:latin typeface="Consolas" pitchFamily="49" charset="0"/>
                </a:endParaRP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if (l != k) {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    t = a[lda*k+l];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    a[lda*k+l] = a[lda*k+k];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    a[lda*k+k] = t; 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}</a:t>
                </a:r>
              </a:p>
              <a:p>
                <a:pPr eaLnBrk="1" hangingPunct="1">
                  <a:defRPr/>
                </a:pPr>
                <a:endParaRPr lang="en-US" sz="300">
                  <a:solidFill>
                    <a:srgbClr val="000000"/>
                  </a:solidFill>
                  <a:latin typeface="Consolas" pitchFamily="49" charset="0"/>
                </a:endParaRP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/* compute multipliers */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t = -ONE/a[lda*k+k];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dscal(n-(k+1),t,&amp;a[lda*k+k+1],1);</a:t>
                </a:r>
              </a:p>
              <a:p>
                <a:pPr eaLnBrk="1" hangingPunct="1">
                  <a:defRPr/>
                </a:pPr>
                <a:endParaRPr lang="en-US" sz="300">
                  <a:solidFill>
                    <a:srgbClr val="000000"/>
                  </a:solidFill>
                  <a:latin typeface="Consolas" pitchFamily="49" charset="0"/>
                </a:endParaRP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/* row elimination with column indexing */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for (j = kp1; j &lt; n; j++) {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    t = a[lda*j+l];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    if (l != k) {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        a[lda*j+l] = a[lda*j+k];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        a[lda*j+k] = t;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    }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    daxpy(n-(k+1),t,&amp;a[lda*k+k+1],1,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    &amp;a[lda*j+k+1],1);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} 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}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else { 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*info = k;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}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} 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}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ipvt[n-1] = n-1;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if (a[lda*(n-1)+(n-1)] == ZERO) *info = n-1;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checkExpected(a, ipvt, info);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return;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}</a:t>
                </a:r>
              </a:p>
              <a:p>
                <a:pPr eaLnBrk="1" hangingPunct="1">
                  <a:defRPr/>
                </a:pPr>
                <a:endParaRPr lang="en-US" sz="300">
                  <a:solidFill>
                    <a:srgbClr val="000000"/>
                  </a:solidFill>
                  <a:latin typeface="Consolas" pitchFamily="49" charset="0"/>
                </a:endParaRP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void dgesl(REAL a[],int lda,int n,int ipvt[],REAL b[],int job )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{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REAL t;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int k,kb,l,nm1;</a:t>
                </a:r>
              </a:p>
              <a:p>
                <a:pPr eaLnBrk="1" hangingPunct="1">
                  <a:defRPr/>
                </a:pPr>
                <a:endParaRPr lang="en-US" sz="300">
                  <a:solidFill>
                    <a:srgbClr val="000000"/>
                  </a:solidFill>
                  <a:latin typeface="Consolas" pitchFamily="49" charset="0"/>
                </a:endParaRP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nm1 = n - 1;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if (job == 0) {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/* job = 0 , solve  a * x = b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first solve  l*y = b         */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if (nm1 &gt;= 1) {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for (k = 0; k &lt; nm1; k++) {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l = ipvt[k];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t = b[l];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if (l != k){ 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    b[l] = b[k];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    b[k] = t;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}       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daxpy(n-(k+1),t,&amp;a[lda*k+k+1],1,&amp;b[k+1],1 );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}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} </a:t>
                </a:r>
              </a:p>
              <a:p>
                <a:pPr eaLnBrk="1" hangingPunct="1">
                  <a:defRPr/>
                </a:pPr>
                <a:endParaRPr lang="en-US" sz="300">
                  <a:solidFill>
                    <a:srgbClr val="000000"/>
                  </a:solidFill>
                  <a:latin typeface="Consolas" pitchFamily="49" charset="0"/>
                </a:endParaRP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/* now solve  u*x = y */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for (kb = 0; kb &lt; n; kb++) {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k = n - (kb + 1);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b[k] = b[k]/a[lda*k+k];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t = -b[k];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daxpy(k,t,&amp;a[lda*k+0],1,&amp;b[0],1 );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}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}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else { 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</a:t>
                </a:r>
              </a:p>
            </p:txBody>
          </p:sp>
        </p:grpSp>
        <p:cxnSp>
          <p:nvCxnSpPr>
            <p:cNvPr id="34" name="Straight Connector 33"/>
            <p:cNvCxnSpPr/>
            <p:nvPr/>
          </p:nvCxnSpPr>
          <p:spPr bwMode="auto">
            <a:xfrm rot="5400000">
              <a:off x="-1932837" y="4080728"/>
              <a:ext cx="5199177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bg2">
                  <a:lumMod val="50000"/>
                </a:schemeClr>
              </a:solidFill>
              <a:prstDash val="dash"/>
              <a:round/>
              <a:headEnd type="none" w="sm" len="sm"/>
              <a:tailEnd type="none"/>
            </a:ln>
            <a:effectLst/>
          </p:spPr>
        </p:cxnSp>
      </p:grpSp>
      <p:sp>
        <p:nvSpPr>
          <p:cNvPr id="65" name="Rectangle 20" descr=" 21"/>
          <p:cNvSpPr>
            <a:spLocks noChangeArrowheads="1"/>
          </p:cNvSpPr>
          <p:nvPr/>
        </p:nvSpPr>
        <p:spPr bwMode="auto">
          <a:xfrm>
            <a:off x="107950" y="1924050"/>
            <a:ext cx="2879725" cy="344488"/>
          </a:xfrm>
          <a:prstGeom prst="rect">
            <a:avLst/>
          </a:prstGeom>
          <a:solidFill>
            <a:srgbClr val="FFFF00">
              <a:alpha val="59999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 sz="1600" b="1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66" name="TextBox 89" descr=" 90"/>
          <p:cNvSpPr txBox="1">
            <a:spLocks noChangeArrowheads="1"/>
          </p:cNvSpPr>
          <p:nvPr/>
        </p:nvSpPr>
        <p:spPr bwMode="auto">
          <a:xfrm>
            <a:off x="4133850" y="817563"/>
            <a:ext cx="14811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2000" dirty="0">
                <a:solidFill>
                  <a:srgbClr val="FFFFFF"/>
                </a:solidFill>
                <a:cs typeface="Consolas" pitchFamily="49" charset="0"/>
              </a:rPr>
              <a:t>QED Trace</a:t>
            </a:r>
          </a:p>
        </p:txBody>
      </p:sp>
      <p:sp>
        <p:nvSpPr>
          <p:cNvPr id="67" name="TextBox 90" descr=" 91"/>
          <p:cNvSpPr txBox="1">
            <a:spLocks noChangeArrowheads="1"/>
          </p:cNvSpPr>
          <p:nvPr/>
        </p:nvSpPr>
        <p:spPr bwMode="auto">
          <a:xfrm>
            <a:off x="292100" y="817563"/>
            <a:ext cx="25066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2000" dirty="0">
                <a:solidFill>
                  <a:srgbClr val="FFFFFF"/>
                </a:solidFill>
                <a:cs typeface="Consolas" pitchFamily="49" charset="0"/>
              </a:rPr>
              <a:t>Validation program</a:t>
            </a:r>
          </a:p>
        </p:txBody>
      </p:sp>
      <p:sp>
        <p:nvSpPr>
          <p:cNvPr id="68" name="ORIG 4" descr=" 78"/>
          <p:cNvSpPr txBox="1">
            <a:spLocks noChangeArrowheads="1"/>
          </p:cNvSpPr>
          <p:nvPr/>
        </p:nvSpPr>
        <p:spPr bwMode="auto">
          <a:xfrm>
            <a:off x="3643310" y="6022975"/>
            <a:ext cx="29035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2400" b="0" dirty="0">
                <a:solidFill>
                  <a:srgbClr val="FFFFFF"/>
                </a:solidFill>
                <a:latin typeface="Consolas" pitchFamily="49" charset="0"/>
              </a:rPr>
              <a:t>Check </a:t>
            </a:r>
            <a:r>
              <a:rPr lang="en-US" sz="2400" b="0" dirty="0" err="1">
                <a:solidFill>
                  <a:srgbClr val="FFFFFF"/>
                </a:solidFill>
                <a:latin typeface="Consolas" pitchFamily="49" charset="0"/>
              </a:rPr>
              <a:t>end_result</a:t>
            </a:r>
            <a:endParaRPr lang="en-US" sz="2400" b="0" dirty="0">
              <a:solidFill>
                <a:srgbClr val="FFFFFF"/>
              </a:solidFill>
              <a:latin typeface="Consolas" pitchFamily="49" charset="0"/>
            </a:endParaRPr>
          </a:p>
        </p:txBody>
      </p:sp>
      <p:sp>
        <p:nvSpPr>
          <p:cNvPr id="78" name="Oval 71" descr=" 82"/>
          <p:cNvSpPr>
            <a:spLocks noChangeArrowheads="1"/>
          </p:cNvSpPr>
          <p:nvPr/>
        </p:nvSpPr>
        <p:spPr bwMode="auto">
          <a:xfrm rot="16200000">
            <a:off x="4402138" y="1892300"/>
            <a:ext cx="88900" cy="889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800">
              <a:solidFill>
                <a:srgbClr val="FFFF00"/>
              </a:solidFill>
              <a:cs typeface="Arial" charset="0"/>
            </a:endParaRPr>
          </a:p>
        </p:txBody>
      </p:sp>
      <p:sp>
        <p:nvSpPr>
          <p:cNvPr id="79" name="Oval 72" descr=" 84"/>
          <p:cNvSpPr>
            <a:spLocks noChangeArrowheads="1"/>
          </p:cNvSpPr>
          <p:nvPr/>
        </p:nvSpPr>
        <p:spPr bwMode="auto">
          <a:xfrm rot="16200000">
            <a:off x="4598988" y="1892300"/>
            <a:ext cx="88900" cy="889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800">
              <a:solidFill>
                <a:srgbClr val="FFFF00"/>
              </a:solidFill>
              <a:cs typeface="Arial" charset="0"/>
            </a:endParaRPr>
          </a:p>
        </p:txBody>
      </p:sp>
      <p:sp>
        <p:nvSpPr>
          <p:cNvPr id="80" name="Oval 73" descr=" 85"/>
          <p:cNvSpPr>
            <a:spLocks noChangeArrowheads="1"/>
          </p:cNvSpPr>
          <p:nvPr/>
        </p:nvSpPr>
        <p:spPr bwMode="auto">
          <a:xfrm rot="16200000">
            <a:off x="4833938" y="1892300"/>
            <a:ext cx="88900" cy="889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800">
              <a:solidFill>
                <a:srgbClr val="FFFF00"/>
              </a:solidFill>
              <a:cs typeface="Arial" charset="0"/>
            </a:endParaRPr>
          </a:p>
        </p:txBody>
      </p:sp>
      <p:sp>
        <p:nvSpPr>
          <p:cNvPr id="82" name="Oval 71" descr=" 82"/>
          <p:cNvSpPr>
            <a:spLocks noChangeArrowheads="1"/>
          </p:cNvSpPr>
          <p:nvPr/>
        </p:nvSpPr>
        <p:spPr bwMode="auto">
          <a:xfrm rot="16200000">
            <a:off x="4408488" y="5727700"/>
            <a:ext cx="88900" cy="889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800">
              <a:solidFill>
                <a:srgbClr val="FFFF00"/>
              </a:solidFill>
              <a:cs typeface="Arial" charset="0"/>
            </a:endParaRPr>
          </a:p>
        </p:txBody>
      </p:sp>
      <p:sp>
        <p:nvSpPr>
          <p:cNvPr id="83" name="Oval 72" descr=" 84"/>
          <p:cNvSpPr>
            <a:spLocks noChangeArrowheads="1"/>
          </p:cNvSpPr>
          <p:nvPr/>
        </p:nvSpPr>
        <p:spPr bwMode="auto">
          <a:xfrm rot="16200000">
            <a:off x="4605338" y="5727700"/>
            <a:ext cx="88900" cy="889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800">
              <a:solidFill>
                <a:srgbClr val="FFFF00"/>
              </a:solidFill>
              <a:cs typeface="Arial" charset="0"/>
            </a:endParaRPr>
          </a:p>
        </p:txBody>
      </p:sp>
      <p:sp>
        <p:nvSpPr>
          <p:cNvPr id="84" name="Oval 73" descr=" 85"/>
          <p:cNvSpPr>
            <a:spLocks noChangeArrowheads="1"/>
          </p:cNvSpPr>
          <p:nvPr/>
        </p:nvSpPr>
        <p:spPr bwMode="auto">
          <a:xfrm rot="16200000">
            <a:off x="4840288" y="5727700"/>
            <a:ext cx="88900" cy="889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800">
              <a:solidFill>
                <a:srgbClr val="FFFF00"/>
              </a:solidFill>
              <a:cs typeface="Arial" charset="0"/>
            </a:endParaRPr>
          </a:p>
        </p:txBody>
      </p:sp>
      <p:sp>
        <p:nvSpPr>
          <p:cNvPr id="69" name="DUP 2" descr=" 38"/>
          <p:cNvSpPr txBox="1">
            <a:spLocks noChangeArrowheads="1"/>
          </p:cNvSpPr>
          <p:nvPr/>
        </p:nvSpPr>
        <p:spPr bwMode="auto">
          <a:xfrm>
            <a:off x="3643310" y="2570163"/>
            <a:ext cx="20178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2000" b="0" dirty="0">
                <a:solidFill>
                  <a:srgbClr val="FFFF00"/>
                </a:solidFill>
                <a:latin typeface="Consolas" pitchFamily="49" charset="0"/>
              </a:rPr>
              <a:t>R16 ← R16 + 5</a:t>
            </a:r>
          </a:p>
        </p:txBody>
      </p:sp>
      <p:sp>
        <p:nvSpPr>
          <p:cNvPr id="101387" name="DUP 3" descr=" 40"/>
          <p:cNvSpPr txBox="1">
            <a:spLocks noChangeArrowheads="1"/>
          </p:cNvSpPr>
          <p:nvPr/>
        </p:nvSpPr>
        <p:spPr bwMode="auto">
          <a:xfrm>
            <a:off x="3643310" y="3619500"/>
            <a:ext cx="229987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FFFF00"/>
                </a:solidFill>
                <a:latin typeface="Consolas" charset="0"/>
                <a:cs typeface="Arial" charset="0"/>
              </a:rPr>
              <a:t>R18 ← R18 – R16</a:t>
            </a:r>
          </a:p>
        </p:txBody>
      </p:sp>
      <p:sp>
        <p:nvSpPr>
          <p:cNvPr id="71" name="DUP 4" descr=" 42"/>
          <p:cNvSpPr txBox="1">
            <a:spLocks noChangeArrowheads="1"/>
          </p:cNvSpPr>
          <p:nvPr/>
        </p:nvSpPr>
        <p:spPr bwMode="auto">
          <a:xfrm>
            <a:off x="3643310" y="4670425"/>
            <a:ext cx="229987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2000" b="0" dirty="0">
                <a:solidFill>
                  <a:srgbClr val="FFFF00"/>
                </a:solidFill>
                <a:latin typeface="Consolas" pitchFamily="49" charset="0"/>
              </a:rPr>
              <a:t>R19 ← R16 * R18</a:t>
            </a:r>
          </a:p>
        </p:txBody>
      </p:sp>
      <p:sp>
        <p:nvSpPr>
          <p:cNvPr id="85" name="ORIG 2" descr=" 81"/>
          <p:cNvSpPr txBox="1">
            <a:spLocks noChangeArrowheads="1"/>
          </p:cNvSpPr>
          <p:nvPr/>
        </p:nvSpPr>
        <p:spPr bwMode="auto">
          <a:xfrm>
            <a:off x="3643310" y="2219325"/>
            <a:ext cx="20178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2000" b="0" dirty="0">
                <a:solidFill>
                  <a:srgbClr val="FFFFFF"/>
                </a:solidFill>
                <a:latin typeface="Consolas" pitchFamily="49" charset="0"/>
              </a:rPr>
              <a:t>R1  ← R1  + 5</a:t>
            </a:r>
          </a:p>
        </p:txBody>
      </p:sp>
      <p:sp>
        <p:nvSpPr>
          <p:cNvPr id="101390" name="ORIG 3" descr=" 3087"/>
          <p:cNvSpPr txBox="1">
            <a:spLocks noChangeArrowheads="1"/>
          </p:cNvSpPr>
          <p:nvPr/>
        </p:nvSpPr>
        <p:spPr bwMode="auto">
          <a:xfrm>
            <a:off x="3643310" y="3268663"/>
            <a:ext cx="21588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FFFFFF"/>
                </a:solidFill>
                <a:latin typeface="Consolas" charset="0"/>
                <a:cs typeface="Arial" charset="0"/>
              </a:rPr>
              <a:t>R2  ← R2  – R1</a:t>
            </a:r>
          </a:p>
        </p:txBody>
      </p:sp>
      <p:sp>
        <p:nvSpPr>
          <p:cNvPr id="87" name="ORIG 4" descr=" 83"/>
          <p:cNvSpPr txBox="1">
            <a:spLocks noChangeArrowheads="1"/>
          </p:cNvSpPr>
          <p:nvPr/>
        </p:nvSpPr>
        <p:spPr bwMode="auto">
          <a:xfrm>
            <a:off x="3643310" y="4319588"/>
            <a:ext cx="21588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2000" b="0" dirty="0">
                <a:solidFill>
                  <a:srgbClr val="FFFFFF"/>
                </a:solidFill>
                <a:latin typeface="Consolas" pitchFamily="49" charset="0"/>
              </a:rPr>
              <a:t>R3  ← R1  * R2</a:t>
            </a:r>
          </a:p>
        </p:txBody>
      </p:sp>
      <p:sp>
        <p:nvSpPr>
          <p:cNvPr id="88" name="CHECK 2" descr=" 68"/>
          <p:cNvSpPr txBox="1">
            <a:spLocks noChangeArrowheads="1"/>
          </p:cNvSpPr>
          <p:nvPr/>
        </p:nvSpPr>
        <p:spPr bwMode="auto">
          <a:xfrm>
            <a:off x="3643310" y="2919413"/>
            <a:ext cx="145379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2000" b="0" dirty="0">
                <a:solidFill>
                  <a:srgbClr val="66FFFF"/>
                </a:solidFill>
                <a:latin typeface="Consolas" pitchFamily="49" charset="0"/>
              </a:rPr>
              <a:t>R1 == R16</a:t>
            </a:r>
          </a:p>
        </p:txBody>
      </p:sp>
      <p:sp>
        <p:nvSpPr>
          <p:cNvPr id="89" name="CHECK 3" descr=" 71"/>
          <p:cNvSpPr txBox="1">
            <a:spLocks noChangeArrowheads="1"/>
          </p:cNvSpPr>
          <p:nvPr/>
        </p:nvSpPr>
        <p:spPr bwMode="auto">
          <a:xfrm>
            <a:off x="3643310" y="3970338"/>
            <a:ext cx="145379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2000" b="0" dirty="0">
                <a:solidFill>
                  <a:srgbClr val="66FFFF"/>
                </a:solidFill>
                <a:latin typeface="Consolas" pitchFamily="49" charset="0"/>
              </a:rPr>
              <a:t>R2 == R18</a:t>
            </a:r>
          </a:p>
        </p:txBody>
      </p:sp>
      <p:sp>
        <p:nvSpPr>
          <p:cNvPr id="90" name="CHECK 4" descr=" 75"/>
          <p:cNvSpPr txBox="1">
            <a:spLocks noChangeArrowheads="1"/>
          </p:cNvSpPr>
          <p:nvPr/>
        </p:nvSpPr>
        <p:spPr bwMode="auto">
          <a:xfrm>
            <a:off x="3643310" y="5019675"/>
            <a:ext cx="145379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2000" b="0" dirty="0">
                <a:solidFill>
                  <a:srgbClr val="66FFFF"/>
                </a:solidFill>
                <a:latin typeface="Consolas" pitchFamily="49" charset="0"/>
              </a:rPr>
              <a:t>R3 == R19</a:t>
            </a:r>
          </a:p>
        </p:txBody>
      </p:sp>
      <p:sp>
        <p:nvSpPr>
          <p:cNvPr id="91" name="ORIG 2" descr=" 120"/>
          <p:cNvSpPr txBox="1">
            <a:spLocks noChangeArrowheads="1"/>
          </p:cNvSpPr>
          <p:nvPr/>
        </p:nvSpPr>
        <p:spPr bwMode="auto">
          <a:xfrm>
            <a:off x="3643310" y="1265238"/>
            <a:ext cx="4133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2000" b="0" dirty="0">
                <a:solidFill>
                  <a:srgbClr val="FFFF00"/>
                </a:solidFill>
                <a:latin typeface="Consolas" pitchFamily="49" charset="0"/>
              </a:rPr>
              <a:t>R16 ← R1; R18 ← R2; R19 ← R3 </a:t>
            </a:r>
          </a:p>
        </p:txBody>
      </p:sp>
      <p:sp>
        <p:nvSpPr>
          <p:cNvPr id="60" name="Down Arrow 49" descr=" 121"/>
          <p:cNvSpPr>
            <a:spLocks noChangeArrowheads="1"/>
          </p:cNvSpPr>
          <p:nvPr/>
        </p:nvSpPr>
        <p:spPr bwMode="auto">
          <a:xfrm>
            <a:off x="6775982" y="2501372"/>
            <a:ext cx="393700" cy="320675"/>
          </a:xfrm>
          <a:prstGeom prst="downArrow">
            <a:avLst>
              <a:gd name="adj1" fmla="val 50000"/>
              <a:gd name="adj2" fmla="val 4994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r">
              <a:defRPr/>
            </a:pPr>
            <a:endParaRPr lang="en-US" sz="160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61" name="Cross 29" descr=" 123"/>
          <p:cNvSpPr>
            <a:spLocks noChangeAspect="1" noChangeArrowheads="1"/>
          </p:cNvSpPr>
          <p:nvPr/>
        </p:nvSpPr>
        <p:spPr bwMode="auto">
          <a:xfrm rot="2700000">
            <a:off x="6700575" y="2778391"/>
            <a:ext cx="544513" cy="546100"/>
          </a:xfrm>
          <a:prstGeom prst="plus">
            <a:avLst>
              <a:gd name="adj" fmla="val 34241"/>
            </a:avLst>
          </a:prstGeom>
          <a:solidFill>
            <a:srgbClr val="FC0128"/>
          </a:solidFill>
          <a:ln w="381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en-US" sz="2000" b="1">
              <a:solidFill>
                <a:srgbClr val="66FFFF"/>
              </a:solidFill>
              <a:cs typeface="Arial" charset="0"/>
            </a:endParaRPr>
          </a:p>
        </p:txBody>
      </p:sp>
      <p:sp>
        <p:nvSpPr>
          <p:cNvPr id="62" name="TextBox 51" descr=" 122"/>
          <p:cNvSpPr txBox="1">
            <a:spLocks noChangeArrowheads="1"/>
          </p:cNvSpPr>
          <p:nvPr/>
        </p:nvSpPr>
        <p:spPr bwMode="auto">
          <a:xfrm>
            <a:off x="7188732" y="2385484"/>
            <a:ext cx="13033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800">
                <a:solidFill>
                  <a:srgbClr val="FFFF00"/>
                </a:solidFill>
              </a:rPr>
              <a:t>Quick!</a:t>
            </a:r>
          </a:p>
        </p:txBody>
      </p:sp>
      <p:pic>
        <p:nvPicPr>
          <p:cNvPr id="101399" name="Picture 45" descr=" 1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194" y="1913997"/>
            <a:ext cx="549275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674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Title 1"/>
          <p:cNvSpPr>
            <a:spLocks noGrp="1"/>
          </p:cNvSpPr>
          <p:nvPr>
            <p:ph type="title"/>
          </p:nvPr>
        </p:nvSpPr>
        <p:spPr>
          <a:xfrm>
            <a:off x="574675" y="-112713"/>
            <a:ext cx="7994650" cy="1143001"/>
          </a:xfrm>
        </p:spPr>
        <p:txBody>
          <a:bodyPr/>
          <a:lstStyle/>
          <a:p>
            <a:r>
              <a:rPr lang="en-US">
                <a:latin typeface="Arial" charset="0"/>
              </a:rPr>
              <a:t>Diversity-Enhanced QED</a:t>
            </a:r>
          </a:p>
        </p:txBody>
      </p:sp>
      <p:sp>
        <p:nvSpPr>
          <p:cNvPr id="107522" name="Rectangle 2"/>
          <p:cNvSpPr txBox="1">
            <a:spLocks noGrp="1" noChangeArrowheads="1"/>
          </p:cNvSpPr>
          <p:nvPr/>
        </p:nvSpPr>
        <p:spPr bwMode="auto">
          <a:xfrm>
            <a:off x="7477125" y="6540500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717DF8F8-0E07-6242-8A7C-1402EA331007}" type="slidenum">
              <a:rPr lang="en-US" sz="1400">
                <a:solidFill>
                  <a:srgbClr val="FFFFFF"/>
                </a:solidFill>
              </a:rPr>
              <a:pPr algn="r"/>
              <a:t>75</a:t>
            </a:fld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107523" name="Group 84" descr=" 33800"/>
          <p:cNvGrpSpPr>
            <a:grpSpLocks/>
          </p:cNvGrpSpPr>
          <p:nvPr/>
        </p:nvGrpSpPr>
        <p:grpSpPr bwMode="auto">
          <a:xfrm>
            <a:off x="107950" y="1384300"/>
            <a:ext cx="2879725" cy="5349875"/>
            <a:chOff x="328613" y="1384300"/>
            <a:chExt cx="2879725" cy="5349993"/>
          </a:xfrm>
        </p:grpSpPr>
        <p:grpSp>
          <p:nvGrpSpPr>
            <p:cNvPr id="107541" name="Group 52"/>
            <p:cNvGrpSpPr>
              <a:grpSpLocks/>
            </p:cNvGrpSpPr>
            <p:nvPr/>
          </p:nvGrpSpPr>
          <p:grpSpPr bwMode="auto">
            <a:xfrm>
              <a:off x="328613" y="1384300"/>
              <a:ext cx="2879725" cy="5349993"/>
              <a:chOff x="3343192" y="1259587"/>
              <a:chExt cx="2880360" cy="5349838"/>
            </a:xfrm>
          </p:grpSpPr>
          <p:grpSp>
            <p:nvGrpSpPr>
              <p:cNvPr id="107543" name="Group 51"/>
              <p:cNvGrpSpPr>
                <a:grpSpLocks/>
              </p:cNvGrpSpPr>
              <p:nvPr/>
            </p:nvGrpSpPr>
            <p:grpSpPr bwMode="auto">
              <a:xfrm>
                <a:off x="3343192" y="1265068"/>
                <a:ext cx="2880360" cy="5344357"/>
                <a:chOff x="2908186" y="923277"/>
                <a:chExt cx="2880360" cy="5344357"/>
              </a:xfrm>
            </p:grpSpPr>
            <p:sp>
              <p:nvSpPr>
                <p:cNvPr id="37" name="Rectangle 21"/>
                <p:cNvSpPr>
                  <a:spLocks noChangeArrowheads="1"/>
                </p:cNvSpPr>
                <p:nvPr/>
              </p:nvSpPr>
              <p:spPr bwMode="auto">
                <a:xfrm>
                  <a:off x="2908186" y="922559"/>
                  <a:ext cx="2880360" cy="5345075"/>
                </a:xfrm>
                <a:prstGeom prst="rect">
                  <a:avLst/>
                </a:prstGeom>
                <a:solidFill>
                  <a:schemeClr val="tx1">
                    <a:lumMod val="65000"/>
                  </a:schemeClr>
                </a:solidFill>
                <a:ln w="38100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600" b="1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107546" name="Straight Connector 23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621437" y="3586578"/>
                  <a:ext cx="5255581" cy="0"/>
                </a:xfrm>
                <a:prstGeom prst="line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91240B29-F687-4f45-9708-019B960494DF}">
                    <a14:hiddenLine xmlns="" xmlns:a14="http://schemas.microsoft.com/office/drawing/2010/main" w="19050">
                      <a:solidFill>
                        <a:srgbClr val="000000"/>
                      </a:solidFill>
                      <a:prstDash val="sysDot"/>
                      <a:round/>
                      <a:headEnd type="none" w="sm" len="sm"/>
                      <a:tailEnd/>
                    </a14:hiddenLine>
                  </a:ext>
                </a:extLst>
              </p:spPr>
            </p:cxnSp>
            <p:grpSp>
              <p:nvGrpSpPr>
                <p:cNvPr id="107547" name="Group 49"/>
                <p:cNvGrpSpPr>
                  <a:grpSpLocks/>
                </p:cNvGrpSpPr>
                <p:nvPr/>
              </p:nvGrpSpPr>
              <p:grpSpPr bwMode="auto">
                <a:xfrm>
                  <a:off x="3006426" y="1042977"/>
                  <a:ext cx="137160" cy="5090160"/>
                  <a:chOff x="7262133" y="3624943"/>
                  <a:chExt cx="137160" cy="5090160"/>
                </a:xfrm>
              </p:grpSpPr>
              <p:sp useBgFill="1">
                <p:nvSpPr>
                  <p:cNvPr id="40" name="Oval 47"/>
                  <p:cNvSpPr>
                    <a:spLocks noChangeArrowheads="1"/>
                  </p:cNvSpPr>
                  <p:nvPr/>
                </p:nvSpPr>
                <p:spPr bwMode="auto">
                  <a:xfrm>
                    <a:off x="7262340" y="8316204"/>
                    <a:ext cx="136555" cy="138112"/>
                  </a:xfrm>
                  <a:prstGeom prst="ellips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600" b="1">
                      <a:solidFill>
                        <a:srgbClr val="000000"/>
                      </a:solidFill>
                      <a:cs typeface="Arial" charset="0"/>
                    </a:endParaRPr>
                  </a:p>
                </p:txBody>
              </p:sp>
              <p:sp useBgFill="1">
                <p:nvSpPr>
                  <p:cNvPr id="41" name="Oval 24"/>
                  <p:cNvSpPr>
                    <a:spLocks noChangeArrowheads="1"/>
                  </p:cNvSpPr>
                  <p:nvPr/>
                </p:nvSpPr>
                <p:spPr bwMode="auto">
                  <a:xfrm>
                    <a:off x="7262340" y="3580724"/>
                    <a:ext cx="136555" cy="136524"/>
                  </a:xfrm>
                  <a:prstGeom prst="ellips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600" b="1">
                      <a:solidFill>
                        <a:srgbClr val="000000"/>
                      </a:solidFill>
                      <a:cs typeface="Arial" charset="0"/>
                    </a:endParaRPr>
                  </a:p>
                </p:txBody>
              </p:sp>
              <p:sp useBgFill="1">
                <p:nvSpPr>
                  <p:cNvPr id="42" name="Oval 25"/>
                  <p:cNvSpPr>
                    <a:spLocks noChangeArrowheads="1"/>
                  </p:cNvSpPr>
                  <p:nvPr/>
                </p:nvSpPr>
                <p:spPr bwMode="auto">
                  <a:xfrm>
                    <a:off x="7262340" y="3841073"/>
                    <a:ext cx="136555" cy="138111"/>
                  </a:xfrm>
                  <a:prstGeom prst="ellips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600" b="1">
                      <a:solidFill>
                        <a:srgbClr val="000000"/>
                      </a:solidFill>
                      <a:cs typeface="Arial" charset="0"/>
                    </a:endParaRPr>
                  </a:p>
                </p:txBody>
              </p:sp>
              <p:sp useBgFill="1">
                <p:nvSpPr>
                  <p:cNvPr id="43" name="Oval 26"/>
                  <p:cNvSpPr>
                    <a:spLocks noChangeArrowheads="1"/>
                  </p:cNvSpPr>
                  <p:nvPr/>
                </p:nvSpPr>
                <p:spPr bwMode="auto">
                  <a:xfrm>
                    <a:off x="7262340" y="4101421"/>
                    <a:ext cx="136555" cy="138111"/>
                  </a:xfrm>
                  <a:prstGeom prst="ellips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600" b="1">
                      <a:solidFill>
                        <a:srgbClr val="000000"/>
                      </a:solidFill>
                      <a:cs typeface="Arial" charset="0"/>
                    </a:endParaRPr>
                  </a:p>
                </p:txBody>
              </p:sp>
              <p:sp useBgFill="1">
                <p:nvSpPr>
                  <p:cNvPr id="44" name="Oval 27"/>
                  <p:cNvSpPr>
                    <a:spLocks noChangeArrowheads="1"/>
                  </p:cNvSpPr>
                  <p:nvPr/>
                </p:nvSpPr>
                <p:spPr bwMode="auto">
                  <a:xfrm>
                    <a:off x="7262340" y="4363356"/>
                    <a:ext cx="136555" cy="136524"/>
                  </a:xfrm>
                  <a:prstGeom prst="ellips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600" b="1">
                      <a:solidFill>
                        <a:srgbClr val="000000"/>
                      </a:solidFill>
                      <a:cs typeface="Arial" charset="0"/>
                    </a:endParaRPr>
                  </a:p>
                </p:txBody>
              </p:sp>
              <p:sp useBgFill="1">
                <p:nvSpPr>
                  <p:cNvPr id="45" name="Oval 28"/>
                  <p:cNvSpPr>
                    <a:spLocks noChangeArrowheads="1"/>
                  </p:cNvSpPr>
                  <p:nvPr/>
                </p:nvSpPr>
                <p:spPr bwMode="auto">
                  <a:xfrm>
                    <a:off x="7262340" y="4623704"/>
                    <a:ext cx="136555" cy="136524"/>
                  </a:xfrm>
                  <a:prstGeom prst="ellips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600" b="1">
                      <a:solidFill>
                        <a:srgbClr val="000000"/>
                      </a:solidFill>
                      <a:cs typeface="Arial" charset="0"/>
                    </a:endParaRPr>
                  </a:p>
                </p:txBody>
              </p:sp>
              <p:sp useBgFill="1">
                <p:nvSpPr>
                  <p:cNvPr id="46" name="Oval 29"/>
                  <p:cNvSpPr>
                    <a:spLocks noChangeArrowheads="1"/>
                  </p:cNvSpPr>
                  <p:nvPr/>
                </p:nvSpPr>
                <p:spPr bwMode="auto">
                  <a:xfrm>
                    <a:off x="7262340" y="4884052"/>
                    <a:ext cx="136555" cy="138112"/>
                  </a:xfrm>
                  <a:prstGeom prst="ellips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600" b="1">
                      <a:solidFill>
                        <a:srgbClr val="000000"/>
                      </a:solidFill>
                      <a:cs typeface="Arial" charset="0"/>
                    </a:endParaRPr>
                  </a:p>
                </p:txBody>
              </p:sp>
              <p:sp useBgFill="1">
                <p:nvSpPr>
                  <p:cNvPr id="47" name="Oval 30"/>
                  <p:cNvSpPr>
                    <a:spLocks noChangeArrowheads="1"/>
                  </p:cNvSpPr>
                  <p:nvPr/>
                </p:nvSpPr>
                <p:spPr bwMode="auto">
                  <a:xfrm>
                    <a:off x="7262340" y="5144401"/>
                    <a:ext cx="136555" cy="138112"/>
                  </a:xfrm>
                  <a:prstGeom prst="ellips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600" b="1">
                      <a:solidFill>
                        <a:srgbClr val="000000"/>
                      </a:solidFill>
                      <a:cs typeface="Arial" charset="0"/>
                    </a:endParaRPr>
                  </a:p>
                </p:txBody>
              </p:sp>
              <p:sp useBgFill="1">
                <p:nvSpPr>
                  <p:cNvPr id="48" name="Oval 31"/>
                  <p:cNvSpPr>
                    <a:spLocks noChangeArrowheads="1"/>
                  </p:cNvSpPr>
                  <p:nvPr/>
                </p:nvSpPr>
                <p:spPr bwMode="auto">
                  <a:xfrm>
                    <a:off x="7262340" y="5406337"/>
                    <a:ext cx="136555" cy="136524"/>
                  </a:xfrm>
                  <a:prstGeom prst="ellips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600" b="1">
                      <a:solidFill>
                        <a:srgbClr val="000000"/>
                      </a:solidFill>
                      <a:cs typeface="Arial" charset="0"/>
                    </a:endParaRPr>
                  </a:p>
                </p:txBody>
              </p:sp>
              <p:sp useBgFill="1">
                <p:nvSpPr>
                  <p:cNvPr id="49" name="Oval 32"/>
                  <p:cNvSpPr>
                    <a:spLocks noChangeArrowheads="1"/>
                  </p:cNvSpPr>
                  <p:nvPr/>
                </p:nvSpPr>
                <p:spPr bwMode="auto">
                  <a:xfrm>
                    <a:off x="7262340" y="5666685"/>
                    <a:ext cx="136555" cy="136524"/>
                  </a:xfrm>
                  <a:prstGeom prst="ellips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600" b="1">
                      <a:solidFill>
                        <a:srgbClr val="000000"/>
                      </a:solidFill>
                      <a:cs typeface="Arial" charset="0"/>
                    </a:endParaRPr>
                  </a:p>
                </p:txBody>
              </p:sp>
              <p:sp useBgFill="1">
                <p:nvSpPr>
                  <p:cNvPr id="50" name="Oval 33"/>
                  <p:cNvSpPr>
                    <a:spLocks noChangeArrowheads="1"/>
                  </p:cNvSpPr>
                  <p:nvPr/>
                </p:nvSpPr>
                <p:spPr bwMode="auto">
                  <a:xfrm>
                    <a:off x="7262340" y="5927033"/>
                    <a:ext cx="136555" cy="138111"/>
                  </a:xfrm>
                  <a:prstGeom prst="ellips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600" b="1">
                      <a:solidFill>
                        <a:srgbClr val="000000"/>
                      </a:solidFill>
                      <a:cs typeface="Arial" charset="0"/>
                    </a:endParaRPr>
                  </a:p>
                </p:txBody>
              </p:sp>
              <p:sp useBgFill="1">
                <p:nvSpPr>
                  <p:cNvPr id="51" name="Oval 34"/>
                  <p:cNvSpPr>
                    <a:spLocks noChangeArrowheads="1"/>
                  </p:cNvSpPr>
                  <p:nvPr/>
                </p:nvSpPr>
                <p:spPr bwMode="auto">
                  <a:xfrm>
                    <a:off x="7262340" y="6187381"/>
                    <a:ext cx="136555" cy="138111"/>
                  </a:xfrm>
                  <a:prstGeom prst="ellips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600" b="1">
                      <a:solidFill>
                        <a:srgbClr val="000000"/>
                      </a:solidFill>
                      <a:cs typeface="Arial" charset="0"/>
                    </a:endParaRPr>
                  </a:p>
                </p:txBody>
              </p:sp>
              <p:sp useBgFill="1">
                <p:nvSpPr>
                  <p:cNvPr id="52" name="Oval 36"/>
                  <p:cNvSpPr>
                    <a:spLocks noChangeArrowheads="1"/>
                  </p:cNvSpPr>
                  <p:nvPr/>
                </p:nvSpPr>
                <p:spPr bwMode="auto">
                  <a:xfrm>
                    <a:off x="7262340" y="6449317"/>
                    <a:ext cx="136555" cy="136524"/>
                  </a:xfrm>
                  <a:prstGeom prst="ellips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600" b="1">
                      <a:solidFill>
                        <a:srgbClr val="000000"/>
                      </a:solidFill>
                      <a:cs typeface="Arial" charset="0"/>
                    </a:endParaRPr>
                  </a:p>
                </p:txBody>
              </p:sp>
              <p:sp useBgFill="1">
                <p:nvSpPr>
                  <p:cNvPr id="53" name="Oval 37"/>
                  <p:cNvSpPr>
                    <a:spLocks noChangeArrowheads="1"/>
                  </p:cNvSpPr>
                  <p:nvPr/>
                </p:nvSpPr>
                <p:spPr bwMode="auto">
                  <a:xfrm>
                    <a:off x="7262340" y="6752527"/>
                    <a:ext cx="136555" cy="136524"/>
                  </a:xfrm>
                  <a:prstGeom prst="ellips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600" b="1">
                      <a:solidFill>
                        <a:srgbClr val="000000"/>
                      </a:solidFill>
                      <a:cs typeface="Arial" charset="0"/>
                    </a:endParaRPr>
                  </a:p>
                </p:txBody>
              </p:sp>
              <p:sp useBgFill="1">
                <p:nvSpPr>
                  <p:cNvPr id="54" name="Oval 39"/>
                  <p:cNvSpPr>
                    <a:spLocks noChangeArrowheads="1"/>
                  </p:cNvSpPr>
                  <p:nvPr/>
                </p:nvSpPr>
                <p:spPr bwMode="auto">
                  <a:xfrm>
                    <a:off x="7262340" y="7012876"/>
                    <a:ext cx="136555" cy="138111"/>
                  </a:xfrm>
                  <a:prstGeom prst="ellips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600" b="1">
                      <a:solidFill>
                        <a:srgbClr val="000000"/>
                      </a:solidFill>
                      <a:cs typeface="Arial" charset="0"/>
                    </a:endParaRPr>
                  </a:p>
                </p:txBody>
              </p:sp>
              <p:sp useBgFill="1">
                <p:nvSpPr>
                  <p:cNvPr id="55" name="Oval 40"/>
                  <p:cNvSpPr>
                    <a:spLocks noChangeArrowheads="1"/>
                  </p:cNvSpPr>
                  <p:nvPr/>
                </p:nvSpPr>
                <p:spPr bwMode="auto">
                  <a:xfrm>
                    <a:off x="7262340" y="7273224"/>
                    <a:ext cx="136555" cy="138111"/>
                  </a:xfrm>
                  <a:prstGeom prst="ellips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600" b="1">
                      <a:solidFill>
                        <a:srgbClr val="000000"/>
                      </a:solidFill>
                      <a:cs typeface="Arial" charset="0"/>
                    </a:endParaRPr>
                  </a:p>
                </p:txBody>
              </p:sp>
              <p:sp useBgFill="1">
                <p:nvSpPr>
                  <p:cNvPr id="56" name="Oval 44"/>
                  <p:cNvSpPr>
                    <a:spLocks noChangeArrowheads="1"/>
                  </p:cNvSpPr>
                  <p:nvPr/>
                </p:nvSpPr>
                <p:spPr bwMode="auto">
                  <a:xfrm>
                    <a:off x="7262340" y="7535159"/>
                    <a:ext cx="136555" cy="136524"/>
                  </a:xfrm>
                  <a:prstGeom prst="ellips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600" b="1">
                      <a:solidFill>
                        <a:srgbClr val="000000"/>
                      </a:solidFill>
                      <a:cs typeface="Arial" charset="0"/>
                    </a:endParaRPr>
                  </a:p>
                </p:txBody>
              </p:sp>
              <p:sp useBgFill="1">
                <p:nvSpPr>
                  <p:cNvPr id="57" name="Oval 45"/>
                  <p:cNvSpPr>
                    <a:spLocks noChangeArrowheads="1"/>
                  </p:cNvSpPr>
                  <p:nvPr/>
                </p:nvSpPr>
                <p:spPr bwMode="auto">
                  <a:xfrm>
                    <a:off x="7262340" y="7795507"/>
                    <a:ext cx="136555" cy="136524"/>
                  </a:xfrm>
                  <a:prstGeom prst="ellips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600" b="1">
                      <a:solidFill>
                        <a:srgbClr val="000000"/>
                      </a:solidFill>
                      <a:cs typeface="Arial" charset="0"/>
                    </a:endParaRPr>
                  </a:p>
                </p:txBody>
              </p:sp>
              <p:sp useBgFill="1">
                <p:nvSpPr>
                  <p:cNvPr id="58" name="Oval 46"/>
                  <p:cNvSpPr>
                    <a:spLocks noChangeArrowheads="1"/>
                  </p:cNvSpPr>
                  <p:nvPr/>
                </p:nvSpPr>
                <p:spPr bwMode="auto">
                  <a:xfrm>
                    <a:off x="7262340" y="8055856"/>
                    <a:ext cx="136555" cy="138112"/>
                  </a:xfrm>
                  <a:prstGeom prst="ellips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600" b="1">
                      <a:solidFill>
                        <a:srgbClr val="000000"/>
                      </a:solidFill>
                      <a:cs typeface="Arial" charset="0"/>
                    </a:endParaRPr>
                  </a:p>
                </p:txBody>
              </p:sp>
              <p:sp useBgFill="1">
                <p:nvSpPr>
                  <p:cNvPr id="59" name="Oval 48"/>
                  <p:cNvSpPr>
                    <a:spLocks noChangeArrowheads="1"/>
                  </p:cNvSpPr>
                  <p:nvPr/>
                </p:nvSpPr>
                <p:spPr bwMode="auto">
                  <a:xfrm>
                    <a:off x="7262340" y="8578140"/>
                    <a:ext cx="136555" cy="136524"/>
                  </a:xfrm>
                  <a:prstGeom prst="ellipse">
                    <a:avLst/>
                  </a:prstGeom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600" b="1">
                      <a:solidFill>
                        <a:srgbClr val="000000"/>
                      </a:solidFill>
                      <a:cs typeface="Arial" charset="0"/>
                    </a:endParaRPr>
                  </a:p>
                </p:txBody>
              </p:sp>
            </p:grpSp>
          </p:grpSp>
          <p:sp>
            <p:nvSpPr>
              <p:cNvPr id="36" name="TextBox 25"/>
              <p:cNvSpPr txBox="1">
                <a:spLocks noChangeArrowheads="1"/>
              </p:cNvSpPr>
              <p:nvPr/>
            </p:nvSpPr>
            <p:spPr bwMode="auto">
              <a:xfrm>
                <a:off x="3706810" y="1259587"/>
                <a:ext cx="2504039" cy="51561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600"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sz="1600"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sz="1600"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sz="1600"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sz="1600"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void matgen (REAL a[], int lda, int n, REAL b[], REAL *norma)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{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int init, i, j;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init = 1325;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*norma = 0.0;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for (j = 0; j &lt; n; j++) {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for (i = 0; i &lt; n; i++) {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init = 3125*init % 0x100000000l;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a[lda*j+i] = (init - 32768.0)/16384.0;                        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*norma = (a[lda*j+i] &gt; *norma) ? a[lda*j+i] : *norma;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}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}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for (i = 0; i &lt; n; i++) {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b[i] = 0.0;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}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for (j = 0; j &lt; n; j++) {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for (i = 0; i &lt; n; i++) {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b[i] = b[i] + a[lda*j+i];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}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}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return;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}</a:t>
                </a:r>
              </a:p>
              <a:p>
                <a:pPr eaLnBrk="1" hangingPunct="1">
                  <a:defRPr/>
                </a:pPr>
                <a:endParaRPr lang="en-US" sz="300">
                  <a:solidFill>
                    <a:srgbClr val="000000"/>
                  </a:solidFill>
                  <a:latin typeface="Consolas" pitchFamily="49" charset="0"/>
                </a:endParaRP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void dgefa(REAL a[], int lda, int n, int ipvt[], int *info){ 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/*     internal variables       */ 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REAL t;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int j,k,kp1,l,nm1;</a:t>
                </a:r>
              </a:p>
              <a:p>
                <a:pPr eaLnBrk="1" hangingPunct="1">
                  <a:defRPr/>
                </a:pPr>
                <a:endParaRPr lang="en-US" sz="300">
                  <a:solidFill>
                    <a:srgbClr val="000000"/>
                  </a:solidFill>
                  <a:latin typeface="Consolas" pitchFamily="49" charset="0"/>
                </a:endParaRP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/*     gaussian elimination with partial pivoting       */</a:t>
                </a:r>
              </a:p>
              <a:p>
                <a:pPr eaLnBrk="1" hangingPunct="1">
                  <a:defRPr/>
                </a:pPr>
                <a:endParaRPr lang="en-US" sz="300">
                  <a:solidFill>
                    <a:srgbClr val="000000"/>
                  </a:solidFill>
                  <a:latin typeface="Consolas" pitchFamily="49" charset="0"/>
                </a:endParaRP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*info = 0;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nm1 = n - 1;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if (nm1 &gt;=  0) {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for (k = 0; k &lt; nm1; k++) {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kp1 = k + 1;</a:t>
                </a:r>
              </a:p>
              <a:p>
                <a:pPr eaLnBrk="1" hangingPunct="1">
                  <a:defRPr/>
                </a:pPr>
                <a:endParaRPr lang="en-US" sz="300">
                  <a:solidFill>
                    <a:srgbClr val="000000"/>
                  </a:solidFill>
                  <a:latin typeface="Consolas" pitchFamily="49" charset="0"/>
                </a:endParaRP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/* find l = pivot index */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l = idamax(n-k,&amp;a[lda*k+k],1) + k;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ipvt[k] = l;</a:t>
                </a:r>
              </a:p>
              <a:p>
                <a:pPr eaLnBrk="1" hangingPunct="1">
                  <a:defRPr/>
                </a:pPr>
                <a:endParaRPr lang="en-US" sz="300">
                  <a:solidFill>
                    <a:srgbClr val="000000"/>
                  </a:solidFill>
                  <a:latin typeface="Consolas" pitchFamily="49" charset="0"/>
                </a:endParaRP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/* zero pivot implies this column already 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triangularized */</a:t>
                </a:r>
              </a:p>
              <a:p>
                <a:pPr eaLnBrk="1" hangingPunct="1">
                  <a:defRPr/>
                </a:pPr>
                <a:endParaRPr lang="en-US" sz="300">
                  <a:solidFill>
                    <a:srgbClr val="000000"/>
                  </a:solidFill>
                  <a:latin typeface="Consolas" pitchFamily="49" charset="0"/>
                </a:endParaRP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if (a[lda*k+l] != ZERO) {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/* interchange if necessary */</a:t>
                </a:r>
              </a:p>
              <a:p>
                <a:pPr eaLnBrk="1" hangingPunct="1">
                  <a:defRPr/>
                </a:pPr>
                <a:endParaRPr lang="en-US" sz="300">
                  <a:solidFill>
                    <a:srgbClr val="000000"/>
                  </a:solidFill>
                  <a:latin typeface="Consolas" pitchFamily="49" charset="0"/>
                </a:endParaRP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if (l != k) {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    t = a[lda*k+l];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    a[lda*k+l] = a[lda*k+k];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    a[lda*k+k] = t; 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}</a:t>
                </a:r>
              </a:p>
              <a:p>
                <a:pPr eaLnBrk="1" hangingPunct="1">
                  <a:defRPr/>
                </a:pPr>
                <a:endParaRPr lang="en-US" sz="300">
                  <a:solidFill>
                    <a:srgbClr val="000000"/>
                  </a:solidFill>
                  <a:latin typeface="Consolas" pitchFamily="49" charset="0"/>
                </a:endParaRP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/* compute multipliers */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t = -ONE/a[lda*k+k];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dscal(n-(k+1),t,&amp;a[lda*k+k+1],1);</a:t>
                </a:r>
              </a:p>
              <a:p>
                <a:pPr eaLnBrk="1" hangingPunct="1">
                  <a:defRPr/>
                </a:pPr>
                <a:endParaRPr lang="en-US" sz="300">
                  <a:solidFill>
                    <a:srgbClr val="000000"/>
                  </a:solidFill>
                  <a:latin typeface="Consolas" pitchFamily="49" charset="0"/>
                </a:endParaRP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/* row elimination with column indexing */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for (j = kp1; j &lt; n; j++) {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    t = a[lda*j+l];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    if (l != k) {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        a[lda*j+l] = a[lda*j+k];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        a[lda*j+k] = t;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    }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    daxpy(n-(k+1),t,&amp;a[lda*k+k+1],1,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    &amp;a[lda*j+k+1],1);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} 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}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else { 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*info = k;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}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} 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}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ipvt[n-1] = n-1;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if (a[lda*(n-1)+(n-1)] == ZERO) *info = n-1;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checkExpected(a, ipvt, info);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return;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}</a:t>
                </a:r>
              </a:p>
              <a:p>
                <a:pPr eaLnBrk="1" hangingPunct="1">
                  <a:defRPr/>
                </a:pPr>
                <a:endParaRPr lang="en-US" sz="300">
                  <a:solidFill>
                    <a:srgbClr val="000000"/>
                  </a:solidFill>
                  <a:latin typeface="Consolas" pitchFamily="49" charset="0"/>
                </a:endParaRP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void dgesl(REAL a[],int lda,int n,int ipvt[],REAL b[],int job )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{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REAL t;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int k,kb,l,nm1;</a:t>
                </a:r>
              </a:p>
              <a:p>
                <a:pPr eaLnBrk="1" hangingPunct="1">
                  <a:defRPr/>
                </a:pPr>
                <a:endParaRPr lang="en-US" sz="300">
                  <a:solidFill>
                    <a:srgbClr val="000000"/>
                  </a:solidFill>
                  <a:latin typeface="Consolas" pitchFamily="49" charset="0"/>
                </a:endParaRP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nm1 = n - 1;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if (job == 0) {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/* job = 0 , solve  a * x = b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first solve  l*y = b         */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if (nm1 &gt;= 1) {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for (k = 0; k &lt; nm1; k++) {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l = ipvt[k];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t = b[l];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if (l != k){ 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    b[l] = b[k];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    b[k] = t;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}       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    daxpy(n-(k+1),t,&amp;a[lda*k+k+1],1,&amp;b[k+1],1 );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}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} </a:t>
                </a:r>
              </a:p>
              <a:p>
                <a:pPr eaLnBrk="1" hangingPunct="1">
                  <a:defRPr/>
                </a:pPr>
                <a:endParaRPr lang="en-US" sz="300">
                  <a:solidFill>
                    <a:srgbClr val="000000"/>
                  </a:solidFill>
                  <a:latin typeface="Consolas" pitchFamily="49" charset="0"/>
                </a:endParaRP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/* now solve  u*x = y */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for (kb = 0; kb &lt; n; kb++) {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k = n - (kb + 1);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b[k] = b[k]/a[lda*k+k];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t = -b[k];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    daxpy(k,t,&amp;a[lda*k+0],1,&amp;b[0],1 );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}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}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else { </a:t>
                </a:r>
              </a:p>
              <a:p>
                <a:pPr eaLnBrk="1" hangingPunct="1">
                  <a:defRPr/>
                </a:pPr>
                <a:r>
                  <a:rPr lang="en-US" sz="300">
                    <a:solidFill>
                      <a:srgbClr val="000000"/>
                    </a:solidFill>
                    <a:latin typeface="Consolas" pitchFamily="49" charset="0"/>
                  </a:rPr>
                  <a:t>        </a:t>
                </a:r>
              </a:p>
            </p:txBody>
          </p:sp>
        </p:grpSp>
        <p:cxnSp>
          <p:nvCxnSpPr>
            <p:cNvPr id="34" name="Straight Connector 33"/>
            <p:cNvCxnSpPr/>
            <p:nvPr/>
          </p:nvCxnSpPr>
          <p:spPr bwMode="auto">
            <a:xfrm rot="5400000">
              <a:off x="-1932837" y="4080728"/>
              <a:ext cx="5199177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bg2">
                  <a:lumMod val="50000"/>
                </a:schemeClr>
              </a:solidFill>
              <a:prstDash val="dash"/>
              <a:round/>
              <a:headEnd type="none" w="sm" len="sm"/>
              <a:tailEnd type="none"/>
            </a:ln>
            <a:effectLst/>
          </p:spPr>
        </p:cxnSp>
      </p:grpSp>
      <p:sp>
        <p:nvSpPr>
          <p:cNvPr id="65" name="Rectangle 20" descr=" 21"/>
          <p:cNvSpPr>
            <a:spLocks noChangeArrowheads="1"/>
          </p:cNvSpPr>
          <p:nvPr/>
        </p:nvSpPr>
        <p:spPr bwMode="auto">
          <a:xfrm>
            <a:off x="107950" y="1924050"/>
            <a:ext cx="2879725" cy="344488"/>
          </a:xfrm>
          <a:prstGeom prst="rect">
            <a:avLst/>
          </a:prstGeom>
          <a:solidFill>
            <a:srgbClr val="FFFF00">
              <a:alpha val="59999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 sz="1600" b="1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66" name="TextBox 89" descr=" 90"/>
          <p:cNvSpPr txBox="1">
            <a:spLocks noChangeArrowheads="1"/>
          </p:cNvSpPr>
          <p:nvPr/>
        </p:nvSpPr>
        <p:spPr bwMode="auto">
          <a:xfrm>
            <a:off x="4173538" y="817563"/>
            <a:ext cx="14811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2000" dirty="0">
                <a:solidFill>
                  <a:srgbClr val="FFFFFF"/>
                </a:solidFill>
                <a:cs typeface="Consolas" pitchFamily="49" charset="0"/>
              </a:rPr>
              <a:t>QED Trace</a:t>
            </a:r>
          </a:p>
        </p:txBody>
      </p:sp>
      <p:sp>
        <p:nvSpPr>
          <p:cNvPr id="67" name="TextBox 90" descr=" 91"/>
          <p:cNvSpPr txBox="1">
            <a:spLocks noChangeArrowheads="1"/>
          </p:cNvSpPr>
          <p:nvPr/>
        </p:nvSpPr>
        <p:spPr bwMode="auto">
          <a:xfrm>
            <a:off x="292100" y="817563"/>
            <a:ext cx="25066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2000" dirty="0">
                <a:solidFill>
                  <a:srgbClr val="FFFFFF"/>
                </a:solidFill>
                <a:cs typeface="Consolas" pitchFamily="49" charset="0"/>
              </a:rPr>
              <a:t>Validation program</a:t>
            </a:r>
          </a:p>
        </p:txBody>
      </p:sp>
      <p:sp>
        <p:nvSpPr>
          <p:cNvPr id="88" name="TextBox 61"/>
          <p:cNvSpPr txBox="1">
            <a:spLocks noChangeArrowheads="1"/>
          </p:cNvSpPr>
          <p:nvPr/>
        </p:nvSpPr>
        <p:spPr bwMode="auto">
          <a:xfrm>
            <a:off x="3475038" y="5224463"/>
            <a:ext cx="5364162" cy="1181862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140000"/>
              </a:lnSpc>
              <a:defRPr/>
            </a:pPr>
            <a:r>
              <a:rPr lang="en-US" sz="2400" b="0" dirty="0">
                <a:solidFill>
                  <a:srgbClr val="FFFF00"/>
                </a:solidFill>
              </a:rPr>
              <a:t>Many diversity techniques</a:t>
            </a:r>
          </a:p>
          <a:p>
            <a:pPr algn="ctr" eaLnBrk="1" hangingPunct="1">
              <a:lnSpc>
                <a:spcPct val="140000"/>
              </a:lnSpc>
              <a:defRPr/>
            </a:pPr>
            <a:r>
              <a:rPr lang="en-US" sz="1800" b="0" dirty="0">
                <a:solidFill>
                  <a:srgbClr val="FFFFFF"/>
                </a:solidFill>
                <a:ea typeface="ＭＳ Ｐゴシック" pitchFamily="34" charset="-128"/>
              </a:rPr>
              <a:t>e.g., ED</a:t>
            </a:r>
            <a:r>
              <a:rPr lang="en-US" sz="1800" b="0" baseline="30000" dirty="0">
                <a:solidFill>
                  <a:srgbClr val="FFFFFF"/>
                </a:solidFill>
                <a:ea typeface="ＭＳ Ｐゴシック" pitchFamily="34" charset="-128"/>
              </a:rPr>
              <a:t>4</a:t>
            </a:r>
            <a:r>
              <a:rPr lang="en-US" sz="1800" b="0" dirty="0">
                <a:solidFill>
                  <a:srgbClr val="FFFFFF"/>
                </a:solidFill>
                <a:ea typeface="ＭＳ Ｐゴシック" pitchFamily="34" charset="-128"/>
              </a:rPr>
              <a:t>I [Oh IEEE Trans. Comp. 02]</a:t>
            </a:r>
          </a:p>
          <a:p>
            <a:pPr algn="ctr" eaLnBrk="1" hangingPunct="1">
              <a:lnSpc>
                <a:spcPct val="140000"/>
              </a:lnSpc>
              <a:defRPr/>
            </a:pPr>
            <a:endParaRPr lang="en-US" sz="900" b="0" dirty="0">
              <a:solidFill>
                <a:srgbClr val="FFFF00"/>
              </a:solidFill>
              <a:ea typeface="ＭＳ Ｐゴシック" pitchFamily="34" charset="-128"/>
            </a:endParaRPr>
          </a:p>
        </p:txBody>
      </p:sp>
      <p:sp>
        <p:nvSpPr>
          <p:cNvPr id="110" name="Rectangle 109"/>
          <p:cNvSpPr>
            <a:spLocks noChangeArrowheads="1"/>
          </p:cNvSpPr>
          <p:nvPr/>
        </p:nvSpPr>
        <p:spPr bwMode="auto">
          <a:xfrm>
            <a:off x="6843292" y="2850755"/>
            <a:ext cx="1489123" cy="9144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3200" b="1" dirty="0">
                <a:solidFill>
                  <a:srgbClr val="66FFFF"/>
                </a:solidFill>
                <a:latin typeface="Consolas" pitchFamily="49" charset="0"/>
                <a:cs typeface="Arial" charset="0"/>
              </a:rPr>
              <a:t>14 </a:t>
            </a:r>
            <a:r>
              <a:rPr lang="en-US" sz="3200" b="1" strike="sngStrike" dirty="0">
                <a:solidFill>
                  <a:srgbClr val="FFFF00"/>
                </a:solidFill>
                <a:latin typeface="Consolas" pitchFamily="49" charset="0"/>
                <a:cs typeface="Arial" charset="0"/>
              </a:rPr>
              <a:t>10</a:t>
            </a:r>
          </a:p>
        </p:txBody>
      </p:sp>
      <p:sp>
        <p:nvSpPr>
          <p:cNvPr id="111" name="Rectangle 110"/>
          <p:cNvSpPr>
            <a:spLocks noChangeArrowheads="1"/>
          </p:cNvSpPr>
          <p:nvPr/>
        </p:nvSpPr>
        <p:spPr bwMode="auto">
          <a:xfrm>
            <a:off x="6883660" y="1933252"/>
            <a:ext cx="1408386" cy="9144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3200" b="1" dirty="0">
                <a:solidFill>
                  <a:srgbClr val="66FFFF"/>
                </a:solidFill>
                <a:latin typeface="Consolas" pitchFamily="49" charset="0"/>
                <a:cs typeface="Arial" charset="0"/>
              </a:rPr>
              <a:t>6 </a:t>
            </a:r>
            <a:r>
              <a:rPr lang="en-US" sz="3200" b="1" strike="sngStrike" dirty="0">
                <a:solidFill>
                  <a:srgbClr val="FFFFFF"/>
                </a:solidFill>
                <a:latin typeface="Consolas" pitchFamily="49" charset="0"/>
                <a:cs typeface="Arial" charset="0"/>
              </a:rPr>
              <a:t>2</a:t>
            </a:r>
          </a:p>
        </p:txBody>
      </p:sp>
      <p:sp>
        <p:nvSpPr>
          <p:cNvPr id="112" name="TextBox 34"/>
          <p:cNvSpPr txBox="1">
            <a:spLocks noChangeArrowheads="1"/>
          </p:cNvSpPr>
          <p:nvPr/>
        </p:nvSpPr>
        <p:spPr bwMode="auto">
          <a:xfrm>
            <a:off x="3467100" y="2182813"/>
            <a:ext cx="173637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2000" b="0" dirty="0">
                <a:solidFill>
                  <a:srgbClr val="FFFFFF"/>
                </a:solidFill>
                <a:latin typeface="Consolas" pitchFamily="49" charset="0"/>
              </a:rPr>
              <a:t>R1  </a:t>
            </a:r>
            <a:r>
              <a:rPr lang="en-US" sz="2000" b="0" dirty="0">
                <a:solidFill>
                  <a:srgbClr val="FFFFFF"/>
                </a:solidFill>
                <a:latin typeface="Consolas" pitchFamily="49" charset="0"/>
                <a:sym typeface="Wingdings" pitchFamily="2" charset="2"/>
              </a:rPr>
              <a:t>← a + b</a:t>
            </a:r>
            <a:endParaRPr lang="en-US" sz="2000" b="0" dirty="0">
              <a:solidFill>
                <a:srgbClr val="FFFFFF"/>
              </a:solidFill>
              <a:latin typeface="Consolas" pitchFamily="49" charset="0"/>
            </a:endParaRPr>
          </a:p>
        </p:txBody>
      </p:sp>
      <p:sp>
        <p:nvSpPr>
          <p:cNvPr id="113" name="TextBox 53"/>
          <p:cNvSpPr txBox="1">
            <a:spLocks noChangeArrowheads="1"/>
          </p:cNvSpPr>
          <p:nvPr/>
        </p:nvSpPr>
        <p:spPr bwMode="auto">
          <a:xfrm>
            <a:off x="8319032" y="2133600"/>
            <a:ext cx="5826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2400" b="0">
                <a:solidFill>
                  <a:srgbClr val="FFFFFF"/>
                </a:solidFill>
                <a:latin typeface="Consolas" pitchFamily="49" charset="0"/>
              </a:rPr>
              <a:t>R1</a:t>
            </a:r>
          </a:p>
        </p:txBody>
      </p:sp>
      <p:sp>
        <p:nvSpPr>
          <p:cNvPr id="114" name="Rectangle 52"/>
          <p:cNvSpPr>
            <a:spLocks noChangeArrowheads="1"/>
          </p:cNvSpPr>
          <p:nvPr/>
        </p:nvSpPr>
        <p:spPr bwMode="auto">
          <a:xfrm>
            <a:off x="6842657" y="1938338"/>
            <a:ext cx="1489075" cy="914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sz="2400" b="1">
              <a:solidFill>
                <a:srgbClr val="FFFFFF"/>
              </a:solidFill>
              <a:latin typeface="Consolas" pitchFamily="49" charset="0"/>
              <a:cs typeface="Arial" charset="0"/>
            </a:endParaRPr>
          </a:p>
        </p:txBody>
      </p:sp>
      <p:sp>
        <p:nvSpPr>
          <p:cNvPr id="115" name="TextBox 34"/>
          <p:cNvSpPr txBox="1">
            <a:spLocks noChangeArrowheads="1"/>
          </p:cNvSpPr>
          <p:nvPr/>
        </p:nvSpPr>
        <p:spPr bwMode="auto">
          <a:xfrm>
            <a:off x="3467100" y="3098800"/>
            <a:ext cx="229987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2000" b="0" dirty="0">
                <a:solidFill>
                  <a:srgbClr val="FFFF00"/>
                </a:solidFill>
                <a:latin typeface="Consolas" pitchFamily="49" charset="0"/>
              </a:rPr>
              <a:t>R18 </a:t>
            </a:r>
            <a:r>
              <a:rPr lang="en-US" sz="2000" b="0" dirty="0">
                <a:solidFill>
                  <a:srgbClr val="FFFF00"/>
                </a:solidFill>
                <a:latin typeface="Consolas" pitchFamily="49" charset="0"/>
                <a:sym typeface="Wingdings" pitchFamily="2" charset="2"/>
              </a:rPr>
              <a:t>← 5a' + 5b'</a:t>
            </a:r>
            <a:endParaRPr lang="en-US" sz="2000" b="0" dirty="0">
              <a:solidFill>
                <a:srgbClr val="FFFF00"/>
              </a:solidFill>
              <a:latin typeface="Consolas" pitchFamily="49" charset="0"/>
            </a:endParaRPr>
          </a:p>
        </p:txBody>
      </p:sp>
      <p:sp>
        <p:nvSpPr>
          <p:cNvPr id="116" name="Rectangle 61"/>
          <p:cNvSpPr>
            <a:spLocks noChangeArrowheads="1"/>
          </p:cNvSpPr>
          <p:nvPr/>
        </p:nvSpPr>
        <p:spPr bwMode="auto">
          <a:xfrm>
            <a:off x="6842657" y="2851150"/>
            <a:ext cx="1489075" cy="914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sz="2400" b="1">
              <a:solidFill>
                <a:srgbClr val="FFFFFF"/>
              </a:solidFill>
              <a:latin typeface="Consolas" pitchFamily="49" charset="0"/>
              <a:cs typeface="Arial" charset="0"/>
            </a:endParaRPr>
          </a:p>
        </p:txBody>
      </p:sp>
      <p:sp>
        <p:nvSpPr>
          <p:cNvPr id="117" name="TextBox 62"/>
          <p:cNvSpPr txBox="1">
            <a:spLocks noChangeArrowheads="1"/>
          </p:cNvSpPr>
          <p:nvPr/>
        </p:nvSpPr>
        <p:spPr bwMode="auto">
          <a:xfrm>
            <a:off x="8319032" y="3046413"/>
            <a:ext cx="8032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2800" b="0" dirty="0">
                <a:solidFill>
                  <a:srgbClr val="FFFFFF"/>
                </a:solidFill>
                <a:latin typeface="Consolas" pitchFamily="49" charset="0"/>
              </a:rPr>
              <a:t>R18</a:t>
            </a:r>
          </a:p>
        </p:txBody>
      </p:sp>
      <p:sp>
        <p:nvSpPr>
          <p:cNvPr id="118" name="ORIG 2"/>
          <p:cNvSpPr txBox="1">
            <a:spLocks noChangeArrowheads="1"/>
          </p:cNvSpPr>
          <p:nvPr/>
        </p:nvSpPr>
        <p:spPr bwMode="auto">
          <a:xfrm>
            <a:off x="3467100" y="1287463"/>
            <a:ext cx="41344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2000" b="0" dirty="0">
                <a:solidFill>
                  <a:srgbClr val="FFFFFF"/>
                </a:solidFill>
                <a:latin typeface="Consolas" pitchFamily="49" charset="0"/>
              </a:rPr>
              <a:t>a ← 1; a' ← a; b ← 1, b' ← b </a:t>
            </a:r>
          </a:p>
        </p:txBody>
      </p:sp>
      <p:sp>
        <p:nvSpPr>
          <p:cNvPr id="107537" name="TextBox 67"/>
          <p:cNvSpPr txBox="1">
            <a:spLocks noChangeArrowheads="1"/>
          </p:cNvSpPr>
          <p:nvPr/>
        </p:nvSpPr>
        <p:spPr bwMode="auto">
          <a:xfrm>
            <a:off x="3467100" y="3992563"/>
            <a:ext cx="2046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66FFFF"/>
                </a:solidFill>
                <a:latin typeface="Consolas" charset="0"/>
                <a:cs typeface="Arial" charset="0"/>
              </a:rPr>
              <a:t>5×R1 == R18</a:t>
            </a:r>
            <a:endParaRPr lang="en-US" dirty="0">
              <a:solidFill>
                <a:srgbClr val="FFFF00"/>
              </a:solidFill>
              <a:latin typeface="Consolas" charset="0"/>
              <a:cs typeface="Arial" charset="0"/>
            </a:endParaRPr>
          </a:p>
        </p:txBody>
      </p:sp>
      <p:pic>
        <p:nvPicPr>
          <p:cNvPr id="107538" name="Picture 45" descr=" 1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332" y="2001838"/>
            <a:ext cx="549275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" name="Cross 29"/>
          <p:cNvSpPr>
            <a:spLocks noChangeAspect="1" noChangeArrowheads="1"/>
          </p:cNvSpPr>
          <p:nvPr/>
        </p:nvSpPr>
        <p:spPr bwMode="auto">
          <a:xfrm rot="2700000">
            <a:off x="5491426" y="3944143"/>
            <a:ext cx="544512" cy="546100"/>
          </a:xfrm>
          <a:prstGeom prst="plus">
            <a:avLst>
              <a:gd name="adj" fmla="val 34241"/>
            </a:avLst>
          </a:prstGeom>
          <a:solidFill>
            <a:srgbClr val="FC0128"/>
          </a:solidFill>
          <a:ln w="381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en-US" sz="2000">
              <a:solidFill>
                <a:srgbClr val="66FFFF"/>
              </a:solidFill>
              <a:cs typeface="Arial" charset="0"/>
            </a:endParaRPr>
          </a:p>
        </p:txBody>
      </p:sp>
      <p:pic>
        <p:nvPicPr>
          <p:cNvPr id="107540" name="Picture 45" descr=" 1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269" y="2909888"/>
            <a:ext cx="549275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248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0" y="34607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3600" b="1" kern="0" dirty="0">
                <a:solidFill>
                  <a:srgbClr val="B2D4FF"/>
                </a:solidFill>
                <a:ea typeface="ＭＳ Ｐゴシック" charset="0"/>
                <a:cs typeface="ＭＳ Ｐゴシック" charset="0"/>
              </a:rPr>
              <a:t>Signature Generator</a:t>
            </a:r>
          </a:p>
        </p:txBody>
      </p:sp>
      <p:sp>
        <p:nvSpPr>
          <p:cNvPr id="105" name="Slide Number Placeholder 1"/>
          <p:cNvSpPr txBox="1">
            <a:spLocks noGrp="1"/>
          </p:cNvSpPr>
          <p:nvPr/>
        </p:nvSpPr>
        <p:spPr bwMode="auto">
          <a:xfrm>
            <a:off x="7477125" y="6540500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796CF6B2-3E4D-4942-A08C-2246C144377A}" type="slidenum">
              <a:rPr lang="en-US" sz="1400"/>
              <a:pPr algn="r"/>
              <a:t>76</a:t>
            </a:fld>
            <a:endParaRPr lang="en-US" sz="1400"/>
          </a:p>
        </p:txBody>
      </p:sp>
      <p:sp>
        <p:nvSpPr>
          <p:cNvPr id="50" name="Content Placeholder 2"/>
          <p:cNvSpPr txBox="1">
            <a:spLocks/>
          </p:cNvSpPr>
          <p:nvPr/>
        </p:nvSpPr>
        <p:spPr bwMode="auto">
          <a:xfrm>
            <a:off x="382589" y="833005"/>
            <a:ext cx="8443912" cy="2649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r>
              <a:rPr lang="en-US" sz="2800" dirty="0"/>
              <a:t>To provide initial signature value for BMC</a:t>
            </a:r>
          </a:p>
          <a:p>
            <a:pPr marL="914400" lvl="1" indent="-457200"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/>
            </a:pPr>
            <a:r>
              <a:rPr lang="en-US" sz="2800" dirty="0"/>
              <a:t>Must reset signature generator periodically</a:t>
            </a:r>
          </a:p>
          <a:p>
            <a:pPr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r>
              <a:rPr lang="en-US" sz="2800" dirty="0"/>
              <a:t>Is one signature enough? </a:t>
            </a:r>
            <a:r>
              <a:rPr lang="en-US" sz="2800" b="1" dirty="0">
                <a:solidFill>
                  <a:schemeClr val="tx2"/>
                </a:solidFill>
              </a:rPr>
              <a:t>NO</a:t>
            </a:r>
          </a:p>
          <a:p>
            <a:pPr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r>
              <a:rPr lang="en-US" sz="2800" dirty="0"/>
              <a:t>Example: 1000 cycle signature window</a:t>
            </a:r>
          </a:p>
          <a:p>
            <a:pPr marL="342900" lvl="1" indent="0"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defRPr/>
            </a:pPr>
            <a:r>
              <a:rPr lang="en-US" sz="2800" dirty="0"/>
              <a:t>		  500 cycle bug detection latency</a:t>
            </a:r>
          </a:p>
          <a:p>
            <a:pPr marL="800100" lvl="1" indent="-457200"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/>
            </a:pPr>
            <a:r>
              <a:rPr lang="en-US" sz="2800" dirty="0"/>
              <a:t>50% probability of capturing the bug</a:t>
            </a:r>
          </a:p>
          <a:p>
            <a:pPr marL="342900" lvl="1" indent="0"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defRPr/>
            </a:pPr>
            <a:endParaRPr lang="en-US" sz="2800" dirty="0"/>
          </a:p>
          <a:p>
            <a:pPr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endParaRPr lang="en-US" sz="2800" b="1" dirty="0">
              <a:solidFill>
                <a:schemeClr val="tx2"/>
              </a:solidFill>
            </a:endParaRPr>
          </a:p>
          <a:p>
            <a:pPr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endParaRPr lang="en-US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32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32EDCE-33F6-4C8C-9EE6-E745D4C86373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83342" y="95002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Case Study on Speed Failure Causes in a Microprocessor , IEEE D&amp;T 2008</a:t>
            </a:r>
          </a:p>
          <a:p>
            <a:r>
              <a:rPr lang="en-US" dirty="0"/>
              <a:t>Kip </a:t>
            </a:r>
            <a:r>
              <a:rPr lang="en-US" dirty="0" err="1"/>
              <a:t>Killpack</a:t>
            </a:r>
            <a:r>
              <a:rPr lang="en-US" dirty="0"/>
              <a:t>, </a:t>
            </a:r>
            <a:r>
              <a:rPr lang="en-US" dirty="0" err="1"/>
              <a:t>Suriyaprakash</a:t>
            </a:r>
            <a:r>
              <a:rPr lang="en-US" dirty="0"/>
              <a:t> Natarajan, and Arun </a:t>
            </a:r>
            <a:r>
              <a:rPr lang="en-US" dirty="0" err="1"/>
              <a:t>Krishnamachary</a:t>
            </a:r>
            <a:r>
              <a:rPr lang="en-US" dirty="0"/>
              <a:t> Intel </a:t>
            </a:r>
          </a:p>
          <a:p>
            <a:r>
              <a:rPr lang="en-US" dirty="0"/>
              <a:t>Pouria </a:t>
            </a:r>
            <a:r>
              <a:rPr lang="en-US" dirty="0" err="1"/>
              <a:t>Bastani</a:t>
            </a:r>
            <a:r>
              <a:rPr lang="en-US" dirty="0"/>
              <a:t> UCSB</a:t>
            </a:r>
          </a:p>
        </p:txBody>
      </p:sp>
      <p:sp>
        <p:nvSpPr>
          <p:cNvPr id="4" name="Rectangle 3"/>
          <p:cNvSpPr/>
          <p:nvPr/>
        </p:nvSpPr>
        <p:spPr>
          <a:xfrm>
            <a:off x="683342" y="2606763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New challenges in delay testing of nanometer, </a:t>
            </a:r>
            <a:r>
              <a:rPr lang="en-US" dirty="0" err="1"/>
              <a:t>multigigahertz</a:t>
            </a:r>
            <a:r>
              <a:rPr lang="en-US" dirty="0"/>
              <a:t> designs, IEEE D&amp;T 2004</a:t>
            </a:r>
          </a:p>
          <a:p>
            <a:r>
              <a:rPr lang="en-US" dirty="0"/>
              <a:t>T.M. </a:t>
            </a:r>
            <a:r>
              <a:rPr lang="en-US" dirty="0" err="1"/>
              <a:t>Mak</a:t>
            </a:r>
            <a:r>
              <a:rPr lang="en-US" dirty="0"/>
              <a:t> Intel</a:t>
            </a:r>
          </a:p>
          <a:p>
            <a:r>
              <a:rPr lang="en-US" dirty="0"/>
              <a:t>A. </a:t>
            </a:r>
            <a:r>
              <a:rPr lang="en-US" dirty="0" err="1"/>
              <a:t>Krstic</a:t>
            </a:r>
            <a:r>
              <a:rPr lang="en-US" dirty="0"/>
              <a:t> Cadence</a:t>
            </a:r>
          </a:p>
          <a:p>
            <a:r>
              <a:rPr lang="en-US" dirty="0"/>
              <a:t>K.-T. Cheng, Li.-C. Wang UCSB</a:t>
            </a:r>
          </a:p>
        </p:txBody>
      </p:sp>
    </p:spTree>
    <p:extLst>
      <p:ext uri="{BB962C8B-B14F-4D97-AF65-F5344CB8AC3E}">
        <p14:creationId xmlns:p14="http://schemas.microsoft.com/office/powerpoint/2010/main" val="3215605985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0" y="121956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3600" b="1" kern="0" dirty="0">
                <a:solidFill>
                  <a:srgbClr val="D5EBFF"/>
                </a:solidFill>
                <a:latin typeface="+mj-lt"/>
                <a:ea typeface="ＭＳ Ｐゴシック" charset="0"/>
                <a:cs typeface="ＭＳ Ｐゴシック" charset="0"/>
              </a:rPr>
              <a:t>E-QED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80605" y="3286281"/>
            <a:ext cx="5821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Run post-silicon validation tests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1206263" y="930168"/>
            <a:ext cx="6832221" cy="1240265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TextBox 32"/>
          <p:cNvSpPr txBox="1"/>
          <p:nvPr/>
        </p:nvSpPr>
        <p:spPr>
          <a:xfrm>
            <a:off x="1206264" y="1288691"/>
            <a:ext cx="6770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</a:rPr>
              <a:t>Design phase: E-QED signature blocks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400158" y="5285270"/>
            <a:ext cx="6382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Localize error: formal methods</a:t>
            </a:r>
          </a:p>
        </p:txBody>
      </p:sp>
      <p:sp>
        <p:nvSpPr>
          <p:cNvPr id="2" name="Right Arrow 1"/>
          <p:cNvSpPr/>
          <p:nvPr/>
        </p:nvSpPr>
        <p:spPr bwMode="auto">
          <a:xfrm rot="5400000">
            <a:off x="4311679" y="1993595"/>
            <a:ext cx="520641" cy="1111701"/>
          </a:xfrm>
          <a:prstGeom prst="rightArrow">
            <a:avLst>
              <a:gd name="adj1" fmla="val 50000"/>
              <a:gd name="adj2" fmla="val 68157"/>
            </a:avLst>
          </a:prstGeom>
          <a:solidFill>
            <a:srgbClr val="66FFFF"/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defRPr/>
            </a:pPr>
            <a:fld id="{6928C510-C82C-4153-B60E-7F4E83296A8A}" type="slidenum">
              <a:rPr lang="en-US" sz="1400" smtClean="0"/>
              <a:pPr algn="r">
                <a:defRPr/>
              </a:pPr>
              <a:t>8</a:t>
            </a:fld>
            <a:endParaRPr lang="en-US" sz="1400" dirty="0"/>
          </a:p>
        </p:txBody>
      </p:sp>
      <p:sp>
        <p:nvSpPr>
          <p:cNvPr id="14" name="Right Arrow 13"/>
          <p:cNvSpPr/>
          <p:nvPr/>
        </p:nvSpPr>
        <p:spPr bwMode="auto">
          <a:xfrm rot="5400000">
            <a:off x="4300344" y="3991885"/>
            <a:ext cx="520641" cy="1111701"/>
          </a:xfrm>
          <a:prstGeom prst="rightArrow">
            <a:avLst>
              <a:gd name="adj1" fmla="val 50000"/>
              <a:gd name="adj2" fmla="val 68157"/>
            </a:avLst>
          </a:prstGeom>
          <a:solidFill>
            <a:srgbClr val="66FFFF"/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206264" y="2928458"/>
            <a:ext cx="6832221" cy="1240265"/>
          </a:xfrm>
          <a:prstGeom prst="roundRect">
            <a:avLst/>
          </a:prstGeom>
          <a:noFill/>
          <a:ln>
            <a:solidFill>
              <a:schemeClr val="accent4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ounded Rectangle 16"/>
          <p:cNvSpPr/>
          <p:nvPr/>
        </p:nvSpPr>
        <p:spPr>
          <a:xfrm>
            <a:off x="1206264" y="4926748"/>
            <a:ext cx="6832221" cy="1240265"/>
          </a:xfrm>
          <a:prstGeom prst="roundRect">
            <a:avLst/>
          </a:prstGeom>
          <a:noFill/>
          <a:ln>
            <a:solidFill>
              <a:schemeClr val="accent4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17021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2179">
        <p:fade/>
      </p:transition>
    </mc:Choice>
    <mc:Fallback xmlns="">
      <p:transition advTm="2179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0" y="112993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3600" b="1" kern="0" dirty="0">
                <a:solidFill>
                  <a:srgbClr val="D5EBFF"/>
                </a:solidFill>
                <a:ea typeface="ＭＳ Ｐゴシック" charset="0"/>
                <a:cs typeface="ＭＳ Ｐゴシック" charset="0"/>
              </a:rPr>
              <a:t>Design Phase</a:t>
            </a:r>
          </a:p>
        </p:txBody>
      </p:sp>
      <p:sp>
        <p:nvSpPr>
          <p:cNvPr id="105" name="Slide Number Placeholder 1"/>
          <p:cNvSpPr txBox="1">
            <a:spLocks noGrp="1"/>
          </p:cNvSpPr>
          <p:nvPr/>
        </p:nvSpPr>
        <p:spPr bwMode="auto">
          <a:xfrm>
            <a:off x="7478712" y="6542087"/>
            <a:ext cx="1665288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796CF6B2-3E4D-4942-A08C-2246C144377A}" type="slidenum">
              <a:rPr lang="en-US" sz="1400"/>
              <a:pPr algn="r"/>
              <a:t>9</a:t>
            </a:fld>
            <a:endParaRPr lang="en-US" sz="1400"/>
          </a:p>
        </p:txBody>
      </p:sp>
      <p:sp>
        <p:nvSpPr>
          <p:cNvPr id="2" name="Rectangle 1"/>
          <p:cNvSpPr/>
          <p:nvPr/>
        </p:nvSpPr>
        <p:spPr>
          <a:xfrm>
            <a:off x="1000577" y="1324156"/>
            <a:ext cx="74179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6125" lvl="1" indent="-457200">
              <a:spcAft>
                <a:spcPts val="80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Ø"/>
              <a:defRPr/>
            </a:pPr>
            <a:r>
              <a:rPr lang="en-US" sz="2800" dirty="0"/>
              <a:t>Module size = fit formal tool</a:t>
            </a:r>
          </a:p>
        </p:txBody>
      </p:sp>
      <p:sp>
        <p:nvSpPr>
          <p:cNvPr id="41" name="Content Placeholder 2"/>
          <p:cNvSpPr txBox="1">
            <a:spLocks/>
          </p:cNvSpPr>
          <p:nvPr/>
        </p:nvSpPr>
        <p:spPr bwMode="auto">
          <a:xfrm>
            <a:off x="902588" y="689135"/>
            <a:ext cx="7515954" cy="699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r>
              <a:rPr lang="en-US" sz="2800" dirty="0"/>
              <a:t>Too big for formal tools</a:t>
            </a:r>
            <a:endParaRPr lang="en-US" sz="2800" i="1" dirty="0"/>
          </a:p>
        </p:txBody>
      </p:sp>
      <p:cxnSp>
        <p:nvCxnSpPr>
          <p:cNvPr id="22" name="Straight Arrow Connector 21"/>
          <p:cNvCxnSpPr/>
          <p:nvPr/>
        </p:nvCxnSpPr>
        <p:spPr bwMode="auto">
          <a:xfrm flipH="1">
            <a:off x="5347299" y="2583118"/>
            <a:ext cx="688254" cy="6372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28" name="Straight Arrow Connector 27"/>
          <p:cNvCxnSpPr/>
          <p:nvPr/>
        </p:nvCxnSpPr>
        <p:spPr bwMode="auto">
          <a:xfrm flipH="1">
            <a:off x="5347300" y="3408848"/>
            <a:ext cx="688253" cy="10066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5" name="Rounded Rectangle 34"/>
          <p:cNvSpPr/>
          <p:nvPr/>
        </p:nvSpPr>
        <p:spPr bwMode="auto">
          <a:xfrm>
            <a:off x="1290397" y="2069512"/>
            <a:ext cx="1375945" cy="1863058"/>
          </a:xfrm>
          <a:prstGeom prst="roundRect">
            <a:avLst>
              <a:gd name="adj" fmla="val 11851"/>
            </a:avLst>
          </a:prstGeom>
          <a:gradFill flip="none" rotWithShape="1">
            <a:gsLst>
              <a:gs pos="0">
                <a:srgbClr val="01001E"/>
              </a:gs>
              <a:gs pos="86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8100">
            <a:solidFill>
              <a:schemeClr val="bg1">
                <a:lumMod val="20000"/>
                <a:lumOff val="80000"/>
              </a:schemeClr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36" name="Rounded Rectangle 35"/>
          <p:cNvSpPr/>
          <p:nvPr/>
        </p:nvSpPr>
        <p:spPr bwMode="auto">
          <a:xfrm>
            <a:off x="1289011" y="4628540"/>
            <a:ext cx="1842879" cy="1625219"/>
          </a:xfrm>
          <a:prstGeom prst="roundRect">
            <a:avLst>
              <a:gd name="adj" fmla="val 14583"/>
            </a:avLst>
          </a:prstGeom>
          <a:gradFill>
            <a:gsLst>
              <a:gs pos="0">
                <a:srgbClr val="01001E"/>
              </a:gs>
              <a:gs pos="86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</a:gradFill>
          <a:ln w="38100">
            <a:solidFill>
              <a:schemeClr val="bg1">
                <a:lumMod val="20000"/>
                <a:lumOff val="80000"/>
              </a:schemeClr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3839153" y="4608198"/>
            <a:ext cx="1489138" cy="1625218"/>
          </a:xfrm>
          <a:prstGeom prst="roundRect">
            <a:avLst>
              <a:gd name="adj" fmla="val 12499"/>
            </a:avLst>
          </a:prstGeom>
          <a:gradFill>
            <a:gsLst>
              <a:gs pos="0">
                <a:srgbClr val="01001E"/>
              </a:gs>
              <a:gs pos="86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</a:gradFill>
          <a:ln w="38100">
            <a:solidFill>
              <a:schemeClr val="bg1">
                <a:lumMod val="20000"/>
                <a:lumOff val="80000"/>
              </a:schemeClr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38" name="Rounded Rectangle 37"/>
          <p:cNvSpPr/>
          <p:nvPr/>
        </p:nvSpPr>
        <p:spPr bwMode="auto">
          <a:xfrm>
            <a:off x="3360270" y="2069512"/>
            <a:ext cx="1972668" cy="1871991"/>
          </a:xfrm>
          <a:prstGeom prst="roundRect">
            <a:avLst>
              <a:gd name="adj" fmla="val 11969"/>
            </a:avLst>
          </a:prstGeom>
          <a:gradFill>
            <a:gsLst>
              <a:gs pos="0">
                <a:srgbClr val="01001E"/>
              </a:gs>
              <a:gs pos="86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</a:gradFill>
          <a:ln w="38100">
            <a:solidFill>
              <a:schemeClr val="bg1">
                <a:lumMod val="20000"/>
                <a:lumOff val="80000"/>
              </a:schemeClr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1036437" y="1891019"/>
            <a:ext cx="6942667" cy="4585035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17890" y="2605089"/>
            <a:ext cx="13484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Module A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570587" y="5058623"/>
            <a:ext cx="13484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Module D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674432" y="2572766"/>
            <a:ext cx="134434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Module </a:t>
            </a:r>
          </a:p>
          <a:p>
            <a:pPr algn="ctr"/>
            <a:r>
              <a:rPr lang="en-US" sz="2600" dirty="0"/>
              <a:t>B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935607" y="5062298"/>
            <a:ext cx="129623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Module E</a:t>
            </a:r>
          </a:p>
        </p:txBody>
      </p:sp>
      <p:sp>
        <p:nvSpPr>
          <p:cNvPr id="52" name="Rounded Rectangle 51"/>
          <p:cNvSpPr/>
          <p:nvPr/>
        </p:nvSpPr>
        <p:spPr bwMode="auto">
          <a:xfrm>
            <a:off x="6035553" y="4470399"/>
            <a:ext cx="1682046" cy="1781904"/>
          </a:xfrm>
          <a:prstGeom prst="roundRect">
            <a:avLst>
              <a:gd name="adj" fmla="val 11805"/>
            </a:avLst>
          </a:prstGeom>
          <a:gradFill>
            <a:gsLst>
              <a:gs pos="0">
                <a:srgbClr val="01001E"/>
              </a:gs>
              <a:gs pos="86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</a:gradFill>
          <a:ln w="38100">
            <a:solidFill>
              <a:schemeClr val="bg1">
                <a:lumMod val="20000"/>
                <a:lumOff val="80000"/>
              </a:schemeClr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53" name="Rounded Rectangle 52"/>
          <p:cNvSpPr/>
          <p:nvPr/>
        </p:nvSpPr>
        <p:spPr bwMode="auto">
          <a:xfrm>
            <a:off x="6039568" y="2075142"/>
            <a:ext cx="1682046" cy="1691014"/>
          </a:xfrm>
          <a:prstGeom prst="roundRect">
            <a:avLst>
              <a:gd name="adj" fmla="val 10627"/>
            </a:avLst>
          </a:prstGeom>
          <a:gradFill>
            <a:gsLst>
              <a:gs pos="0">
                <a:srgbClr val="01001E"/>
              </a:gs>
              <a:gs pos="86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</a:gradFill>
          <a:ln w="38100">
            <a:solidFill>
              <a:schemeClr val="bg1">
                <a:lumMod val="20000"/>
                <a:lumOff val="80000"/>
              </a:schemeClr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246463" y="2474373"/>
            <a:ext cx="134434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Module </a:t>
            </a:r>
          </a:p>
          <a:p>
            <a:pPr algn="ctr"/>
            <a:r>
              <a:rPr lang="en-US" sz="2600" dirty="0"/>
              <a:t>C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246463" y="4974531"/>
            <a:ext cx="129623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Module F</a:t>
            </a:r>
          </a:p>
        </p:txBody>
      </p:sp>
      <p:cxnSp>
        <p:nvCxnSpPr>
          <p:cNvPr id="56" name="Straight Arrow Connector 55"/>
          <p:cNvCxnSpPr/>
          <p:nvPr/>
        </p:nvCxnSpPr>
        <p:spPr bwMode="auto">
          <a:xfrm rot="5400000" flipH="1">
            <a:off x="1805059" y="4276447"/>
            <a:ext cx="688253" cy="10066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58" name="Straight Arrow Connector 57"/>
          <p:cNvCxnSpPr/>
          <p:nvPr/>
        </p:nvCxnSpPr>
        <p:spPr bwMode="auto">
          <a:xfrm rot="5400000" flipH="1">
            <a:off x="4213947" y="4281119"/>
            <a:ext cx="688253" cy="10066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60" name="Straight Arrow Connector 59"/>
          <p:cNvCxnSpPr/>
          <p:nvPr/>
        </p:nvCxnSpPr>
        <p:spPr bwMode="auto">
          <a:xfrm rot="5400000" flipH="1">
            <a:off x="6126217" y="4113546"/>
            <a:ext cx="688253" cy="10066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62" name="Straight Arrow Connector 61"/>
          <p:cNvCxnSpPr/>
          <p:nvPr/>
        </p:nvCxnSpPr>
        <p:spPr bwMode="auto">
          <a:xfrm rot="5400000" flipH="1">
            <a:off x="6977543" y="4121654"/>
            <a:ext cx="688253" cy="10066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64" name="Straight Arrow Connector 63"/>
          <p:cNvCxnSpPr/>
          <p:nvPr/>
        </p:nvCxnSpPr>
        <p:spPr bwMode="auto">
          <a:xfrm flipH="1">
            <a:off x="7724750" y="2598209"/>
            <a:ext cx="688254" cy="6372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65" name="Straight Arrow Connector 64"/>
          <p:cNvCxnSpPr/>
          <p:nvPr/>
        </p:nvCxnSpPr>
        <p:spPr bwMode="auto">
          <a:xfrm flipH="1">
            <a:off x="7724751" y="3423939"/>
            <a:ext cx="688253" cy="10066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66" name="Straight Arrow Connector 65"/>
          <p:cNvCxnSpPr/>
          <p:nvPr/>
        </p:nvCxnSpPr>
        <p:spPr bwMode="auto">
          <a:xfrm flipH="1">
            <a:off x="3100499" y="5459487"/>
            <a:ext cx="688253" cy="10066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68" name="Straight Arrow Connector 67"/>
          <p:cNvCxnSpPr/>
          <p:nvPr/>
        </p:nvCxnSpPr>
        <p:spPr bwMode="auto">
          <a:xfrm flipH="1">
            <a:off x="2672016" y="3006654"/>
            <a:ext cx="688254" cy="6372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70" name="Straight Arrow Connector 69"/>
          <p:cNvCxnSpPr/>
          <p:nvPr/>
        </p:nvCxnSpPr>
        <p:spPr bwMode="auto">
          <a:xfrm flipH="1">
            <a:off x="7731431" y="5087737"/>
            <a:ext cx="688254" cy="6372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71" name="Straight Arrow Connector 70"/>
          <p:cNvCxnSpPr/>
          <p:nvPr/>
        </p:nvCxnSpPr>
        <p:spPr bwMode="auto">
          <a:xfrm flipH="1">
            <a:off x="7731432" y="5913467"/>
            <a:ext cx="688253" cy="10066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0" name="Rounded Rectangle 29"/>
          <p:cNvSpPr/>
          <p:nvPr/>
        </p:nvSpPr>
        <p:spPr bwMode="auto">
          <a:xfrm>
            <a:off x="1050269" y="1887202"/>
            <a:ext cx="6942667" cy="4615060"/>
          </a:xfrm>
          <a:prstGeom prst="roundRect">
            <a:avLst>
              <a:gd name="adj" fmla="val 5038"/>
            </a:avLst>
          </a:prstGeom>
          <a:gradFill flip="none" rotWithShape="1">
            <a:gsLst>
              <a:gs pos="0">
                <a:srgbClr val="01001E"/>
              </a:gs>
              <a:gs pos="86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8100">
            <a:solidFill>
              <a:schemeClr val="bg1">
                <a:lumMod val="20000"/>
                <a:lumOff val="80000"/>
              </a:schemeClr>
            </a:solidFill>
            <a:headEnd type="none" w="sm" len="sm"/>
            <a:tailEnd type="none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701371" y="3753340"/>
            <a:ext cx="1508157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Full </a:t>
            </a:r>
          </a:p>
          <a:p>
            <a:pPr algn="ctr"/>
            <a:r>
              <a:rPr lang="en-US" sz="2800" b="1" dirty="0"/>
              <a:t>Design</a:t>
            </a:r>
          </a:p>
        </p:txBody>
      </p:sp>
      <p:sp>
        <p:nvSpPr>
          <p:cNvPr id="50" name="Content Placeholder 2"/>
          <p:cNvSpPr txBox="1">
            <a:spLocks/>
          </p:cNvSpPr>
          <p:nvPr/>
        </p:nvSpPr>
        <p:spPr bwMode="auto">
          <a:xfrm>
            <a:off x="902588" y="689283"/>
            <a:ext cx="7515954" cy="699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85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40000"/>
              </a:lnSpc>
              <a:spcAft>
                <a:spcPts val="800"/>
              </a:spcAft>
              <a:buClr>
                <a:schemeClr val="tx2"/>
              </a:buClr>
              <a:buSzPct val="75000"/>
              <a:buFont typeface="Wingdings" charset="0"/>
              <a:buChar char="l"/>
              <a:defRPr/>
            </a:pPr>
            <a:r>
              <a:rPr lang="en-US" sz="2800" dirty="0"/>
              <a:t>Analyze modules separately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416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24207">
        <p:fade/>
      </p:transition>
    </mc:Choice>
    <mc:Fallback xmlns="">
      <p:transition advTm="242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1" grpId="0"/>
      <p:bldP spid="39" grpId="0" animBg="1"/>
      <p:bldP spid="30" grpId="0" animBg="1"/>
      <p:bldP spid="40" grpId="0"/>
      <p:bldP spid="5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4|2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|1.4|5.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5.1|3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1.4|0.7|5.3|1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5.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2.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|1.7|10.3|9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2|10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4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7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heme/theme1.xml><?xml version="1.0" encoding="utf-8"?>
<a:theme xmlns:a="http://schemas.openxmlformats.org/drawingml/2006/main" name="advice99_3">
  <a:themeElements>
    <a:clrScheme name="Custom 1">
      <a:dk1>
        <a:srgbClr val="969696"/>
      </a:dk1>
      <a:lt1>
        <a:srgbClr val="FFFFFF"/>
      </a:lt1>
      <a:dk2>
        <a:srgbClr val="00387D"/>
      </a:dk2>
      <a:lt2>
        <a:srgbClr val="FFFF00"/>
      </a:lt2>
      <a:accent1>
        <a:srgbClr val="0057AD"/>
      </a:accent1>
      <a:accent2>
        <a:srgbClr val="99CCFF"/>
      </a:accent2>
      <a:accent3>
        <a:srgbClr val="AAAEBF"/>
      </a:accent3>
      <a:accent4>
        <a:srgbClr val="DADADA"/>
      </a:accent4>
      <a:accent5>
        <a:srgbClr val="0080FF"/>
      </a:accent5>
      <a:accent6>
        <a:srgbClr val="8AB9E7"/>
      </a:accent6>
      <a:hlink>
        <a:srgbClr val="9933FF"/>
      </a:hlink>
      <a:folHlink>
        <a:srgbClr val="66FFFF"/>
      </a:folHlink>
    </a:clrScheme>
    <a:fontScheme name="advice99_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10000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  <a:alpha val="15000"/>
              </a:schemeClr>
            </a:gs>
            <a:gs pos="77000">
              <a:schemeClr val="accent2">
                <a:shade val="93000"/>
                <a:satMod val="130000"/>
                <a:alpha val="0"/>
              </a:schemeClr>
            </a:gs>
            <a:gs pos="0">
              <a:schemeClr val="accent2">
                <a:shade val="94000"/>
                <a:satMod val="135000"/>
                <a:alpha val="10000"/>
              </a:schemeClr>
            </a:gs>
          </a:gsLst>
          <a:lin ang="16200000" scaled="0"/>
        </a:gradFill>
        <a:ln>
          <a:headEnd type="none" w="sm" len="sm"/>
          <a:tailEnd type="none" w="sm" len="sm"/>
        </a:ln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1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advice99_3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dvice99_3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dvice99_3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dvice99_3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dvice99_3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dvice99_3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dvice99_3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sqed.v7.1 (1)" id="{8DD021D7-A50D-7241-9C4A-92A83DBE7139}" vid="{21CE3B16-2CFB-1049-8D8B-B1B2CD4322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sqed template</Template>
  <TotalTime>47087</TotalTime>
  <Pages>9</Pages>
  <Words>7864</Words>
  <Application>Microsoft Office PowerPoint</Application>
  <PresentationFormat>On-screen Show (4:3)</PresentationFormat>
  <Paragraphs>2149</Paragraphs>
  <Slides>77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5" baseType="lpstr">
      <vt:lpstr>Arial</vt:lpstr>
      <vt:lpstr>Arial Unicode MS</vt:lpstr>
      <vt:lpstr>Calibri</vt:lpstr>
      <vt:lpstr>Consolas</vt:lpstr>
      <vt:lpstr>Times</vt:lpstr>
      <vt:lpstr>Times New Roman</vt:lpstr>
      <vt:lpstr>Wingdings</vt:lpstr>
      <vt:lpstr>advice99_3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Symbolic QED for Logic Bugs</vt:lpstr>
      <vt:lpstr>PowerPoint Presentation</vt:lpstr>
      <vt:lpstr>PowerPoint Presentation</vt:lpstr>
      <vt:lpstr>Backups</vt:lpstr>
      <vt:lpstr>PowerPoint Presentation</vt:lpstr>
      <vt:lpstr>PowerPoint Presentation</vt:lpstr>
      <vt:lpstr>Full Results</vt:lpstr>
      <vt:lpstr>Random Injection Statistics</vt:lpstr>
      <vt:lpstr>Core Results</vt:lpstr>
      <vt:lpstr>Crossbar Results</vt:lpstr>
      <vt:lpstr>L2 Cache Results</vt:lpstr>
      <vt:lpstr>Memory Control Unit Results</vt:lpstr>
      <vt:lpstr>Area Overhead</vt:lpstr>
      <vt:lpstr>MISR Insertion Optimization</vt:lpstr>
      <vt:lpstr>Errors masked by Initial States</vt:lpstr>
      <vt:lpstr>Runtime Comparison</vt:lpstr>
      <vt:lpstr>Oracle Injection Statistics</vt:lpstr>
      <vt:lpstr>Oracle Injection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QED Transforms</vt:lpstr>
      <vt:lpstr>QED Example: Duplicate &amp; Check</vt:lpstr>
      <vt:lpstr>QED Example: Duplicate &amp; Check</vt:lpstr>
      <vt:lpstr>Diversity-Enhanced QED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EE313 Lecture Notes</dc:subject>
  <dc:creator>Eshan Singh</dc:creator>
  <cp:lastModifiedBy>Eshan Singh</cp:lastModifiedBy>
  <cp:revision>732</cp:revision>
  <cp:lastPrinted>2015-04-23T21:41:50Z</cp:lastPrinted>
  <dcterms:created xsi:type="dcterms:W3CDTF">2016-10-02T21:51:07Z</dcterms:created>
  <dcterms:modified xsi:type="dcterms:W3CDTF">2019-05-17T23:02:15Z</dcterms:modified>
</cp:coreProperties>
</file>